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
      <p:font typeface="Montserrat Medium"/>
      <p:regular r:id="rId34"/>
      <p:bold r:id="rId35"/>
      <p:italic r:id="rId36"/>
      <p:boldItalic r:id="rId37"/>
    </p:embeddedFont>
    <p:embeddedFont>
      <p:font typeface="Lato Black"/>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g0DqOpC3Sc24M9HFzYHTqw/OA6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MontserratMedium-bold.fntdata"/><Relationship Id="rId12" Type="http://schemas.openxmlformats.org/officeDocument/2006/relationships/slide" Target="slides/slide7.xml"/><Relationship Id="rId34" Type="http://schemas.openxmlformats.org/officeDocument/2006/relationships/font" Target="fonts/MontserratMedium-regular.fntdata"/><Relationship Id="rId15" Type="http://schemas.openxmlformats.org/officeDocument/2006/relationships/slide" Target="slides/slide10.xml"/><Relationship Id="rId37" Type="http://schemas.openxmlformats.org/officeDocument/2006/relationships/font" Target="fonts/MontserratMedium-boldItalic.fntdata"/><Relationship Id="rId14" Type="http://schemas.openxmlformats.org/officeDocument/2006/relationships/slide" Target="slides/slide9.xml"/><Relationship Id="rId36" Type="http://schemas.openxmlformats.org/officeDocument/2006/relationships/font" Target="fonts/MontserratMedium-italic.fntdata"/><Relationship Id="rId17" Type="http://schemas.openxmlformats.org/officeDocument/2006/relationships/slide" Target="slides/slide12.xml"/><Relationship Id="rId39" Type="http://schemas.openxmlformats.org/officeDocument/2006/relationships/font" Target="fonts/LatoBlack-boldItalic.fntdata"/><Relationship Id="rId16" Type="http://schemas.openxmlformats.org/officeDocument/2006/relationships/slide" Target="slides/slide11.xml"/><Relationship Id="rId38" Type="http://schemas.openxmlformats.org/officeDocument/2006/relationships/font" Target="fonts/LatoBlack-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ggingface.co/bigscience/bloom" TargetMode="External"/><Relationship Id="rId3" Type="http://schemas.openxmlformats.org/officeDocument/2006/relationships/hyperlink" Target="https://huggingface.co/blog/bloom-inference-pytorch-scripts" TargetMode="External"/><Relationship Id="rId4" Type="http://schemas.openxmlformats.org/officeDocument/2006/relationships/hyperlink" Target="https://www.dell.com/en-us/shop/nvidia-ampere-a100-pcie-300w-80gb-passive-double-wide-full-height-gpu-customer-install/apd/490-bhbk/graphic-video-cards" TargetMode="External"/><Relationship Id="rId5" Type="http://schemas.openxmlformats.org/officeDocument/2006/relationships/hyperlink" Target="http://www.idris.fr/eng/jean-zay/index.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ggingface.co/bigscience/bloom" TargetMode="External"/><Relationship Id="rId3" Type="http://schemas.openxmlformats.org/officeDocument/2006/relationships/hyperlink" Target="https://huggingface.co/blog/bloom-inference-pytorch-scripts" TargetMode="External"/><Relationship Id="rId4" Type="http://schemas.openxmlformats.org/officeDocument/2006/relationships/hyperlink" Target="https://www.dell.com/en-us/shop/nvidia-ampere-a100-pcie-300w-80gb-passive-double-wide-full-height-gpu-customer-install/apd/490-bhbk/graphic-video-cards" TargetMode="External"/><Relationship Id="rId5" Type="http://schemas.openxmlformats.org/officeDocument/2006/relationships/hyperlink" Target="http://www.idris.fr/eng/jean-zay/index.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uggingface.co/" TargetMode="External"/><Relationship Id="rId3" Type="http://schemas.openxmlformats.org/officeDocument/2006/relationships/hyperlink" Target="https://www.genci.fr/en" TargetMode="External"/><Relationship Id="rId4" Type="http://schemas.openxmlformats.org/officeDocument/2006/relationships/hyperlink" Target="http://www.idris.fr/eng/info/missions-eng.html" TargetMode="External"/><Relationship Id="rId10" Type="http://schemas.openxmlformats.org/officeDocument/2006/relationships/hyperlink" Target="http://www.idris.fr/eng/jean-zay/index.html" TargetMode="External"/><Relationship Id="rId9" Type="http://schemas.openxmlformats.org/officeDocument/2006/relationships/hyperlink" Target="https://www.dell.com/en-us/shop/nvidia-ampere-a100-pcie-300w-80gb-passive-double-wide-full-height-gpu-customer-install/apd/490-bhbk/graphic-video-cards" TargetMode="External"/><Relationship Id="rId5" Type="http://schemas.openxmlformats.org/officeDocument/2006/relationships/hyperlink" Target="https://www.notion.so/bigscience/Organisation-292995757b644b1db4acfa9a5705f4ae" TargetMode="External"/><Relationship Id="rId6" Type="http://schemas.openxmlformats.org/officeDocument/2006/relationships/hyperlink" Target="https://bigscience.huggingface.co/" TargetMode="External"/><Relationship Id="rId7" Type="http://schemas.openxmlformats.org/officeDocument/2006/relationships/hyperlink" Target="https://huggingface.co/bigscience/bloom" TargetMode="External"/><Relationship Id="rId8" Type="http://schemas.openxmlformats.org/officeDocument/2006/relationships/hyperlink" Target="https://huggingface.co/blog/bloom-inference-pytorch-script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ggingface.co/bigscience/bloo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igscience.huggingface.co/" TargetMode="External"/><Relationship Id="rId3" Type="http://schemas.openxmlformats.org/officeDocument/2006/relationships/hyperlink" Target="https://huggingface.co/bigscience/bloom" TargetMode="External"/><Relationship Id="rId4" Type="http://schemas.openxmlformats.org/officeDocument/2006/relationships/hyperlink" Target="https://huggingface.co/blog/bloom-inference-pytorch-scripts" TargetMode="External"/><Relationship Id="rId5" Type="http://schemas.openxmlformats.org/officeDocument/2006/relationships/hyperlink" Target="https://www.dell.com/en-us/shop/nvidia-ampere-a100-pcie-300w-80gb-passive-double-wide-full-height-gpu-customer-install/apd/490-bhbk/graphic-video-cards" TargetMode="External"/><Relationship Id="rId6" Type="http://schemas.openxmlformats.org/officeDocument/2006/relationships/hyperlink" Target="http://www.idris.fr/eng/jean-zay/index.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s-ES"/>
              <a:t>Jan</a:t>
            </a:r>
            <a:endParaRPr/>
          </a:p>
        </p:txBody>
      </p:sp>
      <p:sp>
        <p:nvSpPr>
          <p:cNvPr id="58" name="Google Shape;58;p1: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s-ES" u="sng">
                <a:solidFill>
                  <a:schemeClr val="hlink"/>
                </a:solidFill>
                <a:hlinkClick r:id="rId2"/>
              </a:rPr>
              <a:t>bigscience/bloom · Cara abrazadora (huggingface.co)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3"/>
              </a:rPr>
              <a:t>Inferencia BLOOM increíblemente rápida con DeepSpeed y Accelerate (huggingface.co)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4"/>
              </a:rPr>
              <a:t>NVIDIA Ampere A100, PCIe, 300W, 80GB Passive, Double Wide, Full Height GPU Customer Install | Dell USA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5"/>
              </a:rPr>
              <a:t>IDRIS - Jean Zay: HPE SGI 8600 computer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38" name="Google Shape;138;p10: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c64e309d3_0_23: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s-ES"/>
              <a:t>En resumen, el modelo de pregunta y respuesta es adecuado para tareas simples de respuesta con requisitos de precisión y fiabilidad elevados, mientras que el modelo de generación de texto es adecuado para tareas más complejas que requieren la generación de texto.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2"/>
              </a:rPr>
              <a:t>bigscience/bloom · Cara abrazadora (huggingface.co)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3"/>
              </a:rPr>
              <a:t>Inferencia BLOOM increíblemente rápida con DeepSpeed y Accelerate (huggingface.co)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4"/>
              </a:rPr>
              <a:t>NVIDIA Ampere A100, PCIe, 300W, 80GB Passive, Double Wide, Full Height GPU Customer Install | Dell USA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5"/>
              </a:rPr>
              <a:t>IDRIS - Jean Zay: HPE SGI 8600 computer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45" name="Google Shape;145;g1dc64e309d3_0_23:notes"/>
          <p:cNvSpPr/>
          <p:nvPr>
            <p:ph idx="2" type="sldImg"/>
          </p:nvPr>
        </p:nvSpPr>
        <p:spPr>
          <a:xfrm>
            <a:off x="382588" y="685800"/>
            <a:ext cx="6094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c64e309d3_0_16: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lang="es-ES">
                <a:solidFill>
                  <a:srgbClr val="4B5563"/>
                </a:solidFill>
              </a:rPr>
              <a:t>Los usos de Bloom fuera del alcance incluyen:</a:t>
            </a:r>
            <a:endParaRPr>
              <a:solidFill>
                <a:srgbClr val="4B5563"/>
              </a:solidFill>
            </a:endParaRPr>
          </a:p>
          <a:p>
            <a:pPr indent="-298450" lvl="0" marL="457200" rtl="0" algn="l">
              <a:lnSpc>
                <a:spcPct val="115000"/>
              </a:lnSpc>
              <a:spcBef>
                <a:spcPts val="1600"/>
              </a:spcBef>
              <a:spcAft>
                <a:spcPts val="0"/>
              </a:spcAft>
              <a:buClr>
                <a:srgbClr val="4B5563"/>
              </a:buClr>
              <a:buSzPts val="1100"/>
              <a:buChar char="●"/>
            </a:pPr>
            <a:r>
              <a:rPr lang="es-ES">
                <a:solidFill>
                  <a:srgbClr val="4B5563"/>
                </a:solidFill>
              </a:rPr>
              <a:t>Uso en dominios biomédicos, dominios políticos y legales, o dominios financieros</a:t>
            </a:r>
            <a:endParaRPr>
              <a:solidFill>
                <a:srgbClr val="4B5563"/>
              </a:solidFill>
            </a:endParaRPr>
          </a:p>
          <a:p>
            <a:pPr indent="-298450" lvl="0" marL="457200" rtl="0" algn="l">
              <a:lnSpc>
                <a:spcPct val="115000"/>
              </a:lnSpc>
              <a:spcBef>
                <a:spcPts val="0"/>
              </a:spcBef>
              <a:spcAft>
                <a:spcPts val="0"/>
              </a:spcAft>
              <a:buClr>
                <a:srgbClr val="4B5563"/>
              </a:buClr>
              <a:buSzPts val="1100"/>
              <a:buFont typeface="Arial"/>
              <a:buChar char="●"/>
            </a:pPr>
            <a:r>
              <a:rPr lang="es-ES">
                <a:solidFill>
                  <a:srgbClr val="4B5563"/>
                </a:solidFill>
              </a:rPr>
              <a:t>Uso para evaluar o calificar a individuos, como empleo, educación o crédito</a:t>
            </a:r>
            <a:endParaRPr>
              <a:solidFill>
                <a:srgbClr val="4B5563"/>
              </a:solidFill>
            </a:endParaRPr>
          </a:p>
          <a:p>
            <a:pPr indent="-298450" lvl="0" marL="457200" rtl="0" algn="l">
              <a:lnSpc>
                <a:spcPct val="115000"/>
              </a:lnSpc>
              <a:spcBef>
                <a:spcPts val="0"/>
              </a:spcBef>
              <a:spcAft>
                <a:spcPts val="0"/>
              </a:spcAft>
              <a:buClr>
                <a:srgbClr val="4B5563"/>
              </a:buClr>
              <a:buSzPts val="1100"/>
              <a:buFont typeface="Arial"/>
              <a:buChar char="●"/>
            </a:pPr>
            <a:r>
              <a:rPr lang="es-ES">
                <a:solidFill>
                  <a:srgbClr val="4B5563"/>
                </a:solidFill>
              </a:rPr>
              <a:t>Aplicar el modelo para decisiones automáticas críticas, generar contenido fáctico, crear resúmenes confiables o generar predicciones que deben ser correctas</a:t>
            </a:r>
            <a:endParaRPr>
              <a:solidFill>
                <a:srgbClr val="4B5563"/>
              </a:solidFill>
            </a:endParaRPr>
          </a:p>
          <a:p>
            <a:pPr indent="0" lvl="0" marL="0" rtl="0" algn="l">
              <a:lnSpc>
                <a:spcPct val="115000"/>
              </a:lnSpc>
              <a:spcBef>
                <a:spcPts val="3600"/>
              </a:spcBef>
              <a:spcAft>
                <a:spcPts val="0"/>
              </a:spcAft>
              <a:buNone/>
            </a:pPr>
            <a:r>
              <a:rPr lang="es-ES">
                <a:solidFill>
                  <a:srgbClr val="333333"/>
                </a:solidFill>
                <a:highlight>
                  <a:srgbClr val="F9FBFC"/>
                </a:highlight>
              </a:rPr>
              <a:t> </a:t>
            </a:r>
            <a:r>
              <a:rPr b="1" lang="es-ES">
                <a:solidFill>
                  <a:srgbClr val="00426E"/>
                </a:solidFill>
              </a:rPr>
              <a:t>BigScience: </a:t>
            </a:r>
            <a:r>
              <a:rPr lang="es-ES">
                <a:solidFill>
                  <a:srgbClr val="333333"/>
                </a:solidFill>
                <a:highlight>
                  <a:srgbClr val="F9FBFC"/>
                </a:highlight>
              </a:rPr>
              <a:t>Es una colaboración abierta iniciada por </a:t>
            </a:r>
            <a:r>
              <a:rPr lang="es-ES" u="sng">
                <a:solidFill>
                  <a:schemeClr val="hlink"/>
                </a:solidFill>
                <a:highlight>
                  <a:srgbClr val="F9FBFC"/>
                </a:highlight>
                <a:hlinkClick r:id="rId2"/>
              </a:rPr>
              <a:t>HuggingFace</a:t>
            </a:r>
            <a:r>
              <a:rPr lang="es-ES">
                <a:solidFill>
                  <a:srgbClr val="333333"/>
                </a:solidFill>
                <a:highlight>
                  <a:srgbClr val="F9FBFC"/>
                </a:highlight>
              </a:rPr>
              <a:t>, </a:t>
            </a:r>
            <a:r>
              <a:rPr lang="es-ES" u="sng">
                <a:solidFill>
                  <a:schemeClr val="hlink"/>
                </a:solidFill>
                <a:highlight>
                  <a:srgbClr val="F9FBFC"/>
                </a:highlight>
                <a:hlinkClick r:id="rId3"/>
              </a:rPr>
              <a:t>GENCI</a:t>
            </a:r>
            <a:r>
              <a:rPr lang="es-ES">
                <a:solidFill>
                  <a:srgbClr val="333333"/>
                </a:solidFill>
                <a:highlight>
                  <a:srgbClr val="F9FBFC"/>
                </a:highlight>
              </a:rPr>
              <a:t> e </a:t>
            </a:r>
            <a:r>
              <a:rPr lang="es-ES" u="sng">
                <a:solidFill>
                  <a:schemeClr val="hlink"/>
                </a:solidFill>
                <a:highlight>
                  <a:srgbClr val="F9FBFC"/>
                </a:highlight>
                <a:hlinkClick r:id="rId4"/>
              </a:rPr>
              <a:t>IDRIS,</a:t>
            </a:r>
            <a:r>
              <a:rPr lang="es-ES">
                <a:solidFill>
                  <a:srgbClr val="333333"/>
                </a:solidFill>
                <a:highlight>
                  <a:srgbClr val="F9FBFC"/>
                </a:highlight>
              </a:rPr>
              <a:t> y </a:t>
            </a:r>
            <a:r>
              <a:rPr lang="es-ES" u="sng">
                <a:solidFill>
                  <a:schemeClr val="hlink"/>
                </a:solidFill>
                <a:highlight>
                  <a:srgbClr val="F9FBFC"/>
                </a:highlight>
                <a:hlinkClick r:id="rId5"/>
              </a:rPr>
              <a:t>organizada como un taller de investigación</a:t>
            </a:r>
            <a:r>
              <a:rPr lang="es-ES">
                <a:solidFill>
                  <a:schemeClr val="dk1"/>
                </a:solidFill>
              </a:rPr>
              <a:t>.</a:t>
            </a:r>
            <a:endParaRPr>
              <a:solidFill>
                <a:schemeClr val="dk1"/>
              </a:solidFill>
            </a:endParaRPr>
          </a:p>
          <a:p>
            <a:pPr indent="0" lvl="0" marL="0" rtl="0" algn="l">
              <a:lnSpc>
                <a:spcPct val="115000"/>
              </a:lnSpc>
              <a:spcBef>
                <a:spcPts val="3600"/>
              </a:spcBef>
              <a:spcAft>
                <a:spcPts val="0"/>
              </a:spcAft>
              <a:buNone/>
            </a:pPr>
            <a:r>
              <a:t/>
            </a:r>
            <a:endParaRPr sz="1050">
              <a:solidFill>
                <a:srgbClr val="4B5563"/>
              </a:solidFill>
            </a:endParaRPr>
          </a:p>
          <a:p>
            <a:pPr indent="0" lvl="0" marL="0" rtl="0" algn="l">
              <a:lnSpc>
                <a:spcPct val="115000"/>
              </a:lnSpc>
              <a:spcBef>
                <a:spcPts val="3600"/>
              </a:spcBef>
              <a:spcAft>
                <a:spcPts val="0"/>
              </a:spcAft>
              <a:buNone/>
            </a:pPr>
            <a:r>
              <a:rPr lang="es-ES" u="sng">
                <a:solidFill>
                  <a:schemeClr val="hlink"/>
                </a:solidFill>
                <a:hlinkClick r:id="rId6"/>
              </a:rPr>
              <a:t>Taller de Investigación BigScience (huggingface.co)</a:t>
            </a:r>
            <a:endParaRPr sz="1050">
              <a:solidFill>
                <a:srgbClr val="4B5563"/>
              </a:solidFill>
            </a:endParaRPr>
          </a:p>
          <a:p>
            <a:pPr indent="0" lvl="0" marL="0" rtl="0" algn="l">
              <a:spcBef>
                <a:spcPts val="3600"/>
              </a:spcBef>
              <a:spcAft>
                <a:spcPts val="0"/>
              </a:spcAft>
              <a:buNone/>
            </a:pPr>
            <a:r>
              <a:t/>
            </a:r>
            <a:endParaRPr sz="1200">
              <a:solidFill>
                <a:srgbClr val="00426E"/>
              </a:solidFill>
              <a:latin typeface="Lato"/>
              <a:ea typeface="Lato"/>
              <a:cs typeface="Lato"/>
              <a:sym typeface="Lato"/>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7"/>
              </a:rPr>
              <a:t>bigscience/bloom · Cara abrazadora (huggingface.co)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8"/>
              </a:rPr>
              <a:t>Inferencia BLOOM increíblemente rápida con DeepSpeed y Accelerate (huggingface.co)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9"/>
              </a:rPr>
              <a:t>NVIDIA Ampere A100, PCIe, 300W, 80GB Passive, Double Wide, Full Height GPU Customer Install | Dell USA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10"/>
              </a:rPr>
              <a:t>IDRIS - Jean Zay: HPE SGI 8600 computer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52" name="Google Shape;152;g1dc64e309d3_0_16:notes"/>
          <p:cNvSpPr/>
          <p:nvPr>
            <p:ph idx="2" type="sldImg"/>
          </p:nvPr>
        </p:nvSpPr>
        <p:spPr>
          <a:xfrm>
            <a:off x="382588" y="685800"/>
            <a:ext cx="6094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c64e309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c64e309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u="sng">
                <a:solidFill>
                  <a:schemeClr val="hlink"/>
                </a:solidFill>
                <a:hlinkClick r:id="rId2"/>
              </a:rPr>
              <a:t>https://huggingface.co/bigscience/bloom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c64e309d3_0_58: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3600"/>
              </a:spcBef>
              <a:spcAft>
                <a:spcPts val="0"/>
              </a:spcAft>
              <a:buNone/>
            </a:pPr>
            <a:r>
              <a:rPr lang="es-ES">
                <a:solidFill>
                  <a:schemeClr val="dk1"/>
                </a:solidFill>
              </a:rPr>
              <a:t>Algunas preguntas </a:t>
            </a:r>
            <a:r>
              <a:rPr lang="es-ES">
                <a:solidFill>
                  <a:schemeClr val="dk1"/>
                </a:solidFill>
              </a:rPr>
              <a:t>no son muy</a:t>
            </a:r>
            <a:r>
              <a:rPr lang="es-ES">
                <a:solidFill>
                  <a:schemeClr val="dk1"/>
                </a:solidFill>
              </a:rPr>
              <a:t> </a:t>
            </a:r>
            <a:r>
              <a:rPr lang="es-ES">
                <a:solidFill>
                  <a:schemeClr val="dk1"/>
                </a:solidFill>
              </a:rPr>
              <a:t>coherentes</a:t>
            </a:r>
            <a:r>
              <a:rPr lang="es-ES">
                <a:solidFill>
                  <a:schemeClr val="dk1"/>
                </a:solidFill>
              </a:rPr>
              <a:t>. Se puede mejorar:</a:t>
            </a:r>
            <a:endParaRPr>
              <a:solidFill>
                <a:schemeClr val="dk1"/>
              </a:solidFill>
            </a:endParaRPr>
          </a:p>
          <a:p>
            <a:pPr indent="-298450" lvl="0" marL="457200" rtl="0" algn="l">
              <a:lnSpc>
                <a:spcPct val="115000"/>
              </a:lnSpc>
              <a:spcBef>
                <a:spcPts val="3600"/>
              </a:spcBef>
              <a:spcAft>
                <a:spcPts val="0"/>
              </a:spcAft>
              <a:buClr>
                <a:schemeClr val="dk1"/>
              </a:buClr>
              <a:buSzPts val="1100"/>
              <a:buChar char="●"/>
            </a:pPr>
            <a:r>
              <a:rPr lang="es-ES">
                <a:solidFill>
                  <a:schemeClr val="dk1"/>
                </a:solidFill>
              </a:rPr>
              <a:t>Instalando un modelo más grandes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ES">
                <a:solidFill>
                  <a:schemeClr val="dk1"/>
                </a:solidFill>
              </a:rPr>
              <a:t>Realizar ajuste fino</a:t>
            </a:r>
            <a:endParaRPr>
              <a:solidFill>
                <a:schemeClr val="dk1"/>
              </a:solidFill>
            </a:endParaRPr>
          </a:p>
          <a:p>
            <a:pPr indent="0" lvl="0" marL="0" rtl="0" algn="l">
              <a:lnSpc>
                <a:spcPct val="115000"/>
              </a:lnSpc>
              <a:spcBef>
                <a:spcPts val="3600"/>
              </a:spcBef>
              <a:spcAft>
                <a:spcPts val="0"/>
              </a:spcAft>
              <a:buNone/>
            </a:pPr>
            <a:r>
              <a:t/>
            </a:r>
            <a:endParaRPr>
              <a:solidFill>
                <a:schemeClr val="dk1"/>
              </a:solidFill>
            </a:endParaRPr>
          </a:p>
          <a:p>
            <a:pPr indent="0" lvl="0" marL="0" rtl="0" algn="l">
              <a:lnSpc>
                <a:spcPct val="115000"/>
              </a:lnSpc>
              <a:spcBef>
                <a:spcPts val="3600"/>
              </a:spcBef>
              <a:spcAft>
                <a:spcPts val="0"/>
              </a:spcAft>
              <a:buNone/>
            </a:pPr>
            <a:r>
              <a:rPr lang="es-ES" u="sng">
                <a:solidFill>
                  <a:schemeClr val="hlink"/>
                </a:solidFill>
                <a:hlinkClick r:id="rId2"/>
              </a:rPr>
              <a:t>Taller de Investigación BigScience (huggingface.co)</a:t>
            </a:r>
            <a:endParaRPr sz="1050">
              <a:solidFill>
                <a:srgbClr val="4B5563"/>
              </a:solidFill>
            </a:endParaRPr>
          </a:p>
          <a:p>
            <a:pPr indent="0" lvl="0" marL="0" rtl="0" algn="l">
              <a:spcBef>
                <a:spcPts val="3600"/>
              </a:spcBef>
              <a:spcAft>
                <a:spcPts val="0"/>
              </a:spcAft>
              <a:buNone/>
            </a:pPr>
            <a:r>
              <a:t/>
            </a:r>
            <a:endParaRPr sz="1200">
              <a:solidFill>
                <a:srgbClr val="00426E"/>
              </a:solidFill>
              <a:latin typeface="Lato"/>
              <a:ea typeface="Lato"/>
              <a:cs typeface="Lato"/>
              <a:sym typeface="Lato"/>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3"/>
              </a:rPr>
              <a:t>bigscience/bloom · Cara abrazadora (huggingface.co)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4"/>
              </a:rPr>
              <a:t>Inferencia BLOOM increíblemente rápida con DeepSpeed y Accelerate (huggingface.co)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5"/>
              </a:rPr>
              <a:t>NVIDIA Ampere A100, PCIe, 300W, 80GB Passive, Double Wide, Full Height GPU Customer Install | Dell USA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u="sng">
                <a:solidFill>
                  <a:schemeClr val="hlink"/>
                </a:solidFill>
                <a:hlinkClick r:id="rId6"/>
              </a:rPr>
              <a:t>IDRIS - Jean Zay: HPE SGI 8600 computer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64" name="Google Shape;164;g1dc64e309d3_0_58:notes"/>
          <p:cNvSpPr/>
          <p:nvPr>
            <p:ph idx="2" type="sldImg"/>
          </p:nvPr>
        </p:nvSpPr>
        <p:spPr>
          <a:xfrm>
            <a:off x="382588" y="685800"/>
            <a:ext cx="6094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bigscience/bloomz-1b1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Aprovechamos este momento para hacer una breve recapitulación;</a:t>
            </a:r>
            <a:br>
              <a:rPr lang="es-ES"/>
            </a:br>
            <a:r>
              <a:rPr lang="es-ES"/>
              <a:t>Nuestro objetivo es desarrollar un chatbot para el colectivo de refugiados, para poder acompañar a este colectivo facilitando su acceso a la información y optimizar la dedicación por parte de los servicios de atención.</a:t>
            </a:r>
            <a:br>
              <a:rPr lang="es-ES"/>
            </a:br>
            <a:r>
              <a:rPr lang="es-ES"/>
              <a:t>Como habéis visto, nuestro proyecto se ha desarrollado en dos fases, que han dado lugar a dos soluciones de diferente enfoque:</a:t>
            </a:r>
            <a:endParaRPr/>
          </a:p>
          <a:p>
            <a:pPr indent="-171450" lvl="0" marL="171450" rtl="0" algn="l">
              <a:lnSpc>
                <a:spcPct val="100000"/>
              </a:lnSpc>
              <a:spcBef>
                <a:spcPts val="0"/>
              </a:spcBef>
              <a:spcAft>
                <a:spcPts val="0"/>
              </a:spcAft>
              <a:buSzPts val="1100"/>
              <a:buFont typeface="Arial"/>
              <a:buChar char="-"/>
            </a:pPr>
            <a:r>
              <a:rPr lang="es-ES"/>
              <a:t>En el caso del modelo de Pregunta-Respuesta, conseguimos que el modelo respondiese de forma correcta a consultas relativas al colectivo de refugiados, recogidas en un contexto;</a:t>
            </a:r>
            <a:endParaRPr/>
          </a:p>
          <a:p>
            <a:pPr indent="-171450" lvl="0" marL="171450" rtl="0" algn="l">
              <a:lnSpc>
                <a:spcPct val="100000"/>
              </a:lnSpc>
              <a:spcBef>
                <a:spcPts val="0"/>
              </a:spcBef>
              <a:spcAft>
                <a:spcPts val="0"/>
              </a:spcAft>
              <a:buSzPts val="1100"/>
              <a:buFont typeface="Arial"/>
              <a:buChar char="-"/>
            </a:pPr>
            <a:r>
              <a:rPr lang="es-ES"/>
              <a:t>En el caso de Generación de texto, conseguimos que el modelo respondiese de forma consistente a preguntas de tipo general.</a:t>
            </a:r>
            <a:endParaRPr/>
          </a:p>
          <a:p>
            <a:pPr indent="0" lvl="0" marL="0" rtl="0" algn="l">
              <a:lnSpc>
                <a:spcPct val="100000"/>
              </a:lnSpc>
              <a:spcBef>
                <a:spcPts val="0"/>
              </a:spcBef>
              <a:spcAft>
                <a:spcPts val="0"/>
              </a:spcAft>
              <a:buSzPts val="1100"/>
              <a:buFont typeface="Arial"/>
              <a:buNone/>
            </a:pPr>
            <a:r>
              <a:rPr lang="es-ES"/>
              <a:t>Consideramos que las dos funcionalidades alcanzadas tienen interés de cara al desarrollo de una solución final.</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Font typeface="Arial"/>
              <a:buNone/>
            </a:pPr>
            <a:r>
              <a:rPr lang="es-ES"/>
              <a:t>En cuanto a próximos pasos,</a:t>
            </a:r>
            <a:endParaRPr/>
          </a:p>
          <a:p>
            <a:pPr indent="-171450" lvl="0" marL="171450" rtl="0" algn="l">
              <a:lnSpc>
                <a:spcPct val="100000"/>
              </a:lnSpc>
              <a:spcBef>
                <a:spcPts val="0"/>
              </a:spcBef>
              <a:spcAft>
                <a:spcPts val="0"/>
              </a:spcAft>
              <a:buSzPts val="1100"/>
              <a:buFont typeface="Arial"/>
              <a:buChar char="-"/>
            </a:pPr>
            <a:r>
              <a:rPr lang="es-ES"/>
              <a:t>En primer lugar, podríamos optar por seguir trabajando en el fine-tuning de un modelo de generación de texto, de modo que un modelo de este tipo pudiera dar respuestas acuradas para el grupo de refugiados;</a:t>
            </a:r>
            <a:endParaRPr/>
          </a:p>
          <a:p>
            <a:pPr indent="-171450" lvl="0" marL="171450" rtl="0" algn="l">
              <a:lnSpc>
                <a:spcPct val="100000"/>
              </a:lnSpc>
              <a:spcBef>
                <a:spcPts val="0"/>
              </a:spcBef>
              <a:spcAft>
                <a:spcPts val="0"/>
              </a:spcAft>
              <a:buSzPts val="1100"/>
              <a:buFont typeface="Arial"/>
              <a:buChar char="-"/>
            </a:pPr>
            <a:r>
              <a:rPr lang="es-ES"/>
              <a:t>Otra opción, que planteamos en la diapositiva en segundo lugar, sería buscar algún otro tipo de modelo indepenientemente de su disponibilidad en idioma, y tras ello aplicar traducción. En este caso podríamos optar por un modelo Conversacional, por ejemplo.</a:t>
            </a:r>
            <a:endParaRPr/>
          </a:p>
          <a:p>
            <a:pPr indent="-171450" lvl="0" marL="171450" rtl="0" algn="l">
              <a:lnSpc>
                <a:spcPct val="100000"/>
              </a:lnSpc>
              <a:spcBef>
                <a:spcPts val="0"/>
              </a:spcBef>
              <a:spcAft>
                <a:spcPts val="0"/>
              </a:spcAft>
              <a:buSzPts val="1100"/>
              <a:buFont typeface="Arial"/>
              <a:buChar char="-"/>
            </a:pPr>
            <a:r>
              <a:rPr lang="es-ES"/>
              <a:t>Otro enfoque podría ser trabajar en implementar una solución que incluyese los dos modelos que hemos trabajado. Por ejemplo, empezaríamos aplicando un modelo de clasificación, que permitiese identificar cuando el input del chat se refiere a consultas generales o bien a consultas específicas para el colectivo; y según esta clasificación, aplicar un modelo óptimo para cada funcionalidad (como podrían ser Generación de texto para preguntas generales, o bien Pregunta-Respuesta para preguntas específicas).</a:t>
            </a:r>
            <a:endParaRPr/>
          </a:p>
        </p:txBody>
      </p:sp>
      <p:sp>
        <p:nvSpPr>
          <p:cNvPr id="189" name="Google Shape;189;p14: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s-ES"/>
              <a:t>Pasemos ahora a ver algunas consideraciones finales.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Nos gustaría empezar por un aspecto que nos pareció muy interesante: la filosofía de HuggingFace. Una plataforma donde se comparten los avances para los modelos de NLP, y a la vez se puede acceder a cursos sobre esta temática. También nos encantó su filosofía, que consideramos también muy alineada con todo lo aprendido en este curso… por ejemplo, ¿para qué entrenar de nuevo un modelo, y consumir más recursos, si los recursos en el planeta son limitados…?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De acuerdo, ahora nos gustaría enfocarnos en algo un poco más práctico. Cuando participamos en la fase de code-to-learn de este mismo curso, vimos que la mayor parte del tiempo de un científico de datos se invertía en la limpieza y pre-procesado de los datos. Y en nuestro caso, nos ha sorprendido porque efectivamente hemos invertido bastante tiempo en el ajuste de datos; pero no tanto en su limpieza, sino más bien en tratar de averiguar el formato de los datos de entrada para ajustar el entrenamiento del modelo preexistente con nuestros datos específicos, procedentes de preguntas y respuestas que habíamos generado partiendo de algunos artículos del Boletín Oficial del Estado o BOE.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Y sí, también nos gustaría compartir algunas reflexiones que han surgido en el desarrollo del proyecto. En lo que refiere a los modelos de Generación de texto, que nos resultan tan y tan interesantes, hay algo que debe tenerse en cuenta. En primer lugar, nos parecen extraordinarios los avances que ha habido en NLP en el poco tiempo que hemos estado desarrollando este proyecto. En segundo lugar, hay que tener en cuenta que aunque estos modelos “generan” texto, previamente han sido entrenados con datos; por lo tanto, aunque en ocasiones respondan de forma muy empática (sí sí.. más empática incluso que algunos humanos!), también hay que seguir considerando que no están libres de sesgos y que por lo tanto queda recorrido por hacer. En muchos ámbitos ypor lo tanto, también en el ámbito de la Inteligencia Artificial.</a:t>
            </a:r>
            <a:endParaRPr/>
          </a:p>
        </p:txBody>
      </p:sp>
      <p:sp>
        <p:nvSpPr>
          <p:cNvPr id="208" name="Google Shape;208;p15: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Volviendo al proyecto, a continuación compartimos enlaces donde podréis encontrar mayor detalle del proyecto así como información de contacto.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ES"/>
              <a:t>Ah, y por cierto. Este video se ha generado como prueba de una plataforma, en la que hemos cargado una fotografía de cada miembro del equipo, así como el texto a exponer y las diapositivas.</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s-ES"/>
              <a:t>¡Muchas gracias por haber compartido estos minutos con nosotros!</a:t>
            </a:r>
            <a:endParaRPr/>
          </a:p>
          <a:p>
            <a:pPr indent="0" lvl="0" marL="0" rtl="0" algn="l">
              <a:lnSpc>
                <a:spcPct val="100000"/>
              </a:lnSpc>
              <a:spcBef>
                <a:spcPts val="0"/>
              </a:spcBef>
              <a:spcAft>
                <a:spcPts val="0"/>
              </a:spcAft>
              <a:buSzPts val="1100"/>
              <a:buNone/>
            </a:pPr>
            <a:r>
              <a:t/>
            </a:r>
            <a:endParaRPr/>
          </a:p>
        </p:txBody>
      </p:sp>
      <p:sp>
        <p:nvSpPr>
          <p:cNvPr id="229" name="Google Shape;229;p17: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s-ES"/>
              <a:t>Jan</a:t>
            </a:r>
            <a:endParaRPr/>
          </a:p>
        </p:txBody>
      </p:sp>
      <p:sp>
        <p:nvSpPr>
          <p:cNvPr id="84" name="Google Shape;84;p4: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s-ES"/>
              <a:t>Jan</a:t>
            </a:r>
            <a:endParaRPr/>
          </a:p>
        </p:txBody>
      </p:sp>
      <p:sp>
        <p:nvSpPr>
          <p:cNvPr id="96" name="Google Shape;96;p5: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s-ES"/>
              <a:t>Jan</a:t>
            </a:r>
            <a:endParaRPr/>
          </a:p>
        </p:txBody>
      </p:sp>
      <p:sp>
        <p:nvSpPr>
          <p:cNvPr id="118" name="Google Shape;118;p7: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795" y="4343382"/>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s-ES"/>
              <a:t>Jan</a:t>
            </a:r>
            <a:endParaRPr/>
          </a:p>
        </p:txBody>
      </p:sp>
      <p:sp>
        <p:nvSpPr>
          <p:cNvPr id="125" name="Google Shape;125;p8: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 name="Shape 9"/>
        <p:cNvGrpSpPr/>
        <p:nvPr/>
      </p:nvGrpSpPr>
      <p:grpSpPr>
        <a:xfrm>
          <a:off x="0" y="0"/>
          <a:ext cx="0" cy="0"/>
          <a:chOff x="0" y="0"/>
          <a:chExt cx="0" cy="0"/>
        </a:xfrm>
      </p:grpSpPr>
      <p:sp>
        <p:nvSpPr>
          <p:cNvPr id="10" name="Google Shape;10;p19"/>
          <p:cNvSpPr txBox="1"/>
          <p:nvPr>
            <p:ph type="title"/>
          </p:nvPr>
        </p:nvSpPr>
        <p:spPr>
          <a:xfrm>
            <a:off x="317500" y="991653"/>
            <a:ext cx="3581400" cy="269100"/>
          </a:xfrm>
          <a:prstGeom prst="rect">
            <a:avLst/>
          </a:prstGeom>
          <a:noFill/>
          <a:ln>
            <a:noFill/>
          </a:ln>
        </p:spPr>
        <p:txBody>
          <a:bodyPr anchorCtr="0" anchor="t" bIns="91550" lIns="91550" spcFirstLastPara="1" rIns="91550" wrap="square" tIns="91550">
            <a:noAutofit/>
          </a:bodyPr>
          <a:lstStyle>
            <a:lvl1pPr lvl="0" marR="0" algn="l">
              <a:lnSpc>
                <a:spcPct val="100000"/>
              </a:lnSpc>
              <a:spcBef>
                <a:spcPts val="0"/>
              </a:spcBef>
              <a:spcAft>
                <a:spcPts val="0"/>
              </a:spcAft>
              <a:buSzPts val="2800"/>
              <a:buNone/>
              <a:defRPr b="0" i="0" sz="1700" u="none" cap="none" strike="noStrike">
                <a:solidFill>
                  <a:srgbClr val="231F20"/>
                </a:solidFill>
                <a:latin typeface="Arial"/>
                <a:ea typeface="Arial"/>
                <a:cs typeface="Arial"/>
                <a:sym typeface="Arial"/>
              </a:defRPr>
            </a:lvl1pPr>
            <a:lvl2pPr lvl="1" algn="l">
              <a:lnSpc>
                <a:spcPct val="100000"/>
              </a:lnSpc>
              <a:spcBef>
                <a:spcPts val="0"/>
              </a:spcBef>
              <a:spcAft>
                <a:spcPts val="0"/>
              </a:spcAft>
              <a:buSzPts val="2800"/>
              <a:buNone/>
              <a:defRPr sz="1300"/>
            </a:lvl2pPr>
            <a:lvl3pPr lvl="2" algn="l">
              <a:lnSpc>
                <a:spcPct val="100000"/>
              </a:lnSpc>
              <a:spcBef>
                <a:spcPts val="0"/>
              </a:spcBef>
              <a:spcAft>
                <a:spcPts val="0"/>
              </a:spcAft>
              <a:buSzPts val="2800"/>
              <a:buNone/>
              <a:defRPr sz="1300"/>
            </a:lvl3pPr>
            <a:lvl4pPr lvl="3" algn="l">
              <a:lnSpc>
                <a:spcPct val="100000"/>
              </a:lnSpc>
              <a:spcBef>
                <a:spcPts val="0"/>
              </a:spcBef>
              <a:spcAft>
                <a:spcPts val="0"/>
              </a:spcAft>
              <a:buSzPts val="2800"/>
              <a:buNone/>
              <a:defRPr sz="1300"/>
            </a:lvl4pPr>
            <a:lvl5pPr lvl="4" algn="l">
              <a:lnSpc>
                <a:spcPct val="100000"/>
              </a:lnSpc>
              <a:spcBef>
                <a:spcPts val="0"/>
              </a:spcBef>
              <a:spcAft>
                <a:spcPts val="0"/>
              </a:spcAft>
              <a:buSzPts val="2800"/>
              <a:buNone/>
              <a:defRPr sz="1300"/>
            </a:lvl5pPr>
            <a:lvl6pPr lvl="5" algn="l">
              <a:lnSpc>
                <a:spcPct val="100000"/>
              </a:lnSpc>
              <a:spcBef>
                <a:spcPts val="0"/>
              </a:spcBef>
              <a:spcAft>
                <a:spcPts val="0"/>
              </a:spcAft>
              <a:buSzPts val="2800"/>
              <a:buNone/>
              <a:defRPr sz="1300"/>
            </a:lvl6pPr>
            <a:lvl7pPr lvl="6" algn="l">
              <a:lnSpc>
                <a:spcPct val="100000"/>
              </a:lnSpc>
              <a:spcBef>
                <a:spcPts val="0"/>
              </a:spcBef>
              <a:spcAft>
                <a:spcPts val="0"/>
              </a:spcAft>
              <a:buSzPts val="2800"/>
              <a:buNone/>
              <a:defRPr sz="1300"/>
            </a:lvl7pPr>
            <a:lvl8pPr lvl="7" algn="l">
              <a:lnSpc>
                <a:spcPct val="100000"/>
              </a:lnSpc>
              <a:spcBef>
                <a:spcPts val="0"/>
              </a:spcBef>
              <a:spcAft>
                <a:spcPts val="0"/>
              </a:spcAft>
              <a:buSzPts val="2800"/>
              <a:buNone/>
              <a:defRPr sz="1300"/>
            </a:lvl8pPr>
            <a:lvl9pPr lvl="8" algn="l">
              <a:lnSpc>
                <a:spcPct val="100000"/>
              </a:lnSpc>
              <a:spcBef>
                <a:spcPts val="0"/>
              </a:spcBef>
              <a:spcAft>
                <a:spcPts val="0"/>
              </a:spcAft>
              <a:buSzPts val="2800"/>
              <a:buNone/>
              <a:defRPr sz="1300"/>
            </a:lvl9pPr>
          </a:lstStyle>
          <a:p/>
        </p:txBody>
      </p:sp>
      <p:sp>
        <p:nvSpPr>
          <p:cNvPr id="11" name="Google Shape;11;p19"/>
          <p:cNvSpPr txBox="1"/>
          <p:nvPr>
            <p:ph idx="1" type="body"/>
          </p:nvPr>
        </p:nvSpPr>
        <p:spPr>
          <a:xfrm>
            <a:off x="317500" y="1243785"/>
            <a:ext cx="3840900" cy="1277400"/>
          </a:xfrm>
          <a:prstGeom prst="rect">
            <a:avLst/>
          </a:prstGeom>
          <a:noFill/>
          <a:ln>
            <a:noFill/>
          </a:ln>
        </p:spPr>
        <p:txBody>
          <a:bodyPr anchorCtr="0" anchor="t" bIns="91550" lIns="91550" spcFirstLastPara="1" rIns="91550" wrap="square" tIns="91550">
            <a:noAutofit/>
          </a:bodyPr>
          <a:lstStyle>
            <a:lvl1pPr indent="-228600" lvl="0" marL="457200" marR="0" algn="l">
              <a:lnSpc>
                <a:spcPct val="115000"/>
              </a:lnSpc>
              <a:spcBef>
                <a:spcPts val="0"/>
              </a:spcBef>
              <a:spcAft>
                <a:spcPts val="0"/>
              </a:spcAft>
              <a:buSzPts val="1800"/>
              <a:buNone/>
              <a:defRPr b="0" i="0" sz="1700" u="none" cap="none" strike="noStrike">
                <a:solidFill>
                  <a:srgbClr val="231F20"/>
                </a:solidFill>
                <a:latin typeface="Arial"/>
                <a:ea typeface="Arial"/>
                <a:cs typeface="Arial"/>
                <a:sym typeface="Arial"/>
              </a:defRPr>
            </a:lvl1pPr>
            <a:lvl2pPr indent="-228600" lvl="1" marL="914400" marR="0" algn="l">
              <a:lnSpc>
                <a:spcPct val="115000"/>
              </a:lnSpc>
              <a:spcBef>
                <a:spcPts val="1600"/>
              </a:spcBef>
              <a:spcAft>
                <a:spcPts val="0"/>
              </a:spcAft>
              <a:buSzPts val="1400"/>
              <a:buNone/>
              <a:defRPr b="0" i="0" sz="1300" u="none" cap="none" strike="noStrike">
                <a:latin typeface="Calibri"/>
                <a:ea typeface="Calibri"/>
                <a:cs typeface="Calibri"/>
                <a:sym typeface="Calibri"/>
              </a:defRPr>
            </a:lvl2pPr>
            <a:lvl3pPr indent="-228600" lvl="2" marL="1371600" marR="0" algn="l">
              <a:lnSpc>
                <a:spcPct val="115000"/>
              </a:lnSpc>
              <a:spcBef>
                <a:spcPts val="1600"/>
              </a:spcBef>
              <a:spcAft>
                <a:spcPts val="0"/>
              </a:spcAft>
              <a:buSzPts val="1400"/>
              <a:buNone/>
              <a:defRPr b="0" i="0" sz="1300" u="none" cap="none" strike="noStrike">
                <a:latin typeface="Calibri"/>
                <a:ea typeface="Calibri"/>
                <a:cs typeface="Calibri"/>
                <a:sym typeface="Calibri"/>
              </a:defRPr>
            </a:lvl3pPr>
            <a:lvl4pPr indent="-228600" lvl="3" marL="1828800" marR="0" algn="l">
              <a:lnSpc>
                <a:spcPct val="115000"/>
              </a:lnSpc>
              <a:spcBef>
                <a:spcPts val="1600"/>
              </a:spcBef>
              <a:spcAft>
                <a:spcPts val="0"/>
              </a:spcAft>
              <a:buSzPts val="1400"/>
              <a:buNone/>
              <a:defRPr b="0" i="0" sz="1300" u="none" cap="none" strike="noStrike">
                <a:latin typeface="Calibri"/>
                <a:ea typeface="Calibri"/>
                <a:cs typeface="Calibri"/>
                <a:sym typeface="Calibri"/>
              </a:defRPr>
            </a:lvl4pPr>
            <a:lvl5pPr indent="-228600" lvl="4" marL="2286000" marR="0" algn="l">
              <a:lnSpc>
                <a:spcPct val="115000"/>
              </a:lnSpc>
              <a:spcBef>
                <a:spcPts val="1600"/>
              </a:spcBef>
              <a:spcAft>
                <a:spcPts val="0"/>
              </a:spcAft>
              <a:buSzPts val="1400"/>
              <a:buNone/>
              <a:defRPr b="0" i="0" sz="1300" u="none" cap="none" strike="noStrike">
                <a:latin typeface="Calibri"/>
                <a:ea typeface="Calibri"/>
                <a:cs typeface="Calibri"/>
                <a:sym typeface="Calibri"/>
              </a:defRPr>
            </a:lvl5pPr>
            <a:lvl6pPr indent="-228600" lvl="5" marL="2743200" marR="0" algn="l">
              <a:lnSpc>
                <a:spcPct val="115000"/>
              </a:lnSpc>
              <a:spcBef>
                <a:spcPts val="1600"/>
              </a:spcBef>
              <a:spcAft>
                <a:spcPts val="0"/>
              </a:spcAft>
              <a:buSzPts val="1400"/>
              <a:buNone/>
              <a:defRPr b="0" i="0" sz="1300" u="none" cap="none" strike="noStrike">
                <a:latin typeface="Calibri"/>
                <a:ea typeface="Calibri"/>
                <a:cs typeface="Calibri"/>
                <a:sym typeface="Calibri"/>
              </a:defRPr>
            </a:lvl6pPr>
            <a:lvl7pPr indent="-228600" lvl="6" marL="3200400" marR="0" algn="l">
              <a:lnSpc>
                <a:spcPct val="115000"/>
              </a:lnSpc>
              <a:spcBef>
                <a:spcPts val="1600"/>
              </a:spcBef>
              <a:spcAft>
                <a:spcPts val="0"/>
              </a:spcAft>
              <a:buSzPts val="1400"/>
              <a:buNone/>
              <a:defRPr b="0" i="0" sz="1300" u="none" cap="none" strike="noStrike">
                <a:latin typeface="Calibri"/>
                <a:ea typeface="Calibri"/>
                <a:cs typeface="Calibri"/>
                <a:sym typeface="Calibri"/>
              </a:defRPr>
            </a:lvl7pPr>
            <a:lvl8pPr indent="-228600" lvl="7" marL="3657600" marR="0" algn="l">
              <a:lnSpc>
                <a:spcPct val="115000"/>
              </a:lnSpc>
              <a:spcBef>
                <a:spcPts val="1600"/>
              </a:spcBef>
              <a:spcAft>
                <a:spcPts val="0"/>
              </a:spcAft>
              <a:buSzPts val="1400"/>
              <a:buNone/>
              <a:defRPr b="0" i="0" sz="1300" u="none" cap="none" strike="noStrike">
                <a:latin typeface="Calibri"/>
                <a:ea typeface="Calibri"/>
                <a:cs typeface="Calibri"/>
                <a:sym typeface="Calibri"/>
              </a:defRPr>
            </a:lvl8pPr>
            <a:lvl9pPr indent="-228600" lvl="8" marL="4114800" marR="0" algn="l">
              <a:lnSpc>
                <a:spcPct val="115000"/>
              </a:lnSpc>
              <a:spcBef>
                <a:spcPts val="1600"/>
              </a:spcBef>
              <a:spcAft>
                <a:spcPts val="1600"/>
              </a:spcAft>
              <a:buSzPts val="1400"/>
              <a:buNone/>
              <a:defRPr b="0" i="0" sz="1300" u="none" cap="none" strike="noStrike">
                <a:latin typeface="Calibri"/>
                <a:ea typeface="Calibri"/>
                <a:cs typeface="Calibri"/>
                <a:sym typeface="Calibri"/>
              </a:defRPr>
            </a:lvl9pPr>
          </a:lstStyle>
          <a:p/>
        </p:txBody>
      </p:sp>
      <p:sp>
        <p:nvSpPr>
          <p:cNvPr id="12" name="Google Shape;12;p19"/>
          <p:cNvSpPr txBox="1"/>
          <p:nvPr>
            <p:ph idx="11" type="ftr"/>
          </p:nvPr>
        </p:nvSpPr>
        <p:spPr>
          <a:xfrm>
            <a:off x="2623185" y="3767362"/>
            <a:ext cx="2468700" cy="202500"/>
          </a:xfrm>
          <a:prstGeom prst="rect">
            <a:avLst/>
          </a:prstGeom>
          <a:noFill/>
          <a:ln>
            <a:noFill/>
          </a:ln>
        </p:spPr>
        <p:txBody>
          <a:bodyPr anchorCtr="0" anchor="t" bIns="63700" lIns="63700" spcFirstLastPara="1" rIns="63700" wrap="square" tIns="63700">
            <a:noAutofit/>
          </a:bodyPr>
          <a:lstStyle>
            <a:lvl1pPr lvl="0" marR="0" rtl="0" algn="ctr">
              <a:lnSpc>
                <a:spcPct val="100000"/>
              </a:lnSpc>
              <a:spcBef>
                <a:spcPts val="0"/>
              </a:spcBef>
              <a:spcAft>
                <a:spcPts val="0"/>
              </a:spcAft>
              <a:buClr>
                <a:srgbClr val="000000"/>
              </a:buClr>
              <a:buSzPts val="1000"/>
              <a:buFont typeface="Arial"/>
              <a:buNone/>
              <a:defRPr b="0" i="0" sz="13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9pPr>
          </a:lstStyle>
          <a:p/>
        </p:txBody>
      </p:sp>
      <p:sp>
        <p:nvSpPr>
          <p:cNvPr id="13" name="Google Shape;13;p19"/>
          <p:cNvSpPr txBox="1"/>
          <p:nvPr>
            <p:ph idx="10" type="dt"/>
          </p:nvPr>
        </p:nvSpPr>
        <p:spPr>
          <a:xfrm>
            <a:off x="385762" y="3767362"/>
            <a:ext cx="1774500" cy="202500"/>
          </a:xfrm>
          <a:prstGeom prst="rect">
            <a:avLst/>
          </a:prstGeom>
          <a:noFill/>
          <a:ln>
            <a:noFill/>
          </a:ln>
        </p:spPr>
        <p:txBody>
          <a:bodyPr anchorCtr="0" anchor="t" bIns="63700" lIns="63700" spcFirstLastPara="1" rIns="63700" wrap="square" tIns="63700">
            <a:noAutofit/>
          </a:bodyPr>
          <a:lstStyle>
            <a:lvl1pPr lvl="0" marR="0" rtl="0" algn="l">
              <a:lnSpc>
                <a:spcPct val="100000"/>
              </a:lnSpc>
              <a:spcBef>
                <a:spcPts val="0"/>
              </a:spcBef>
              <a:spcAft>
                <a:spcPts val="0"/>
              </a:spcAft>
              <a:buClr>
                <a:srgbClr val="000000"/>
              </a:buClr>
              <a:buSzPts val="1000"/>
              <a:buFont typeface="Arial"/>
              <a:buNone/>
              <a:defRPr b="0" i="0" sz="13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5554980" y="3767362"/>
            <a:ext cx="1774500" cy="202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8"/>
          <p:cNvSpPr txBox="1"/>
          <p:nvPr>
            <p:ph idx="1" type="body"/>
          </p:nvPr>
        </p:nvSpPr>
        <p:spPr>
          <a:xfrm>
            <a:off x="311700" y="4230575"/>
            <a:ext cx="5998800" cy="605100"/>
          </a:xfrm>
          <a:prstGeom prst="rect">
            <a:avLst/>
          </a:prstGeom>
          <a:noFill/>
          <a:ln>
            <a:noFill/>
          </a:ln>
        </p:spPr>
        <p:txBody>
          <a:bodyPr anchorCtr="0" anchor="ctr" bIns="91550" lIns="91550" spcFirstLastPara="1" rIns="91550" wrap="square" tIns="91550">
            <a:noAutofit/>
          </a:bodyPr>
          <a:lstStyle>
            <a:lvl1pPr indent="-228600" lvl="0" marL="457200" algn="l">
              <a:lnSpc>
                <a:spcPct val="100000"/>
              </a:lnSpc>
              <a:spcBef>
                <a:spcPts val="0"/>
              </a:spcBef>
              <a:spcAft>
                <a:spcPts val="0"/>
              </a:spcAft>
              <a:buSzPts val="1800"/>
              <a:buNone/>
              <a:defRPr/>
            </a:lvl1pPr>
          </a:lstStyle>
          <a:p/>
        </p:txBody>
      </p:sp>
      <p:sp>
        <p:nvSpPr>
          <p:cNvPr id="49" name="Google Shape;49;p28"/>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9"/>
          <p:cNvSpPr txBox="1"/>
          <p:nvPr>
            <p:ph hasCustomPrompt="1" type="title"/>
          </p:nvPr>
        </p:nvSpPr>
        <p:spPr>
          <a:xfrm>
            <a:off x="311700" y="1106125"/>
            <a:ext cx="8520600" cy="1963500"/>
          </a:xfrm>
          <a:prstGeom prst="rect">
            <a:avLst/>
          </a:prstGeom>
          <a:noFill/>
          <a:ln>
            <a:noFill/>
          </a:ln>
        </p:spPr>
        <p:txBody>
          <a:bodyPr anchorCtr="0" anchor="b" bIns="91550" lIns="91550" spcFirstLastPara="1" rIns="91550" wrap="square" tIns="9155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9"/>
          <p:cNvSpPr txBox="1"/>
          <p:nvPr>
            <p:ph idx="1" type="body"/>
          </p:nvPr>
        </p:nvSpPr>
        <p:spPr>
          <a:xfrm>
            <a:off x="311700" y="3152225"/>
            <a:ext cx="8520600" cy="1300800"/>
          </a:xfrm>
          <a:prstGeom prst="rect">
            <a:avLst/>
          </a:prstGeom>
          <a:noFill/>
          <a:ln>
            <a:noFill/>
          </a:ln>
        </p:spPr>
        <p:txBody>
          <a:bodyPr anchorCtr="0" anchor="t" bIns="91550" lIns="91550" spcFirstLastPara="1" rIns="91550" wrap="square" tIns="91550">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29"/>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311708" y="744575"/>
            <a:ext cx="8520600" cy="2052600"/>
          </a:xfrm>
          <a:prstGeom prst="rect">
            <a:avLst/>
          </a:prstGeom>
          <a:noFill/>
          <a:ln>
            <a:noFill/>
          </a:ln>
        </p:spPr>
        <p:txBody>
          <a:bodyPr anchorCtr="0" anchor="b" bIns="91550" lIns="91550" spcFirstLastPara="1" rIns="91550" wrap="square" tIns="91550">
            <a:noAutofit/>
          </a:bodyPr>
          <a:lstStyle>
            <a:lvl1pPr lvl="0" algn="ctr">
              <a:lnSpc>
                <a:spcPct val="100000"/>
              </a:lnSpc>
              <a:spcBef>
                <a:spcPts val="0"/>
              </a:spcBef>
              <a:spcAft>
                <a:spcPts val="0"/>
              </a:spcAft>
              <a:buSzPts val="5200"/>
              <a:buNone/>
              <a:defRPr b="1" sz="5200">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20"/>
          <p:cNvSpPr txBox="1"/>
          <p:nvPr>
            <p:ph idx="1" type="subTitle"/>
          </p:nvPr>
        </p:nvSpPr>
        <p:spPr>
          <a:xfrm>
            <a:off x="311700" y="2834125"/>
            <a:ext cx="8520600" cy="792600"/>
          </a:xfrm>
          <a:prstGeom prst="rect">
            <a:avLst/>
          </a:prstGeom>
          <a:noFill/>
          <a:ln>
            <a:noFill/>
          </a:ln>
        </p:spPr>
        <p:txBody>
          <a:bodyPr anchorCtr="0" anchor="t" bIns="91550" lIns="91550" spcFirstLastPara="1" rIns="91550" wrap="square" tIns="9155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0"/>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1"/>
          <p:cNvSpPr txBox="1"/>
          <p:nvPr>
            <p:ph type="title"/>
          </p:nvPr>
        </p:nvSpPr>
        <p:spPr>
          <a:xfrm>
            <a:off x="311700" y="2150850"/>
            <a:ext cx="8520600" cy="841800"/>
          </a:xfrm>
          <a:prstGeom prst="rect">
            <a:avLst/>
          </a:prstGeom>
          <a:noFill/>
          <a:ln>
            <a:noFill/>
          </a:ln>
        </p:spPr>
        <p:txBody>
          <a:bodyPr anchorCtr="0" anchor="ctr" bIns="91550" lIns="91550" spcFirstLastPara="1" rIns="91550" wrap="square" tIns="9155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1"/>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22"/>
          <p:cNvSpPr txBox="1"/>
          <p:nvPr>
            <p:ph type="title"/>
          </p:nvPr>
        </p:nvSpPr>
        <p:spPr>
          <a:xfrm>
            <a:off x="311700" y="445025"/>
            <a:ext cx="8520600" cy="572700"/>
          </a:xfrm>
          <a:prstGeom prst="rect">
            <a:avLst/>
          </a:prstGeom>
          <a:noFill/>
          <a:ln>
            <a:noFill/>
          </a:ln>
        </p:spPr>
        <p:txBody>
          <a:bodyPr anchorCtr="0" anchor="t" bIns="91550" lIns="91550" spcFirstLastPara="1" rIns="91550" wrap="square" tIns="9155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2"/>
          <p:cNvSpPr txBox="1"/>
          <p:nvPr>
            <p:ph idx="1" type="body"/>
          </p:nvPr>
        </p:nvSpPr>
        <p:spPr>
          <a:xfrm>
            <a:off x="311700" y="1152475"/>
            <a:ext cx="8520600" cy="3416400"/>
          </a:xfrm>
          <a:prstGeom prst="rect">
            <a:avLst/>
          </a:prstGeom>
          <a:noFill/>
          <a:ln>
            <a:noFill/>
          </a:ln>
        </p:spPr>
        <p:txBody>
          <a:bodyPr anchorCtr="0" anchor="t" bIns="91550" lIns="91550" spcFirstLastPara="1" rIns="91550" wrap="square" tIns="91550">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3"/>
          <p:cNvSpPr txBox="1"/>
          <p:nvPr>
            <p:ph type="title"/>
          </p:nvPr>
        </p:nvSpPr>
        <p:spPr>
          <a:xfrm>
            <a:off x="311700" y="445025"/>
            <a:ext cx="8520600" cy="572700"/>
          </a:xfrm>
          <a:prstGeom prst="rect">
            <a:avLst/>
          </a:prstGeom>
          <a:noFill/>
          <a:ln>
            <a:noFill/>
          </a:ln>
        </p:spPr>
        <p:txBody>
          <a:bodyPr anchorCtr="0" anchor="t" bIns="91550" lIns="91550" spcFirstLastPara="1" rIns="91550" wrap="square" tIns="9155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3"/>
          <p:cNvSpPr txBox="1"/>
          <p:nvPr>
            <p:ph idx="1" type="body"/>
          </p:nvPr>
        </p:nvSpPr>
        <p:spPr>
          <a:xfrm>
            <a:off x="311700" y="1152475"/>
            <a:ext cx="3999900" cy="3416400"/>
          </a:xfrm>
          <a:prstGeom prst="rect">
            <a:avLst/>
          </a:prstGeom>
          <a:noFill/>
          <a:ln>
            <a:noFill/>
          </a:ln>
        </p:spPr>
        <p:txBody>
          <a:bodyPr anchorCtr="0" anchor="t" bIns="91550" lIns="91550" spcFirstLastPara="1" rIns="91550" wrap="square" tIns="91550">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23"/>
          <p:cNvSpPr txBox="1"/>
          <p:nvPr>
            <p:ph idx="2" type="body"/>
          </p:nvPr>
        </p:nvSpPr>
        <p:spPr>
          <a:xfrm>
            <a:off x="4832400" y="1152475"/>
            <a:ext cx="3999900" cy="3416400"/>
          </a:xfrm>
          <a:prstGeom prst="rect">
            <a:avLst/>
          </a:prstGeom>
          <a:noFill/>
          <a:ln>
            <a:noFill/>
          </a:ln>
        </p:spPr>
        <p:txBody>
          <a:bodyPr anchorCtr="0" anchor="t" bIns="91550" lIns="91550" spcFirstLastPara="1" rIns="91550" wrap="square" tIns="91550">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3"/>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4"/>
          <p:cNvSpPr txBox="1"/>
          <p:nvPr>
            <p:ph type="title"/>
          </p:nvPr>
        </p:nvSpPr>
        <p:spPr>
          <a:xfrm>
            <a:off x="311700" y="445025"/>
            <a:ext cx="8520600" cy="572700"/>
          </a:xfrm>
          <a:prstGeom prst="rect">
            <a:avLst/>
          </a:prstGeom>
          <a:noFill/>
          <a:ln>
            <a:noFill/>
          </a:ln>
        </p:spPr>
        <p:txBody>
          <a:bodyPr anchorCtr="0" anchor="t" bIns="91550" lIns="91550" spcFirstLastPara="1" rIns="91550" wrap="square" tIns="9155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4"/>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5"/>
          <p:cNvSpPr txBox="1"/>
          <p:nvPr>
            <p:ph type="title"/>
          </p:nvPr>
        </p:nvSpPr>
        <p:spPr>
          <a:xfrm>
            <a:off x="311700" y="555600"/>
            <a:ext cx="2808000" cy="755700"/>
          </a:xfrm>
          <a:prstGeom prst="rect">
            <a:avLst/>
          </a:prstGeom>
          <a:noFill/>
          <a:ln>
            <a:noFill/>
          </a:ln>
        </p:spPr>
        <p:txBody>
          <a:bodyPr anchorCtr="0" anchor="b" bIns="91550" lIns="91550" spcFirstLastPara="1" rIns="91550" wrap="square" tIns="9155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5"/>
          <p:cNvSpPr txBox="1"/>
          <p:nvPr>
            <p:ph idx="1" type="body"/>
          </p:nvPr>
        </p:nvSpPr>
        <p:spPr>
          <a:xfrm>
            <a:off x="311700" y="1389600"/>
            <a:ext cx="2808000" cy="3179400"/>
          </a:xfrm>
          <a:prstGeom prst="rect">
            <a:avLst/>
          </a:prstGeom>
          <a:noFill/>
          <a:ln>
            <a:noFill/>
          </a:ln>
        </p:spPr>
        <p:txBody>
          <a:bodyPr anchorCtr="0" anchor="t" bIns="91550" lIns="91550" spcFirstLastPara="1" rIns="91550" wrap="square" tIns="91550">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25"/>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6"/>
          <p:cNvSpPr txBox="1"/>
          <p:nvPr>
            <p:ph type="title"/>
          </p:nvPr>
        </p:nvSpPr>
        <p:spPr>
          <a:xfrm>
            <a:off x="490250" y="450150"/>
            <a:ext cx="6367800" cy="4090800"/>
          </a:xfrm>
          <a:prstGeom prst="rect">
            <a:avLst/>
          </a:prstGeom>
          <a:noFill/>
          <a:ln>
            <a:noFill/>
          </a:ln>
        </p:spPr>
        <p:txBody>
          <a:bodyPr anchorCtr="0" anchor="ctr" bIns="91550" lIns="91550" spcFirstLastPara="1" rIns="91550" wrap="square" tIns="9155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6"/>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7"/>
          <p:cNvSpPr/>
          <p:nvPr/>
        </p:nvSpPr>
        <p:spPr>
          <a:xfrm>
            <a:off x="4572000" y="-125"/>
            <a:ext cx="4572000" cy="5143500"/>
          </a:xfrm>
          <a:prstGeom prst="rect">
            <a:avLst/>
          </a:prstGeom>
          <a:solidFill>
            <a:schemeClr val="lt2"/>
          </a:solidFill>
          <a:ln>
            <a:noFill/>
          </a:ln>
        </p:spPr>
        <p:txBody>
          <a:bodyPr anchorCtr="0" anchor="ctr" bIns="91550" lIns="91550" spcFirstLastPara="1" rIns="91550" wrap="square" tIns="915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7"/>
          <p:cNvSpPr txBox="1"/>
          <p:nvPr>
            <p:ph type="title"/>
          </p:nvPr>
        </p:nvSpPr>
        <p:spPr>
          <a:xfrm>
            <a:off x="265500" y="1233175"/>
            <a:ext cx="4045200" cy="1482300"/>
          </a:xfrm>
          <a:prstGeom prst="rect">
            <a:avLst/>
          </a:prstGeom>
          <a:noFill/>
          <a:ln>
            <a:noFill/>
          </a:ln>
        </p:spPr>
        <p:txBody>
          <a:bodyPr anchorCtr="0" anchor="b" bIns="91550" lIns="91550" spcFirstLastPara="1" rIns="91550" wrap="square" tIns="9155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27"/>
          <p:cNvSpPr txBox="1"/>
          <p:nvPr>
            <p:ph idx="1" type="subTitle"/>
          </p:nvPr>
        </p:nvSpPr>
        <p:spPr>
          <a:xfrm>
            <a:off x="265500" y="2803075"/>
            <a:ext cx="4045200" cy="1235100"/>
          </a:xfrm>
          <a:prstGeom prst="rect">
            <a:avLst/>
          </a:prstGeom>
          <a:noFill/>
          <a:ln>
            <a:noFill/>
          </a:ln>
        </p:spPr>
        <p:txBody>
          <a:bodyPr anchorCtr="0" anchor="t" bIns="91550" lIns="91550" spcFirstLastPara="1" rIns="91550" wrap="square" tIns="9155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27"/>
          <p:cNvSpPr txBox="1"/>
          <p:nvPr>
            <p:ph idx="2" type="body"/>
          </p:nvPr>
        </p:nvSpPr>
        <p:spPr>
          <a:xfrm>
            <a:off x="4939500" y="724075"/>
            <a:ext cx="3837000" cy="3695100"/>
          </a:xfrm>
          <a:prstGeom prst="rect">
            <a:avLst/>
          </a:prstGeom>
          <a:noFill/>
          <a:ln>
            <a:noFill/>
          </a:ln>
        </p:spPr>
        <p:txBody>
          <a:bodyPr anchorCtr="0" anchor="ctr" bIns="91550" lIns="91550" spcFirstLastPara="1" rIns="91550" wrap="square" tIns="91550">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27"/>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550" lIns="91550" spcFirstLastPara="1" rIns="91550" wrap="square" tIns="91550">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550" lIns="91550" spcFirstLastPara="1" rIns="91550" wrap="square" tIns="91550">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550" lIns="91550" spcFirstLastPara="1" rIns="91550" wrap="square" tIns="91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0" Type="http://schemas.openxmlformats.org/officeDocument/2006/relationships/image" Target="../media/image13.jpg"/><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jpg"/><Relationship Id="rId4" Type="http://schemas.openxmlformats.org/officeDocument/2006/relationships/image" Target="../media/image1.png"/><Relationship Id="rId9"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hyperlink" Target="https://www.google.com/url?sa=i&amp;url=https%3A%2F%2Fes.vecteezy.com%2Farte-vectorial%2F4636750-hombre-palo-dibujado-a-mano-sosteniendo-el-gran-rompecabezas-pieza-de-rompecabezas-simbolo-para-trabajo-en-equipo-exitoso-juntos-concepto-marketing-contenido-dibujos-animados&amp;psig=AOvVaw2tR3IyAbbcsZJYZ6S5yOpW&amp;ust=1675591477888000&amp;source=images&amp;cd=vfe&amp;ved=2ahUKEwjax_Lnzvv8AhVGZ8AKHVeqBLEQjRx6BAgAEAo" TargetMode="External"/><Relationship Id="rId7" Type="http://schemas.openxmlformats.org/officeDocument/2006/relationships/hyperlink" Target="https://www.google.com/url?sa=i&amp;url=https%3A%2F%2Frincondelemprendedor.es%2Fla-importancia-de-una-buena-traduccion-en-una-estrategia-de-internacionalizacion%2F&amp;psig=AOvVaw2cVGBLTB-taiQ-gbZwsibl&amp;ust=1675591223013000&amp;source=images&amp;cd=vfe&amp;ved=0CA8QjRxqFwoTCKj4nIvS-_wCFQAAAAAdAAAAABAL" TargetMode="External"/><Relationship Id="rId8" Type="http://schemas.openxmlformats.org/officeDocument/2006/relationships/hyperlink" Target="https://www.freepik.es/vector-gratis/mapa-tesoro-lupa-dibujos-animados-vector-icono-ilustracion-educacion-naturaleza-icono-aislado_26569083.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hyperlink" Target="https://www.google.com/url?sa=i&amp;url=https%3A%2F%2Fbookdown.org%2Fparanedagarcia%2Fdatabase%2Fintro.html&amp;psig=AOvVaw2SfzCabxKdAg-cKXdijY1Q&amp;ust=1675588823636000&amp;source=images&amp;cd=vfe&amp;ved=2ahUKEwi57p_2xPv8AhWMSkEAHY0pAeEQjRx6BAgAEA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7.jpg"/><Relationship Id="rId5" Type="http://schemas.openxmlformats.org/officeDocument/2006/relationships/hyperlink" Target="https://www.google.com/url?sa=i&amp;url=https://eshowmagazine.com/estudios-ecommerce/cuales-son-las-plataformas-de-internet-mas-usadas-en-el-mundo/&amp;psig=AOvVaw1cs67HLR_uQNYeWdL8nIiU&amp;ust=1675019944463000&amp;source=images&amp;cd=vfe&amp;ved=0CBAQjRxqFwoTCKii6tj96vwCFQAAAAAdAAAAABA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1"/>
          <p:cNvSpPr txBox="1"/>
          <p:nvPr/>
        </p:nvSpPr>
        <p:spPr>
          <a:xfrm>
            <a:off x="1176275" y="1465000"/>
            <a:ext cx="615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1"/>
          <p:cNvPicPr preferRelativeResize="0"/>
          <p:nvPr/>
        </p:nvPicPr>
        <p:blipFill rotWithShape="1">
          <a:blip r:embed="rId3">
            <a:alphaModFix/>
          </a:blip>
          <a:srcRect b="0" l="0" r="0" t="0"/>
          <a:stretch/>
        </p:blipFill>
        <p:spPr>
          <a:xfrm>
            <a:off x="2852875" y="-2"/>
            <a:ext cx="3438249" cy="2862650"/>
          </a:xfrm>
          <a:prstGeom prst="rect">
            <a:avLst/>
          </a:prstGeom>
          <a:noFill/>
          <a:ln>
            <a:noFill/>
          </a:ln>
        </p:spPr>
      </p:pic>
      <p:sp>
        <p:nvSpPr>
          <p:cNvPr id="62" name="Google Shape;62;p1"/>
          <p:cNvSpPr txBox="1"/>
          <p:nvPr/>
        </p:nvSpPr>
        <p:spPr>
          <a:xfrm>
            <a:off x="431400" y="2571750"/>
            <a:ext cx="8281200" cy="4347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2600"/>
              <a:buFont typeface="Helvetica Neue"/>
              <a:buNone/>
            </a:pPr>
            <a:r>
              <a:rPr b="0" i="0" lang="es-ES" sz="2900" u="none" cap="none" strike="noStrike">
                <a:solidFill>
                  <a:srgbClr val="00426E"/>
                </a:solidFill>
                <a:latin typeface="Lato Black"/>
                <a:ea typeface="Lato Black"/>
                <a:cs typeface="Lato Black"/>
                <a:sym typeface="Lato Black"/>
              </a:rPr>
              <a:t>Empezamos en breve...</a:t>
            </a:r>
            <a:endParaRPr b="0" i="0" sz="2900" u="none" cap="none" strike="noStrike">
              <a:solidFill>
                <a:srgbClr val="00426E"/>
              </a:solidFill>
              <a:latin typeface="Lato"/>
              <a:ea typeface="Lato"/>
              <a:cs typeface="Lato"/>
              <a:sym typeface="Lato"/>
            </a:endParaRPr>
          </a:p>
        </p:txBody>
      </p:sp>
      <p:pic>
        <p:nvPicPr>
          <p:cNvPr id="63" name="Google Shape;63;p1"/>
          <p:cNvPicPr preferRelativeResize="0"/>
          <p:nvPr/>
        </p:nvPicPr>
        <p:blipFill rotWithShape="1">
          <a:blip r:embed="rId4">
            <a:alphaModFix/>
          </a:blip>
          <a:srcRect b="0" l="0" r="0" t="0"/>
          <a:stretch/>
        </p:blipFill>
        <p:spPr>
          <a:xfrm>
            <a:off x="8255377" y="207975"/>
            <a:ext cx="733750" cy="615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cxnSp>
        <p:nvCxnSpPr>
          <p:cNvPr id="140" name="Google Shape;140;p10"/>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141" name="Google Shape;141;p10"/>
          <p:cNvSpPr txBox="1"/>
          <p:nvPr/>
        </p:nvSpPr>
        <p:spPr>
          <a:xfrm>
            <a:off x="541100" y="334650"/>
            <a:ext cx="79173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None/>
            </a:pPr>
            <a:r>
              <a:rPr lang="es-ES" sz="2400">
                <a:solidFill>
                  <a:srgbClr val="00426E"/>
                </a:solidFill>
                <a:latin typeface="Lato Black"/>
                <a:ea typeface="Lato Black"/>
                <a:cs typeface="Lato Black"/>
                <a:sym typeface="Lato Black"/>
              </a:rPr>
              <a:t>Cambio de enfoques para la creación de Chatbot</a:t>
            </a:r>
            <a:endParaRPr sz="2400">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None/>
            </a:pPr>
            <a:r>
              <a:t/>
            </a:r>
            <a:endParaRPr sz="2400">
              <a:solidFill>
                <a:srgbClr val="00426E"/>
              </a:solidFill>
              <a:latin typeface="Lato Black"/>
              <a:ea typeface="Lato Black"/>
              <a:cs typeface="Lato Black"/>
              <a:sym typeface="Lato Black"/>
            </a:endParaRPr>
          </a:p>
          <a:p>
            <a:pPr indent="0" lvl="0" marL="0" rtl="0" algn="l">
              <a:spcBef>
                <a:spcPts val="0"/>
              </a:spcBef>
              <a:spcAft>
                <a:spcPts val="0"/>
              </a:spcAft>
              <a:buClr>
                <a:schemeClr val="dk1"/>
              </a:buClr>
              <a:buSzPts val="1100"/>
              <a:buFont typeface="Arial"/>
              <a:buNone/>
            </a:pPr>
            <a:r>
              <a:rPr lang="es-ES" sz="1900">
                <a:solidFill>
                  <a:srgbClr val="00426E"/>
                </a:solidFill>
                <a:latin typeface="Lato Black"/>
                <a:ea typeface="Lato Black"/>
                <a:cs typeface="Lato Black"/>
                <a:sym typeface="Lato Black"/>
              </a:rPr>
              <a:t>Modelo de pregunta y respuesta:</a:t>
            </a:r>
            <a:endParaRPr sz="1900">
              <a:solidFill>
                <a:srgbClr val="00426E"/>
              </a:solidFill>
              <a:latin typeface="Lato Black"/>
              <a:ea typeface="Lato Black"/>
              <a:cs typeface="Lato Black"/>
              <a:sym typeface="Lato Black"/>
            </a:endParaRPr>
          </a:p>
          <a:p>
            <a:pPr indent="0" lvl="0" marL="0" rtl="0" algn="l">
              <a:spcBef>
                <a:spcPts val="0"/>
              </a:spcBef>
              <a:spcAft>
                <a:spcPts val="0"/>
              </a:spcAft>
              <a:buClr>
                <a:schemeClr val="dk1"/>
              </a:buClr>
              <a:buSzPts val="1100"/>
              <a:buFont typeface="Arial"/>
              <a:buNone/>
            </a:pPr>
            <a:r>
              <a:rPr lang="es-ES" sz="1900">
                <a:solidFill>
                  <a:srgbClr val="00426E"/>
                </a:solidFill>
                <a:latin typeface="Lato Black"/>
                <a:ea typeface="Lato Black"/>
                <a:cs typeface="Lato Black"/>
                <a:sym typeface="Lato Black"/>
              </a:rPr>
              <a:t>Ventajas:</a:t>
            </a:r>
            <a:endParaRPr sz="1900">
              <a:solidFill>
                <a:srgbClr val="00426E"/>
              </a:solidFill>
              <a:latin typeface="Lato Black"/>
              <a:ea typeface="Lato Black"/>
              <a:cs typeface="Lato Black"/>
              <a:sym typeface="Lato Black"/>
            </a:endParaRPr>
          </a:p>
          <a:p>
            <a:pPr indent="-349250" lvl="0" marL="457200" rtl="0" algn="l">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fácil de entrenar e implementar.</a:t>
            </a:r>
            <a:endParaRPr sz="1900">
              <a:solidFill>
                <a:srgbClr val="00426E"/>
              </a:solidFill>
              <a:latin typeface="Lato"/>
              <a:ea typeface="Lato"/>
              <a:cs typeface="Lato"/>
              <a:sym typeface="Lato"/>
            </a:endParaRPr>
          </a:p>
          <a:p>
            <a:pPr indent="-349250" lvl="0" marL="457200" rtl="0" algn="l">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Proporciona respuestas precisas y fiables.</a:t>
            </a:r>
            <a:endParaRPr sz="1900">
              <a:solidFill>
                <a:srgbClr val="00426E"/>
              </a:solidFill>
              <a:latin typeface="Lato"/>
              <a:ea typeface="Lato"/>
              <a:cs typeface="Lato"/>
              <a:sym typeface="Lato"/>
            </a:endParaRPr>
          </a:p>
          <a:p>
            <a:pPr indent="-349250" lvl="0" marL="457200" rtl="0" algn="l">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adecuado para tareas simples de respuesta.</a:t>
            </a:r>
            <a:endParaRPr sz="1900">
              <a:solidFill>
                <a:srgbClr val="00426E"/>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sz="1900">
              <a:solidFill>
                <a:srgbClr val="00426E"/>
              </a:solidFill>
              <a:latin typeface="Lato Black"/>
              <a:ea typeface="Lato Black"/>
              <a:cs typeface="Lato Black"/>
              <a:sym typeface="Lato Black"/>
            </a:endParaRPr>
          </a:p>
          <a:p>
            <a:pPr indent="0" lvl="0" marL="0" rtl="0" algn="l">
              <a:spcBef>
                <a:spcPts val="0"/>
              </a:spcBef>
              <a:spcAft>
                <a:spcPts val="0"/>
              </a:spcAft>
              <a:buClr>
                <a:schemeClr val="dk1"/>
              </a:buClr>
              <a:buSzPts val="1100"/>
              <a:buFont typeface="Arial"/>
              <a:buNone/>
            </a:pPr>
            <a:r>
              <a:rPr lang="es-ES" sz="1900">
                <a:solidFill>
                  <a:srgbClr val="00426E"/>
                </a:solidFill>
                <a:latin typeface="Lato Black"/>
                <a:ea typeface="Lato Black"/>
                <a:cs typeface="Lato Black"/>
                <a:sym typeface="Lato Black"/>
              </a:rPr>
              <a:t>Desventajas:</a:t>
            </a:r>
            <a:endParaRPr sz="1900">
              <a:solidFill>
                <a:srgbClr val="00426E"/>
              </a:solidFill>
              <a:latin typeface="Lato Black"/>
              <a:ea typeface="Lato Black"/>
              <a:cs typeface="Lato Black"/>
              <a:sym typeface="Lato Black"/>
            </a:endParaRPr>
          </a:p>
          <a:p>
            <a:pPr indent="-349250" lvl="0" marL="457200" rtl="0" algn="l">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limitado a las respuestas predefinidas.</a:t>
            </a:r>
            <a:endParaRPr sz="1900">
              <a:solidFill>
                <a:srgbClr val="00426E"/>
              </a:solidFill>
              <a:latin typeface="Lato"/>
              <a:ea typeface="Lato"/>
              <a:cs typeface="Lato"/>
              <a:sym typeface="Lato"/>
            </a:endParaRPr>
          </a:p>
          <a:p>
            <a:pPr indent="-349250" lvl="0" marL="457200" rtl="0" algn="l">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No es adecuado para tareas más complejas que requieren la generación de texto.</a:t>
            </a:r>
            <a:endParaRPr sz="1900">
              <a:solidFill>
                <a:srgbClr val="00426E"/>
              </a:solidFill>
              <a:latin typeface="Lato"/>
              <a:ea typeface="Lato"/>
              <a:cs typeface="Lato"/>
              <a:sym typeface="Lato"/>
            </a:endParaRPr>
          </a:p>
          <a:p>
            <a:pPr indent="-349250" lvl="0" marL="457200" rtl="0" algn="l">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No puede responder a preguntas no vistas en el entrenamiento.</a:t>
            </a:r>
            <a:endParaRPr sz="1900">
              <a:solidFill>
                <a:srgbClr val="00426E"/>
              </a:solidFill>
              <a:latin typeface="Lato"/>
              <a:ea typeface="Lato"/>
              <a:cs typeface="Lato"/>
              <a:sym typeface="Lato"/>
            </a:endParaRPr>
          </a:p>
          <a:p>
            <a:pPr indent="0" lvl="0" marL="457200" marR="0" rtl="0" algn="l">
              <a:lnSpc>
                <a:spcPct val="100000"/>
              </a:lnSpc>
              <a:spcBef>
                <a:spcPts val="0"/>
              </a:spcBef>
              <a:spcAft>
                <a:spcPts val="0"/>
              </a:spcAft>
              <a:buNone/>
            </a:pPr>
            <a:r>
              <a:t/>
            </a:r>
            <a:endParaRPr sz="1900">
              <a:solidFill>
                <a:srgbClr val="00426E"/>
              </a:solidFill>
              <a:latin typeface="Lato Black"/>
              <a:ea typeface="Lato Black"/>
              <a:cs typeface="Lato Black"/>
              <a:sym typeface="Lato Black"/>
            </a:endParaRPr>
          </a:p>
        </p:txBody>
      </p:sp>
      <p:pic>
        <p:nvPicPr>
          <p:cNvPr id="142" name="Google Shape;142;p10"/>
          <p:cNvPicPr preferRelativeResize="0"/>
          <p:nvPr/>
        </p:nvPicPr>
        <p:blipFill rotWithShape="1">
          <a:blip r:embed="rId3">
            <a:alphaModFix/>
          </a:blip>
          <a:srcRect b="0" l="0" r="0" t="0"/>
          <a:stretch/>
        </p:blipFill>
        <p:spPr>
          <a:xfrm>
            <a:off x="8255377" y="207975"/>
            <a:ext cx="733750" cy="615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cxnSp>
        <p:nvCxnSpPr>
          <p:cNvPr id="147" name="Google Shape;147;g1dc64e309d3_0_23"/>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148" name="Google Shape;148;g1dc64e309d3_0_23"/>
          <p:cNvSpPr txBox="1"/>
          <p:nvPr/>
        </p:nvSpPr>
        <p:spPr>
          <a:xfrm>
            <a:off x="541100" y="334650"/>
            <a:ext cx="79173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None/>
            </a:pPr>
            <a:r>
              <a:rPr lang="es-ES" sz="2400">
                <a:solidFill>
                  <a:srgbClr val="00426E"/>
                </a:solidFill>
                <a:latin typeface="Lato Black"/>
                <a:ea typeface="Lato Black"/>
                <a:cs typeface="Lato Black"/>
                <a:sym typeface="Lato Black"/>
              </a:rPr>
              <a:t>Cambio de enfoques para la creación de Chatbot</a:t>
            </a:r>
            <a:endParaRPr sz="2400">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None/>
            </a:pPr>
            <a:r>
              <a:t/>
            </a:r>
            <a:endParaRPr sz="2400">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None/>
            </a:pPr>
            <a:r>
              <a:rPr lang="es-ES" sz="1900">
                <a:solidFill>
                  <a:srgbClr val="00426E"/>
                </a:solidFill>
                <a:latin typeface="Lato Black"/>
                <a:ea typeface="Lato Black"/>
                <a:cs typeface="Lato Black"/>
                <a:sym typeface="Lato Black"/>
              </a:rPr>
              <a:t>Modelo de generación de texto:</a:t>
            </a:r>
            <a:endParaRPr sz="1900">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None/>
            </a:pPr>
            <a:r>
              <a:t/>
            </a:r>
            <a:endParaRPr sz="1900">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None/>
            </a:pPr>
            <a:r>
              <a:rPr lang="es-ES" sz="1900">
                <a:solidFill>
                  <a:srgbClr val="00426E"/>
                </a:solidFill>
                <a:latin typeface="Lato Black"/>
                <a:ea typeface="Lato Black"/>
                <a:cs typeface="Lato Black"/>
                <a:sym typeface="Lato Black"/>
              </a:rPr>
              <a:t>Ventajas:</a:t>
            </a:r>
            <a:endParaRPr sz="1900">
              <a:solidFill>
                <a:srgbClr val="00426E"/>
              </a:solidFill>
              <a:latin typeface="Lato Black"/>
              <a:ea typeface="Lato Black"/>
              <a:cs typeface="Lato Black"/>
              <a:sym typeface="Lato Black"/>
            </a:endParaRPr>
          </a:p>
          <a:p>
            <a:pPr indent="-349250" lvl="0" marL="457200" marR="0" rtl="0" algn="l">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generar respuestas más naturales y variadas.</a:t>
            </a:r>
            <a:endParaRPr sz="1900">
              <a:solidFill>
                <a:srgbClr val="00426E"/>
              </a:solidFill>
              <a:latin typeface="Lato"/>
              <a:ea typeface="Lato"/>
              <a:cs typeface="Lato"/>
              <a:sym typeface="Lato"/>
            </a:endParaRPr>
          </a:p>
          <a:p>
            <a:pPr indent="-349250" lvl="0" marL="457200" marR="0" rtl="0" algn="l">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adecuado para tareas más complejas que requieren la generación de texto.</a:t>
            </a:r>
            <a:endParaRPr sz="1900">
              <a:solidFill>
                <a:srgbClr val="00426E"/>
              </a:solidFill>
              <a:latin typeface="Lato"/>
              <a:ea typeface="Lato"/>
              <a:cs typeface="Lato"/>
              <a:sym typeface="Lato"/>
            </a:endParaRPr>
          </a:p>
          <a:p>
            <a:pPr indent="-349250" lvl="0" marL="457200" marR="0" rtl="0" algn="l">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responder a preguntas no vistas en el entrenamiento.</a:t>
            </a:r>
            <a:endParaRPr sz="1900">
              <a:solidFill>
                <a:srgbClr val="00426E"/>
              </a:solidFill>
              <a:latin typeface="Lato"/>
              <a:ea typeface="Lato"/>
              <a:cs typeface="Lato"/>
              <a:sym typeface="Lato"/>
            </a:endParaRPr>
          </a:p>
          <a:p>
            <a:pPr indent="0" lvl="0" marL="914400" marR="0" rtl="0" algn="l">
              <a:lnSpc>
                <a:spcPct val="100000"/>
              </a:lnSpc>
              <a:spcBef>
                <a:spcPts val="0"/>
              </a:spcBef>
              <a:spcAft>
                <a:spcPts val="0"/>
              </a:spcAft>
              <a:buNone/>
            </a:pPr>
            <a:r>
              <a:t/>
            </a:r>
            <a:endParaRPr sz="1900">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None/>
            </a:pPr>
            <a:r>
              <a:rPr lang="es-ES" sz="1900">
                <a:solidFill>
                  <a:srgbClr val="00426E"/>
                </a:solidFill>
                <a:latin typeface="Lato Black"/>
                <a:ea typeface="Lato Black"/>
                <a:cs typeface="Lato Black"/>
                <a:sym typeface="Lato Black"/>
              </a:rPr>
              <a:t>Desventajas:</a:t>
            </a:r>
            <a:endParaRPr sz="1900">
              <a:solidFill>
                <a:srgbClr val="00426E"/>
              </a:solidFill>
              <a:latin typeface="Lato Black"/>
              <a:ea typeface="Lato Black"/>
              <a:cs typeface="Lato Black"/>
              <a:sym typeface="Lato Black"/>
            </a:endParaRPr>
          </a:p>
          <a:p>
            <a:pPr indent="-349250" lvl="0" marL="457200" marR="0" rtl="0" algn="l">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más difícil de entrenar y requiere más recursos.</a:t>
            </a:r>
            <a:endParaRPr sz="1900">
              <a:solidFill>
                <a:srgbClr val="00426E"/>
              </a:solidFill>
              <a:latin typeface="Lato"/>
              <a:ea typeface="Lato"/>
              <a:cs typeface="Lato"/>
              <a:sym typeface="Lato"/>
            </a:endParaRPr>
          </a:p>
          <a:p>
            <a:pPr indent="-349250" lvl="0" marL="457200" marR="0" rtl="0" algn="l">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producir respuestas irrelevantes o incorrectas debido a su naturaleza generativa.</a:t>
            </a:r>
            <a:endParaRPr sz="1900">
              <a:solidFill>
                <a:srgbClr val="00426E"/>
              </a:solidFill>
              <a:latin typeface="Lato"/>
              <a:ea typeface="Lato"/>
              <a:cs typeface="Lato"/>
              <a:sym typeface="Lato"/>
            </a:endParaRPr>
          </a:p>
          <a:p>
            <a:pPr indent="-349250" lvl="0" marL="457200" marR="0" rtl="0" algn="l">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La calidad de las respuestas puede ser inconsistente.</a:t>
            </a:r>
            <a:endParaRPr sz="1900">
              <a:solidFill>
                <a:srgbClr val="00426E"/>
              </a:solidFill>
              <a:latin typeface="Lato"/>
              <a:ea typeface="Lato"/>
              <a:cs typeface="Lato"/>
              <a:sym typeface="Lato"/>
            </a:endParaRPr>
          </a:p>
        </p:txBody>
      </p:sp>
      <p:pic>
        <p:nvPicPr>
          <p:cNvPr id="149" name="Google Shape;149;g1dc64e309d3_0_23"/>
          <p:cNvPicPr preferRelativeResize="0"/>
          <p:nvPr/>
        </p:nvPicPr>
        <p:blipFill rotWithShape="1">
          <a:blip r:embed="rId3">
            <a:alphaModFix/>
          </a:blip>
          <a:srcRect b="0" l="0" r="0" t="0"/>
          <a:stretch/>
        </p:blipFill>
        <p:spPr>
          <a:xfrm>
            <a:off x="8255377" y="207975"/>
            <a:ext cx="733750" cy="615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cxnSp>
        <p:nvCxnSpPr>
          <p:cNvPr id="154" name="Google Shape;154;g1dc64e309d3_0_16"/>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155" name="Google Shape;155;g1dc64e309d3_0_16"/>
          <p:cNvSpPr txBox="1"/>
          <p:nvPr/>
        </p:nvSpPr>
        <p:spPr>
          <a:xfrm>
            <a:off x="541100" y="334650"/>
            <a:ext cx="79173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None/>
            </a:pPr>
            <a:r>
              <a:rPr b="0" i="0" lang="es-ES" sz="2400" u="none" cap="none" strike="noStrike">
                <a:solidFill>
                  <a:srgbClr val="00426E"/>
                </a:solidFill>
                <a:latin typeface="Lato Black"/>
                <a:ea typeface="Lato Black"/>
                <a:cs typeface="Lato Black"/>
                <a:sym typeface="Lato Black"/>
              </a:rPr>
              <a:t>Modelo Bloom (BigScienc</a:t>
            </a:r>
            <a:r>
              <a:rPr b="0" i="0" lang="es-ES" sz="2400" u="none" cap="none" strike="noStrike">
                <a:solidFill>
                  <a:srgbClr val="00426E"/>
                </a:solidFill>
                <a:latin typeface="Lato Black"/>
                <a:ea typeface="Lato Black"/>
                <a:cs typeface="Lato Black"/>
                <a:sym typeface="Lato Black"/>
              </a:rPr>
              <a:t>e</a:t>
            </a:r>
            <a:r>
              <a:rPr b="0" i="0" lang="es-ES" sz="2400" u="none" cap="none" strike="noStrike">
                <a:solidFill>
                  <a:srgbClr val="00426E"/>
                </a:solidFill>
                <a:latin typeface="Lato Black"/>
                <a:ea typeface="Lato Black"/>
                <a:cs typeface="Lato Black"/>
                <a:sym typeface="Lato Black"/>
              </a:rPr>
              <a:t>)</a:t>
            </a:r>
            <a:endParaRPr sz="2400">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None/>
            </a:pPr>
            <a:r>
              <a:t/>
            </a:r>
            <a:endParaRPr sz="2400">
              <a:solidFill>
                <a:srgbClr val="00426E"/>
              </a:solidFill>
              <a:latin typeface="Lato Black"/>
              <a:ea typeface="Lato Black"/>
              <a:cs typeface="Lato Black"/>
              <a:sym typeface="Lato Black"/>
            </a:endParaRPr>
          </a:p>
          <a:p>
            <a:pPr indent="-355600" lvl="0" marL="457200" marR="0" rtl="0" algn="l">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Bloom es un modelo de lenguaje grande autorregresivo (LLM)</a:t>
            </a:r>
            <a:endParaRPr sz="1900">
              <a:solidFill>
                <a:srgbClr val="00426E"/>
              </a:solidFill>
              <a:latin typeface="Lato"/>
              <a:ea typeface="Lato"/>
              <a:cs typeface="Lato"/>
              <a:sym typeface="Lato"/>
            </a:endParaRPr>
          </a:p>
          <a:p>
            <a:pPr indent="-355600" lvl="0" marL="457200" marR="0" rtl="0" algn="l">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Bloom 176 </a:t>
            </a:r>
            <a:r>
              <a:rPr lang="es-ES" sz="1900">
                <a:solidFill>
                  <a:srgbClr val="00426E"/>
                </a:solidFill>
                <a:latin typeface="Lato"/>
                <a:ea typeface="Lato"/>
                <a:cs typeface="Lato"/>
                <a:sym typeface="Lato"/>
              </a:rPr>
              <a:t>mil millones de </a:t>
            </a:r>
            <a:r>
              <a:rPr lang="es-ES" sz="1900">
                <a:solidFill>
                  <a:srgbClr val="00426E"/>
                </a:solidFill>
                <a:latin typeface="Lato"/>
                <a:ea typeface="Lato"/>
                <a:cs typeface="Lato"/>
                <a:sym typeface="Lato"/>
              </a:rPr>
              <a:t>parámetros, se necesita 352GB (bfloat16) . Más eficiente en  8X80GB A100 GPU.</a:t>
            </a:r>
            <a:endParaRPr sz="1900">
              <a:solidFill>
                <a:srgbClr val="00426E"/>
              </a:solidFill>
              <a:latin typeface="Lato"/>
              <a:ea typeface="Lato"/>
              <a:cs typeface="Lato"/>
              <a:sym typeface="Lato"/>
            </a:endParaRPr>
          </a:p>
          <a:p>
            <a:pPr indent="-349250" lvl="0" marL="457200" marR="0" rtl="0" algn="l">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Se ha entrenado con 46 lenguajes,  13 lenguajes de programación, 1,6TB de texto preprocesado(350B Tokens)</a:t>
            </a:r>
            <a:endParaRPr sz="1900">
              <a:solidFill>
                <a:srgbClr val="00426E"/>
              </a:solidFill>
              <a:latin typeface="Lato"/>
              <a:ea typeface="Lato"/>
              <a:cs typeface="Lato"/>
              <a:sym typeface="Lato"/>
            </a:endParaRPr>
          </a:p>
          <a:p>
            <a:pPr indent="-349250" lvl="0" marL="457200" marR="0" rtl="0" algn="l">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Modelo comparable con GPT3 y es gratuito (GTP3: 175 mil millones </a:t>
            </a:r>
            <a:r>
              <a:rPr lang="es-ES" sz="1900">
                <a:solidFill>
                  <a:srgbClr val="00426E"/>
                </a:solidFill>
                <a:latin typeface="Lato"/>
                <a:ea typeface="Lato"/>
                <a:cs typeface="Lato"/>
                <a:sym typeface="Lato"/>
              </a:rPr>
              <a:t>parámetros</a:t>
            </a:r>
            <a:r>
              <a:rPr lang="es-ES" sz="1900">
                <a:solidFill>
                  <a:srgbClr val="00426E"/>
                </a:solidFill>
                <a:latin typeface="Lato"/>
                <a:ea typeface="Lato"/>
                <a:cs typeface="Lato"/>
                <a:sym typeface="Lato"/>
              </a:rPr>
              <a:t> entrenado con texto de internet)</a:t>
            </a:r>
            <a:endParaRPr sz="1900">
              <a:solidFill>
                <a:srgbClr val="00426E"/>
              </a:solidFill>
              <a:latin typeface="Lato"/>
              <a:ea typeface="Lato"/>
              <a:cs typeface="Lato"/>
              <a:sym typeface="Lato"/>
            </a:endParaRPr>
          </a:p>
          <a:p>
            <a:pPr indent="-349250" lvl="0" marL="457200" marR="0" rtl="0" algn="l">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&gt;1000 investigadores de </a:t>
            </a:r>
            <a:r>
              <a:rPr lang="es-ES" sz="1900">
                <a:solidFill>
                  <a:srgbClr val="00426E"/>
                </a:solidFill>
                <a:latin typeface="Lato"/>
                <a:ea typeface="Lato"/>
                <a:cs typeface="Lato"/>
                <a:sym typeface="Lato"/>
              </a:rPr>
              <a:t>60 países</a:t>
            </a:r>
            <a:r>
              <a:rPr lang="es-ES" sz="1900">
                <a:solidFill>
                  <a:srgbClr val="00426E"/>
                </a:solidFill>
                <a:latin typeface="Lato"/>
                <a:ea typeface="Lato"/>
                <a:cs typeface="Lato"/>
                <a:sym typeface="Lato"/>
              </a:rPr>
              <a:t> y mas de 250 instituciones (Jean Zay IDRIS cerca de París) 052021 -05/2022</a:t>
            </a:r>
            <a:endParaRPr sz="1900">
              <a:solidFill>
                <a:srgbClr val="00426E"/>
              </a:solidFill>
              <a:latin typeface="Lato"/>
              <a:ea typeface="Lato"/>
              <a:cs typeface="Lato"/>
              <a:sym typeface="Lato"/>
            </a:endParaRPr>
          </a:p>
        </p:txBody>
      </p:sp>
      <p:pic>
        <p:nvPicPr>
          <p:cNvPr id="156" name="Google Shape;156;g1dc64e309d3_0_16"/>
          <p:cNvPicPr preferRelativeResize="0"/>
          <p:nvPr/>
        </p:nvPicPr>
        <p:blipFill rotWithShape="1">
          <a:blip r:embed="rId3">
            <a:alphaModFix/>
          </a:blip>
          <a:srcRect b="0" l="0" r="0" t="0"/>
          <a:stretch/>
        </p:blipFill>
        <p:spPr>
          <a:xfrm>
            <a:off x="8255377" y="207975"/>
            <a:ext cx="733750" cy="615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1dc64e309d3_0_0"/>
          <p:cNvPicPr preferRelativeResize="0"/>
          <p:nvPr/>
        </p:nvPicPr>
        <p:blipFill>
          <a:blip r:embed="rId3">
            <a:alphaModFix/>
          </a:blip>
          <a:stretch>
            <a:fillRect/>
          </a:stretch>
        </p:blipFill>
        <p:spPr>
          <a:xfrm>
            <a:off x="321200" y="304800"/>
            <a:ext cx="809797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g1dc64e309d3_0_58"/>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167" name="Google Shape;167;g1dc64e309d3_0_58"/>
          <p:cNvSpPr txBox="1"/>
          <p:nvPr/>
        </p:nvSpPr>
        <p:spPr>
          <a:xfrm>
            <a:off x="541100" y="334650"/>
            <a:ext cx="7917300" cy="434700"/>
          </a:xfrm>
          <a:prstGeom prst="rect">
            <a:avLst/>
          </a:prstGeom>
          <a:noFill/>
          <a:ln>
            <a:noFill/>
          </a:ln>
        </p:spPr>
        <p:txBody>
          <a:bodyPr anchorCtr="0" anchor="t" bIns="17150" lIns="17150" spcFirstLastPara="1" rIns="17150" wrap="square" tIns="17150">
            <a:noAutofit/>
          </a:bodyPr>
          <a:lstStyle/>
          <a:p>
            <a:pPr indent="0" lvl="0" marL="0" rtl="0" algn="l">
              <a:spcBef>
                <a:spcPts val="0"/>
              </a:spcBef>
              <a:spcAft>
                <a:spcPts val="0"/>
              </a:spcAft>
              <a:buClr>
                <a:schemeClr val="dk1"/>
              </a:buClr>
              <a:buSzPts val="1100"/>
              <a:buFont typeface="Arial"/>
              <a:buNone/>
            </a:pPr>
            <a:r>
              <a:rPr lang="es-ES" sz="2400">
                <a:solidFill>
                  <a:schemeClr val="dk1"/>
                </a:solidFill>
                <a:latin typeface="Lato Black"/>
                <a:ea typeface="Lato Black"/>
                <a:cs typeface="Lato Black"/>
                <a:sym typeface="Lato Black"/>
              </a:rPr>
              <a:t>Modelo Bloom (</a:t>
            </a:r>
            <a:r>
              <a:rPr b="1" lang="es-ES" sz="2400">
                <a:solidFill>
                  <a:schemeClr val="dk1"/>
                </a:solidFill>
                <a:latin typeface="Lato"/>
                <a:ea typeface="Lato"/>
                <a:cs typeface="Lato"/>
                <a:sym typeface="Lato"/>
              </a:rPr>
              <a:t>bigscience/bloomz-1b1</a:t>
            </a:r>
            <a:r>
              <a:rPr lang="es-ES" sz="2400">
                <a:solidFill>
                  <a:schemeClr val="dk1"/>
                </a:solidFill>
                <a:latin typeface="Lato Black"/>
                <a:ea typeface="Lato Black"/>
                <a:cs typeface="Lato Black"/>
                <a:sym typeface="Lato Black"/>
              </a:rPr>
              <a:t>)</a:t>
            </a:r>
            <a:endParaRPr sz="2400">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None/>
            </a:pPr>
            <a:r>
              <a:t/>
            </a:r>
            <a:endParaRPr sz="2400">
              <a:solidFill>
                <a:srgbClr val="00426E"/>
              </a:solidFill>
              <a:latin typeface="Lato Black"/>
              <a:ea typeface="Lato Black"/>
              <a:cs typeface="Lato Black"/>
              <a:sym typeface="Lato Black"/>
            </a:endParaRPr>
          </a:p>
          <a:p>
            <a:pPr indent="-355600" lvl="0" marL="457200" marR="0" rtl="0" algn="l">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M</a:t>
            </a:r>
            <a:r>
              <a:rPr lang="es-ES" sz="1900">
                <a:solidFill>
                  <a:srgbClr val="00426E"/>
                </a:solidFill>
                <a:latin typeface="Lato"/>
                <a:ea typeface="Lato"/>
                <a:cs typeface="Lato"/>
                <a:sym typeface="Lato"/>
              </a:rPr>
              <a:t>odelo con 1,1 mil millones de </a:t>
            </a:r>
            <a:r>
              <a:rPr lang="es-ES" sz="1900">
                <a:solidFill>
                  <a:srgbClr val="00426E"/>
                </a:solidFill>
                <a:latin typeface="Lato"/>
                <a:ea typeface="Lato"/>
                <a:cs typeface="Lato"/>
                <a:sym typeface="Lato"/>
              </a:rPr>
              <a:t>parámetros</a:t>
            </a:r>
            <a:r>
              <a:rPr lang="es-ES" sz="1900">
                <a:solidFill>
                  <a:srgbClr val="00426E"/>
                </a:solidFill>
                <a:latin typeface="Lato"/>
                <a:ea typeface="Lato"/>
                <a:cs typeface="Lato"/>
                <a:sym typeface="Lato"/>
              </a:rPr>
              <a:t>. +3GB</a:t>
            </a:r>
            <a:endParaRPr sz="1900">
              <a:solidFill>
                <a:srgbClr val="00426E"/>
              </a:solidFill>
              <a:latin typeface="Lato"/>
              <a:ea typeface="Lato"/>
              <a:cs typeface="Lato"/>
              <a:sym typeface="Lato"/>
            </a:endParaRPr>
          </a:p>
          <a:p>
            <a:pPr indent="-355600" lvl="0" marL="457200" marR="0" rtl="0" algn="l">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Respuestas:</a:t>
            </a:r>
            <a:endParaRPr sz="1900">
              <a:solidFill>
                <a:srgbClr val="00426E"/>
              </a:solidFill>
              <a:latin typeface="Lato"/>
              <a:ea typeface="Lato"/>
              <a:cs typeface="Lato"/>
              <a:sym typeface="Lato"/>
            </a:endParaRPr>
          </a:p>
        </p:txBody>
      </p:sp>
      <p:pic>
        <p:nvPicPr>
          <p:cNvPr id="168" name="Google Shape;168;g1dc64e309d3_0_58"/>
          <p:cNvPicPr preferRelativeResize="0"/>
          <p:nvPr/>
        </p:nvPicPr>
        <p:blipFill rotWithShape="1">
          <a:blip r:embed="rId3">
            <a:alphaModFix/>
          </a:blip>
          <a:srcRect b="0" l="0" r="0" t="0"/>
          <a:stretch/>
        </p:blipFill>
        <p:spPr>
          <a:xfrm>
            <a:off x="8255377" y="207975"/>
            <a:ext cx="733750" cy="615101"/>
          </a:xfrm>
          <a:prstGeom prst="rect">
            <a:avLst/>
          </a:prstGeom>
          <a:noFill/>
          <a:ln>
            <a:noFill/>
          </a:ln>
        </p:spPr>
      </p:pic>
      <p:pic>
        <p:nvPicPr>
          <p:cNvPr id="169" name="Google Shape;169;g1dc64e309d3_0_58"/>
          <p:cNvPicPr preferRelativeResize="0"/>
          <p:nvPr/>
        </p:nvPicPr>
        <p:blipFill>
          <a:blip r:embed="rId4">
            <a:alphaModFix/>
          </a:blip>
          <a:stretch>
            <a:fillRect/>
          </a:stretch>
        </p:blipFill>
        <p:spPr>
          <a:xfrm>
            <a:off x="582088" y="2023550"/>
            <a:ext cx="7835325" cy="400050"/>
          </a:xfrm>
          <a:prstGeom prst="rect">
            <a:avLst/>
          </a:prstGeom>
          <a:noFill/>
          <a:ln>
            <a:noFill/>
          </a:ln>
        </p:spPr>
      </p:pic>
      <p:pic>
        <p:nvPicPr>
          <p:cNvPr id="170" name="Google Shape;170;g1dc64e309d3_0_58"/>
          <p:cNvPicPr preferRelativeResize="0"/>
          <p:nvPr/>
        </p:nvPicPr>
        <p:blipFill>
          <a:blip r:embed="rId5">
            <a:alphaModFix/>
          </a:blip>
          <a:stretch>
            <a:fillRect/>
          </a:stretch>
        </p:blipFill>
        <p:spPr>
          <a:xfrm>
            <a:off x="582100" y="2482925"/>
            <a:ext cx="7516688" cy="434700"/>
          </a:xfrm>
          <a:prstGeom prst="rect">
            <a:avLst/>
          </a:prstGeom>
          <a:noFill/>
          <a:ln>
            <a:noFill/>
          </a:ln>
        </p:spPr>
      </p:pic>
      <p:pic>
        <p:nvPicPr>
          <p:cNvPr id="171" name="Google Shape;171;g1dc64e309d3_0_58"/>
          <p:cNvPicPr preferRelativeResize="0"/>
          <p:nvPr/>
        </p:nvPicPr>
        <p:blipFill>
          <a:blip r:embed="rId6">
            <a:alphaModFix/>
          </a:blip>
          <a:stretch>
            <a:fillRect/>
          </a:stretch>
        </p:blipFill>
        <p:spPr>
          <a:xfrm>
            <a:off x="652300" y="2023550"/>
            <a:ext cx="8588025" cy="400050"/>
          </a:xfrm>
          <a:prstGeom prst="rect">
            <a:avLst/>
          </a:prstGeom>
          <a:noFill/>
          <a:ln>
            <a:noFill/>
          </a:ln>
        </p:spPr>
      </p:pic>
      <p:pic>
        <p:nvPicPr>
          <p:cNvPr id="172" name="Google Shape;172;g1dc64e309d3_0_58"/>
          <p:cNvPicPr preferRelativeResize="0"/>
          <p:nvPr/>
        </p:nvPicPr>
        <p:blipFill>
          <a:blip r:embed="rId7">
            <a:alphaModFix/>
          </a:blip>
          <a:stretch>
            <a:fillRect/>
          </a:stretch>
        </p:blipFill>
        <p:spPr>
          <a:xfrm>
            <a:off x="652300" y="2980400"/>
            <a:ext cx="8240400" cy="434700"/>
          </a:xfrm>
          <a:prstGeom prst="rect">
            <a:avLst/>
          </a:prstGeom>
          <a:noFill/>
          <a:ln>
            <a:noFill/>
          </a:ln>
        </p:spPr>
      </p:pic>
      <p:pic>
        <p:nvPicPr>
          <p:cNvPr id="173" name="Google Shape;173;g1dc64e309d3_0_58"/>
          <p:cNvPicPr preferRelativeResize="0"/>
          <p:nvPr/>
        </p:nvPicPr>
        <p:blipFill>
          <a:blip r:embed="rId8">
            <a:alphaModFix/>
          </a:blip>
          <a:stretch>
            <a:fillRect/>
          </a:stretch>
        </p:blipFill>
        <p:spPr>
          <a:xfrm>
            <a:off x="652300" y="3523100"/>
            <a:ext cx="6076950" cy="476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177" name="Shape 177"/>
        <p:cNvGrpSpPr/>
        <p:nvPr/>
      </p:nvGrpSpPr>
      <p:grpSpPr>
        <a:xfrm>
          <a:off x="0" y="0"/>
          <a:ext cx="0" cy="0"/>
          <a:chOff x="0" y="0"/>
          <a:chExt cx="0" cy="0"/>
        </a:xfrm>
      </p:grpSpPr>
      <p:sp>
        <p:nvSpPr>
          <p:cNvPr id="178" name="Google Shape;178;p11"/>
          <p:cNvSpPr txBox="1"/>
          <p:nvPr/>
        </p:nvSpPr>
        <p:spPr>
          <a:xfrm>
            <a:off x="2100775" y="2057900"/>
            <a:ext cx="4878300" cy="8040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2600"/>
              <a:buFont typeface="Helvetica Neue"/>
              <a:buNone/>
            </a:pPr>
            <a:r>
              <a:t/>
            </a:r>
            <a:endParaRPr b="0" i="0" sz="3000" u="none" cap="none" strike="noStrike">
              <a:solidFill>
                <a:schemeClr val="lt1"/>
              </a:solidFill>
              <a:latin typeface="Montserrat Medium"/>
              <a:ea typeface="Montserrat Medium"/>
              <a:cs typeface="Montserrat Medium"/>
              <a:sym typeface="Montserrat Medium"/>
            </a:endParaRPr>
          </a:p>
        </p:txBody>
      </p:sp>
      <p:pic>
        <p:nvPicPr>
          <p:cNvPr id="179" name="Google Shape;179;p11"/>
          <p:cNvPicPr preferRelativeResize="0"/>
          <p:nvPr/>
        </p:nvPicPr>
        <p:blipFill rotWithShape="1">
          <a:blip r:embed="rId3">
            <a:alphaModFix/>
          </a:blip>
          <a:srcRect b="0" l="0" r="0" t="0"/>
          <a:stretch/>
        </p:blipFill>
        <p:spPr>
          <a:xfrm>
            <a:off x="8126423" y="4011674"/>
            <a:ext cx="852001" cy="975347"/>
          </a:xfrm>
          <a:prstGeom prst="rect">
            <a:avLst/>
          </a:prstGeom>
          <a:noFill/>
          <a:ln>
            <a:noFill/>
          </a:ln>
        </p:spPr>
      </p:pic>
      <p:sp>
        <p:nvSpPr>
          <p:cNvPr id="180" name="Google Shape;180;p11"/>
          <p:cNvSpPr txBox="1"/>
          <p:nvPr/>
        </p:nvSpPr>
        <p:spPr>
          <a:xfrm>
            <a:off x="176425" y="420725"/>
            <a:ext cx="786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84" name="Shape 184"/>
        <p:cNvGrpSpPr/>
        <p:nvPr/>
      </p:nvGrpSpPr>
      <p:grpSpPr>
        <a:xfrm>
          <a:off x="0" y="0"/>
          <a:ext cx="0" cy="0"/>
          <a:chOff x="0" y="0"/>
          <a:chExt cx="0" cy="0"/>
        </a:xfrm>
      </p:grpSpPr>
      <p:sp>
        <p:nvSpPr>
          <p:cNvPr id="185" name="Google Shape;185;p13"/>
          <p:cNvSpPr txBox="1"/>
          <p:nvPr/>
        </p:nvSpPr>
        <p:spPr>
          <a:xfrm>
            <a:off x="2094725" y="2354400"/>
            <a:ext cx="4878300" cy="434700"/>
          </a:xfrm>
          <a:prstGeom prst="rect">
            <a:avLst/>
          </a:prstGeom>
          <a:no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2600"/>
              <a:buFont typeface="Helvetica Neue"/>
              <a:buNone/>
            </a:pPr>
            <a:r>
              <a:rPr b="0" i="0" lang="es-ES" sz="3000" u="none" cap="none" strike="noStrike">
                <a:solidFill>
                  <a:schemeClr val="lt1"/>
                </a:solidFill>
                <a:latin typeface="Montserrat Medium"/>
                <a:ea typeface="Montserrat Medium"/>
                <a:cs typeface="Montserrat Medium"/>
                <a:sym typeface="Montserrat Medium"/>
              </a:rPr>
              <a:t>PROXIMOS PASOS</a:t>
            </a:r>
            <a:endParaRPr/>
          </a:p>
          <a:p>
            <a:pPr indent="0" lvl="0" marL="0" marR="0" rtl="0" algn="ctr">
              <a:lnSpc>
                <a:spcPct val="100000"/>
              </a:lnSpc>
              <a:spcBef>
                <a:spcPts val="0"/>
              </a:spcBef>
              <a:spcAft>
                <a:spcPts val="0"/>
              </a:spcAft>
              <a:buClr>
                <a:srgbClr val="FFFFFF"/>
              </a:buClr>
              <a:buSzPts val="2600"/>
              <a:buFont typeface="Helvetica Neue"/>
              <a:buNone/>
            </a:pPr>
            <a:r>
              <a:rPr b="0" i="0" lang="es-ES" sz="3000" u="none" cap="none" strike="noStrike">
                <a:solidFill>
                  <a:schemeClr val="lt1"/>
                </a:solidFill>
                <a:latin typeface="Montserrat Medium"/>
                <a:ea typeface="Montserrat Medium"/>
                <a:cs typeface="Montserrat Medium"/>
                <a:sym typeface="Montserrat Medium"/>
              </a:rPr>
              <a:t>Y</a:t>
            </a:r>
            <a:endParaRPr b="0" i="0" sz="3000" u="none" cap="none" strike="noStrike">
              <a:solidFill>
                <a:schemeClr val="lt1"/>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None/>
            </a:pPr>
            <a:r>
              <a:rPr b="0" i="0" lang="es-ES" sz="3000" u="none" cap="none" strike="noStrike">
                <a:solidFill>
                  <a:schemeClr val="lt1"/>
                </a:solidFill>
                <a:latin typeface="Montserrat Medium"/>
                <a:ea typeface="Montserrat Medium"/>
                <a:cs typeface="Montserrat Medium"/>
                <a:sym typeface="Montserrat Medium"/>
              </a:rPr>
              <a:t>CONSIDERACIONES</a:t>
            </a:r>
            <a:endParaRPr b="0" i="0" sz="3000" u="none" cap="none" strike="noStrike">
              <a:solidFill>
                <a:schemeClr val="lt1"/>
              </a:solidFill>
              <a:latin typeface="Montserrat Medium"/>
              <a:ea typeface="Montserrat Medium"/>
              <a:cs typeface="Montserrat Medium"/>
              <a:sym typeface="Montserrat Medium"/>
            </a:endParaRPr>
          </a:p>
        </p:txBody>
      </p:sp>
      <p:pic>
        <p:nvPicPr>
          <p:cNvPr id="186" name="Google Shape;186;p13"/>
          <p:cNvPicPr preferRelativeResize="0"/>
          <p:nvPr/>
        </p:nvPicPr>
        <p:blipFill rotWithShape="1">
          <a:blip r:embed="rId3">
            <a:alphaModFix/>
          </a:blip>
          <a:srcRect b="0" l="0" r="0" t="0"/>
          <a:stretch/>
        </p:blipFill>
        <p:spPr>
          <a:xfrm>
            <a:off x="8126423" y="4011674"/>
            <a:ext cx="852001" cy="9753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Hombre de palo dibujado a mano sosteniendo el gran símbolo de pieza de  rompecabezas para el trabajo en equipo exitoso concepto juntos. contenido  de marketing. dibujos animados 4636750 Vector en Vecteezy" id="191" name="Google Shape;191;p14"/>
          <p:cNvPicPr preferRelativeResize="0"/>
          <p:nvPr/>
        </p:nvPicPr>
        <p:blipFill rotWithShape="1">
          <a:blip r:embed="rId3">
            <a:alphaModFix/>
          </a:blip>
          <a:srcRect b="24339" l="0" r="0" t="23013"/>
          <a:stretch/>
        </p:blipFill>
        <p:spPr>
          <a:xfrm>
            <a:off x="5374780" y="1471518"/>
            <a:ext cx="3116148" cy="1640598"/>
          </a:xfrm>
          <a:prstGeom prst="rect">
            <a:avLst/>
          </a:prstGeom>
          <a:noFill/>
          <a:ln>
            <a:noFill/>
          </a:ln>
        </p:spPr>
      </p:pic>
      <p:cxnSp>
        <p:nvCxnSpPr>
          <p:cNvPr id="192" name="Google Shape;192;p14"/>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193" name="Google Shape;193;p14"/>
          <p:cNvSpPr txBox="1"/>
          <p:nvPr/>
        </p:nvSpPr>
        <p:spPr>
          <a:xfrm>
            <a:off x="541100" y="334650"/>
            <a:ext cx="48651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None/>
            </a:pPr>
            <a:r>
              <a:rPr b="0" i="0" lang="es-ES" sz="2400" u="none" cap="none" strike="noStrike">
                <a:solidFill>
                  <a:srgbClr val="00426E"/>
                </a:solidFill>
                <a:latin typeface="Lato Black"/>
                <a:ea typeface="Lato Black"/>
                <a:cs typeface="Lato Black"/>
                <a:sym typeface="Lato Black"/>
              </a:rPr>
              <a:t>Próximos pasos</a:t>
            </a:r>
            <a:endParaRPr b="0" i="0" sz="2400" u="none" cap="none" strike="noStrike">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Clr>
                <a:srgbClr val="FFFFFF"/>
              </a:buClr>
              <a:buSzPts val="2600"/>
              <a:buFont typeface="Helvetica Neue"/>
              <a:buNone/>
            </a:pPr>
            <a:r>
              <a:t/>
            </a:r>
            <a:endParaRPr b="0" i="0" sz="2400" u="none" cap="none" strike="noStrike">
              <a:solidFill>
                <a:srgbClr val="00426E"/>
              </a:solidFill>
              <a:latin typeface="Lato Black"/>
              <a:ea typeface="Lato Black"/>
              <a:cs typeface="Lato Black"/>
              <a:sym typeface="Lato Black"/>
            </a:endParaRPr>
          </a:p>
        </p:txBody>
      </p:sp>
      <p:pic>
        <p:nvPicPr>
          <p:cNvPr id="194" name="Google Shape;194;p14"/>
          <p:cNvPicPr preferRelativeResize="0"/>
          <p:nvPr/>
        </p:nvPicPr>
        <p:blipFill rotWithShape="1">
          <a:blip r:embed="rId4">
            <a:alphaModFix/>
          </a:blip>
          <a:srcRect b="0" l="0" r="0" t="0"/>
          <a:stretch/>
        </p:blipFill>
        <p:spPr>
          <a:xfrm>
            <a:off x="8255377" y="207975"/>
            <a:ext cx="733750" cy="615101"/>
          </a:xfrm>
          <a:prstGeom prst="rect">
            <a:avLst/>
          </a:prstGeom>
          <a:noFill/>
          <a:ln>
            <a:noFill/>
          </a:ln>
        </p:spPr>
      </p:pic>
      <p:sp>
        <p:nvSpPr>
          <p:cNvPr id="195" name="Google Shape;195;p14"/>
          <p:cNvSpPr txBox="1"/>
          <p:nvPr/>
        </p:nvSpPr>
        <p:spPr>
          <a:xfrm>
            <a:off x="5840317" y="3540966"/>
            <a:ext cx="1932084" cy="6001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Arial"/>
                <a:ea typeface="Arial"/>
                <a:cs typeface="Arial"/>
                <a:sym typeface="Arial"/>
              </a:rPr>
              <a:t>Enfoque mixto:</a:t>
            </a:r>
            <a:endParaRPr/>
          </a:p>
          <a:p>
            <a:pPr indent="-285750" lvl="0" marL="285750" marR="0" rtl="0" algn="ctr">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Inputs generales</a:t>
            </a:r>
            <a:endParaRPr/>
          </a:p>
          <a:p>
            <a:pPr indent="-285750" lvl="0" marL="285750" marR="0" rtl="0" algn="ctr">
              <a:lnSpc>
                <a:spcPct val="100000"/>
              </a:lnSpc>
              <a:spcBef>
                <a:spcPts val="0"/>
              </a:spcBef>
              <a:spcAft>
                <a:spcPts val="0"/>
              </a:spcAft>
              <a:buClr>
                <a:srgbClr val="000000"/>
              </a:buClr>
              <a:buSzPts val="1100"/>
              <a:buFont typeface="Arial"/>
              <a:buChar char="-"/>
            </a:pPr>
            <a:r>
              <a:rPr b="0" i="0" lang="es-ES" sz="1100" u="none" cap="none" strike="noStrike">
                <a:solidFill>
                  <a:srgbClr val="000000"/>
                </a:solidFill>
                <a:latin typeface="Arial"/>
                <a:ea typeface="Arial"/>
                <a:cs typeface="Arial"/>
                <a:sym typeface="Arial"/>
              </a:rPr>
              <a:t>Inputs específicos</a:t>
            </a:r>
            <a:endParaRPr b="0" i="0" sz="1100" u="none" cap="none" strike="noStrike">
              <a:solidFill>
                <a:srgbClr val="000000"/>
              </a:solidFill>
              <a:latin typeface="Arial"/>
              <a:ea typeface="Arial"/>
              <a:cs typeface="Arial"/>
              <a:sym typeface="Arial"/>
            </a:endParaRPr>
          </a:p>
        </p:txBody>
      </p:sp>
      <p:pic>
        <p:nvPicPr>
          <p:cNvPr id="196" name="Google Shape;196;p14"/>
          <p:cNvPicPr preferRelativeResize="0"/>
          <p:nvPr/>
        </p:nvPicPr>
        <p:blipFill rotWithShape="1">
          <a:blip r:embed="rId5">
            <a:alphaModFix/>
          </a:blip>
          <a:srcRect b="0" l="0" r="0" t="0"/>
          <a:stretch/>
        </p:blipFill>
        <p:spPr>
          <a:xfrm>
            <a:off x="5840317" y="3355228"/>
            <a:ext cx="2006370" cy="57615"/>
          </a:xfrm>
          <a:prstGeom prst="rect">
            <a:avLst/>
          </a:prstGeom>
          <a:noFill/>
          <a:ln>
            <a:noFill/>
          </a:ln>
        </p:spPr>
      </p:pic>
      <p:sp>
        <p:nvSpPr>
          <p:cNvPr id="197" name="Google Shape;197;p14"/>
          <p:cNvSpPr txBox="1"/>
          <p:nvPr/>
        </p:nvSpPr>
        <p:spPr>
          <a:xfrm>
            <a:off x="7312526" y="3133176"/>
            <a:ext cx="506870"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800" u="sng" cap="none" strike="noStrike">
                <a:solidFill>
                  <a:srgbClr val="000000"/>
                </a:solidFill>
                <a:latin typeface="Arial"/>
                <a:ea typeface="Arial"/>
                <a:cs typeface="Arial"/>
                <a:sym typeface="Arial"/>
                <a:hlinkClick r:id="rId6">
                  <a:extLst>
                    <a:ext uri="{A12FA001-AC4F-418D-AE19-62706E023703}">
                      <ahyp:hlinkClr val="tx"/>
                    </a:ext>
                  </a:extLst>
                </a:hlinkClick>
              </a:rPr>
              <a:t>Fuente</a:t>
            </a:r>
            <a:endParaRPr b="0" i="0" sz="800" u="none" cap="none" strike="noStrike">
              <a:solidFill>
                <a:srgbClr val="000000"/>
              </a:solidFill>
              <a:latin typeface="Arial"/>
              <a:ea typeface="Arial"/>
              <a:cs typeface="Arial"/>
              <a:sym typeface="Arial"/>
            </a:endParaRPr>
          </a:p>
        </p:txBody>
      </p:sp>
      <p:sp>
        <p:nvSpPr>
          <p:cNvPr id="198" name="Google Shape;198;p14"/>
          <p:cNvSpPr txBox="1"/>
          <p:nvPr/>
        </p:nvSpPr>
        <p:spPr>
          <a:xfrm>
            <a:off x="3161705" y="3531441"/>
            <a:ext cx="1932084"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Arial"/>
                <a:ea typeface="Arial"/>
                <a:cs typeface="Arial"/>
                <a:sym typeface="Arial"/>
              </a:rPr>
              <a:t>Otros modelos:</a:t>
            </a:r>
            <a:endParaRPr/>
          </a:p>
          <a:p>
            <a:pPr indent="0" lvl="0" marL="0" marR="0" rtl="0" algn="ctr">
              <a:lnSpc>
                <a:spcPct val="100000"/>
              </a:lnSpc>
              <a:spcBef>
                <a:spcPts val="0"/>
              </a:spcBef>
              <a:spcAft>
                <a:spcPts val="0"/>
              </a:spcAft>
              <a:buNone/>
            </a:pPr>
            <a:r>
              <a:rPr b="0" i="0" lang="es-ES" sz="1100" u="none" cap="none" strike="noStrike">
                <a:solidFill>
                  <a:srgbClr val="000000"/>
                </a:solidFill>
                <a:latin typeface="Arial"/>
                <a:ea typeface="Arial"/>
                <a:cs typeface="Arial"/>
                <a:sym typeface="Arial"/>
              </a:rPr>
              <a:t>Traducción</a:t>
            </a:r>
            <a:endParaRPr b="0" i="0" sz="1100" u="none" cap="none" strike="noStrike">
              <a:solidFill>
                <a:srgbClr val="000000"/>
              </a:solidFill>
              <a:latin typeface="Arial"/>
              <a:ea typeface="Arial"/>
              <a:cs typeface="Arial"/>
              <a:sym typeface="Arial"/>
            </a:endParaRPr>
          </a:p>
        </p:txBody>
      </p:sp>
      <p:pic>
        <p:nvPicPr>
          <p:cNvPr id="199" name="Google Shape;199;p14"/>
          <p:cNvPicPr preferRelativeResize="0"/>
          <p:nvPr/>
        </p:nvPicPr>
        <p:blipFill rotWithShape="1">
          <a:blip r:embed="rId5">
            <a:alphaModFix/>
          </a:blip>
          <a:srcRect b="0" l="0" r="0" t="0"/>
          <a:stretch/>
        </p:blipFill>
        <p:spPr>
          <a:xfrm>
            <a:off x="3161705" y="3345703"/>
            <a:ext cx="2006370" cy="57615"/>
          </a:xfrm>
          <a:prstGeom prst="rect">
            <a:avLst/>
          </a:prstGeom>
          <a:noFill/>
          <a:ln>
            <a:noFill/>
          </a:ln>
        </p:spPr>
      </p:pic>
      <p:sp>
        <p:nvSpPr>
          <p:cNvPr id="200" name="Google Shape;200;p14"/>
          <p:cNvSpPr txBox="1"/>
          <p:nvPr/>
        </p:nvSpPr>
        <p:spPr>
          <a:xfrm>
            <a:off x="4633914" y="3123651"/>
            <a:ext cx="506870"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800" u="sng" cap="none" strike="noStrike">
                <a:solidFill>
                  <a:srgbClr val="000000"/>
                </a:solidFill>
                <a:latin typeface="Arial"/>
                <a:ea typeface="Arial"/>
                <a:cs typeface="Arial"/>
                <a:sym typeface="Arial"/>
                <a:hlinkClick r:id="rId7">
                  <a:extLst>
                    <a:ext uri="{A12FA001-AC4F-418D-AE19-62706E023703}">
                      <ahyp:hlinkClr val="tx"/>
                    </a:ext>
                  </a:extLst>
                </a:hlinkClick>
              </a:rPr>
              <a:t>Fuente</a:t>
            </a:r>
            <a:endParaRPr b="0" i="0" sz="800" u="none" cap="none" strike="noStrike">
              <a:solidFill>
                <a:srgbClr val="000000"/>
              </a:solidFill>
              <a:latin typeface="Arial"/>
              <a:ea typeface="Arial"/>
              <a:cs typeface="Arial"/>
              <a:sym typeface="Arial"/>
            </a:endParaRPr>
          </a:p>
        </p:txBody>
      </p:sp>
      <p:sp>
        <p:nvSpPr>
          <p:cNvPr id="201" name="Google Shape;201;p14"/>
          <p:cNvSpPr txBox="1"/>
          <p:nvPr/>
        </p:nvSpPr>
        <p:spPr>
          <a:xfrm>
            <a:off x="532805" y="3539651"/>
            <a:ext cx="1932084"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Arial"/>
                <a:ea typeface="Arial"/>
                <a:cs typeface="Arial"/>
                <a:sym typeface="Arial"/>
              </a:rPr>
              <a:t>Generación de Texto:</a:t>
            </a:r>
            <a:endParaRPr/>
          </a:p>
          <a:p>
            <a:pPr indent="0" lvl="0" marL="0" marR="0" rtl="0" algn="ctr">
              <a:lnSpc>
                <a:spcPct val="100000"/>
              </a:lnSpc>
              <a:spcBef>
                <a:spcPts val="0"/>
              </a:spcBef>
              <a:spcAft>
                <a:spcPts val="0"/>
              </a:spcAft>
              <a:buNone/>
            </a:pPr>
            <a:r>
              <a:rPr b="0" i="0" lang="es-ES" sz="1100" u="none" cap="none" strike="noStrike">
                <a:solidFill>
                  <a:srgbClr val="000000"/>
                </a:solidFill>
                <a:latin typeface="Arial"/>
                <a:ea typeface="Arial"/>
                <a:cs typeface="Arial"/>
                <a:sym typeface="Arial"/>
              </a:rPr>
              <a:t>Fine-Tuning</a:t>
            </a:r>
            <a:endParaRPr b="0" i="0" sz="1100" u="none" cap="none" strike="noStrike">
              <a:solidFill>
                <a:srgbClr val="000000"/>
              </a:solidFill>
              <a:latin typeface="Arial"/>
              <a:ea typeface="Arial"/>
              <a:cs typeface="Arial"/>
              <a:sym typeface="Arial"/>
            </a:endParaRPr>
          </a:p>
        </p:txBody>
      </p:sp>
      <p:pic>
        <p:nvPicPr>
          <p:cNvPr id="202" name="Google Shape;202;p14"/>
          <p:cNvPicPr preferRelativeResize="0"/>
          <p:nvPr/>
        </p:nvPicPr>
        <p:blipFill rotWithShape="1">
          <a:blip r:embed="rId5">
            <a:alphaModFix/>
          </a:blip>
          <a:srcRect b="0" l="0" r="0" t="0"/>
          <a:stretch/>
        </p:blipFill>
        <p:spPr>
          <a:xfrm>
            <a:off x="532805" y="3353913"/>
            <a:ext cx="2006370" cy="57615"/>
          </a:xfrm>
          <a:prstGeom prst="rect">
            <a:avLst/>
          </a:prstGeom>
          <a:noFill/>
          <a:ln>
            <a:noFill/>
          </a:ln>
        </p:spPr>
      </p:pic>
      <p:sp>
        <p:nvSpPr>
          <p:cNvPr id="203" name="Google Shape;203;p14"/>
          <p:cNvSpPr txBox="1"/>
          <p:nvPr/>
        </p:nvSpPr>
        <p:spPr>
          <a:xfrm>
            <a:off x="2005014" y="3131861"/>
            <a:ext cx="506870"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800" u="sng" cap="none" strike="noStrike">
                <a:solidFill>
                  <a:srgbClr val="000000"/>
                </a:solidFill>
                <a:latin typeface="Arial"/>
                <a:ea typeface="Arial"/>
                <a:cs typeface="Arial"/>
                <a:sym typeface="Arial"/>
                <a:hlinkClick r:id="rId8">
                  <a:extLst>
                    <a:ext uri="{A12FA001-AC4F-418D-AE19-62706E023703}">
                      <ahyp:hlinkClr val="tx"/>
                    </a:ext>
                  </a:extLst>
                </a:hlinkClick>
              </a:rPr>
              <a:t>Fuente</a:t>
            </a:r>
            <a:endParaRPr b="0" i="0" sz="800" u="none" cap="none" strike="noStrike">
              <a:solidFill>
                <a:srgbClr val="000000"/>
              </a:solidFill>
              <a:latin typeface="Arial"/>
              <a:ea typeface="Arial"/>
              <a:cs typeface="Arial"/>
              <a:sym typeface="Arial"/>
            </a:endParaRPr>
          </a:p>
        </p:txBody>
      </p:sp>
      <p:pic>
        <p:nvPicPr>
          <p:cNvPr descr="La importancia de una buena traducción en una estrategia de  internacionalización - El Rincón del Emprendedor" id="204" name="Google Shape;204;p14"/>
          <p:cNvPicPr preferRelativeResize="0"/>
          <p:nvPr/>
        </p:nvPicPr>
        <p:blipFill rotWithShape="1">
          <a:blip r:embed="rId9">
            <a:alphaModFix/>
          </a:blip>
          <a:srcRect b="0" l="24613" r="22690" t="0"/>
          <a:stretch/>
        </p:blipFill>
        <p:spPr>
          <a:xfrm>
            <a:off x="3161705" y="1471517"/>
            <a:ext cx="2094997" cy="1677223"/>
          </a:xfrm>
          <a:prstGeom prst="rect">
            <a:avLst/>
          </a:prstGeom>
          <a:noFill/>
          <a:ln>
            <a:noFill/>
          </a:ln>
        </p:spPr>
      </p:pic>
      <p:pic>
        <p:nvPicPr>
          <p:cNvPr descr="Mapa del tesoro con lupa dibujos animados vector icono ilustración  educación naturaleza icono aislado | Vector Gratis" id="205" name="Google Shape;205;p14"/>
          <p:cNvPicPr preferRelativeResize="0"/>
          <p:nvPr/>
        </p:nvPicPr>
        <p:blipFill rotWithShape="1">
          <a:blip r:embed="rId10">
            <a:alphaModFix/>
          </a:blip>
          <a:srcRect b="0" l="0" r="0" t="0"/>
          <a:stretch/>
        </p:blipFill>
        <p:spPr>
          <a:xfrm>
            <a:off x="697378" y="1484014"/>
            <a:ext cx="1677223" cy="16772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5"/>
          <p:cNvPicPr preferRelativeResize="0"/>
          <p:nvPr/>
        </p:nvPicPr>
        <p:blipFill rotWithShape="1">
          <a:blip r:embed="rId3">
            <a:alphaModFix/>
          </a:blip>
          <a:srcRect b="0" l="0" r="0" t="0"/>
          <a:stretch/>
        </p:blipFill>
        <p:spPr>
          <a:xfrm>
            <a:off x="-182047" y="1786"/>
            <a:ext cx="9764197" cy="5384602"/>
          </a:xfrm>
          <a:prstGeom prst="rect">
            <a:avLst/>
          </a:prstGeom>
          <a:noFill/>
          <a:ln>
            <a:noFill/>
          </a:ln>
        </p:spPr>
      </p:pic>
      <p:cxnSp>
        <p:nvCxnSpPr>
          <p:cNvPr id="211" name="Google Shape;211;p15"/>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212" name="Google Shape;212;p15"/>
          <p:cNvSpPr txBox="1"/>
          <p:nvPr/>
        </p:nvSpPr>
        <p:spPr>
          <a:xfrm>
            <a:off x="541100" y="334650"/>
            <a:ext cx="48651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None/>
            </a:pPr>
            <a:r>
              <a:rPr b="0" i="0" lang="es-ES" sz="2400" u="none" cap="none" strike="noStrike">
                <a:solidFill>
                  <a:srgbClr val="00426E"/>
                </a:solidFill>
                <a:latin typeface="Lato Black"/>
                <a:ea typeface="Lato Black"/>
                <a:cs typeface="Lato Black"/>
                <a:sym typeface="Lato Black"/>
              </a:rPr>
              <a:t>Consideraciones</a:t>
            </a:r>
            <a:endParaRPr b="0" i="0" sz="2400" u="none" cap="none" strike="noStrike">
              <a:solidFill>
                <a:srgbClr val="00426E"/>
              </a:solidFill>
              <a:latin typeface="Lato Black"/>
              <a:ea typeface="Lato Black"/>
              <a:cs typeface="Lato Black"/>
              <a:sym typeface="Lato Black"/>
            </a:endParaRPr>
          </a:p>
        </p:txBody>
      </p:sp>
      <p:pic>
        <p:nvPicPr>
          <p:cNvPr id="213" name="Google Shape;213;p15"/>
          <p:cNvPicPr preferRelativeResize="0"/>
          <p:nvPr/>
        </p:nvPicPr>
        <p:blipFill rotWithShape="1">
          <a:blip r:embed="rId4">
            <a:alphaModFix/>
          </a:blip>
          <a:srcRect b="0" l="0" r="0" t="0"/>
          <a:stretch/>
        </p:blipFill>
        <p:spPr>
          <a:xfrm>
            <a:off x="8255377" y="207975"/>
            <a:ext cx="733750" cy="615101"/>
          </a:xfrm>
          <a:prstGeom prst="rect">
            <a:avLst/>
          </a:prstGeom>
          <a:noFill/>
          <a:ln>
            <a:noFill/>
          </a:ln>
        </p:spPr>
      </p:pic>
      <p:sp>
        <p:nvSpPr>
          <p:cNvPr id="214" name="Google Shape;214;p15"/>
          <p:cNvSpPr/>
          <p:nvPr/>
        </p:nvSpPr>
        <p:spPr>
          <a:xfrm>
            <a:off x="37028" y="804630"/>
            <a:ext cx="3155697" cy="3957870"/>
          </a:xfrm>
          <a:prstGeom prst="roundRect">
            <a:avLst>
              <a:gd fmla="val 16667" name="adj"/>
            </a:avLst>
          </a:prstGeom>
          <a:solidFill>
            <a:srgbClr val="E3E8EA"/>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p15"/>
          <p:cNvSpPr txBox="1"/>
          <p:nvPr/>
        </p:nvSpPr>
        <p:spPr>
          <a:xfrm>
            <a:off x="856029" y="1330402"/>
            <a:ext cx="164019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s-ES" sz="1200" u="none" cap="none" strike="noStrike">
                <a:solidFill>
                  <a:srgbClr val="000000"/>
                </a:solidFill>
                <a:latin typeface="Arial"/>
                <a:ea typeface="Arial"/>
                <a:cs typeface="Arial"/>
                <a:sym typeface="Arial"/>
              </a:rPr>
              <a:t>Sobre HuggingFace</a:t>
            </a:r>
            <a:endParaRPr b="1" i="1" sz="1200" u="none" cap="none" strike="noStrike">
              <a:solidFill>
                <a:srgbClr val="000000"/>
              </a:solidFill>
              <a:latin typeface="Arial"/>
              <a:ea typeface="Arial"/>
              <a:cs typeface="Arial"/>
              <a:sym typeface="Arial"/>
            </a:endParaRPr>
          </a:p>
        </p:txBody>
      </p:sp>
      <p:sp>
        <p:nvSpPr>
          <p:cNvPr id="216" name="Google Shape;216;p15"/>
          <p:cNvSpPr txBox="1"/>
          <p:nvPr/>
        </p:nvSpPr>
        <p:spPr>
          <a:xfrm>
            <a:off x="291716" y="2420005"/>
            <a:ext cx="272863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s-ES" sz="1200" u="none" cap="none" strike="noStrike">
                <a:solidFill>
                  <a:srgbClr val="000000"/>
                </a:solidFill>
                <a:latin typeface="Arial"/>
                <a:ea typeface="Arial"/>
                <a:cs typeface="Arial"/>
                <a:sym typeface="Arial"/>
              </a:rPr>
              <a:t>Fine-tuning</a:t>
            </a:r>
            <a:endParaRPr b="1" i="1"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1" lang="es-ES" sz="1200" u="none" cap="none" strike="noStrike">
                <a:solidFill>
                  <a:srgbClr val="000000"/>
                </a:solidFill>
                <a:latin typeface="Arial"/>
                <a:ea typeface="Arial"/>
                <a:cs typeface="Arial"/>
                <a:sym typeface="Arial"/>
              </a:rPr>
              <a:t>El tamaño importa…</a:t>
            </a:r>
            <a:endParaRPr/>
          </a:p>
          <a:p>
            <a:pPr indent="0" lvl="0" marL="0" marR="0" rtl="0" algn="ctr">
              <a:lnSpc>
                <a:spcPct val="100000"/>
              </a:lnSpc>
              <a:spcBef>
                <a:spcPts val="0"/>
              </a:spcBef>
              <a:spcAft>
                <a:spcPts val="0"/>
              </a:spcAft>
              <a:buNone/>
            </a:pPr>
            <a:r>
              <a:rPr b="0" i="1" lang="es-ES" sz="1200" u="none" cap="none" strike="noStrike">
                <a:solidFill>
                  <a:srgbClr val="000000"/>
                </a:solidFill>
                <a:latin typeface="Arial"/>
                <a:ea typeface="Arial"/>
                <a:cs typeface="Arial"/>
                <a:sym typeface="Arial"/>
              </a:rPr>
              <a:t>Y la forma de los datos train también.</a:t>
            </a:r>
            <a:endParaRPr b="0" i="1" sz="1200" u="none" cap="none" strike="noStrike">
              <a:solidFill>
                <a:srgbClr val="000000"/>
              </a:solidFill>
              <a:latin typeface="Arial"/>
              <a:ea typeface="Arial"/>
              <a:cs typeface="Arial"/>
              <a:sym typeface="Arial"/>
            </a:endParaRPr>
          </a:p>
        </p:txBody>
      </p:sp>
      <p:sp>
        <p:nvSpPr>
          <p:cNvPr id="217" name="Google Shape;217;p15"/>
          <p:cNvSpPr txBox="1"/>
          <p:nvPr/>
        </p:nvSpPr>
        <p:spPr>
          <a:xfrm>
            <a:off x="446462" y="3771378"/>
            <a:ext cx="236635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s-ES" sz="1200" u="none" cap="none" strike="noStrike">
                <a:solidFill>
                  <a:srgbClr val="000000"/>
                </a:solidFill>
                <a:latin typeface="Arial"/>
                <a:ea typeface="Arial"/>
                <a:cs typeface="Arial"/>
                <a:sym typeface="Arial"/>
              </a:rPr>
              <a:t>Otras Consideraciones</a:t>
            </a:r>
            <a:endParaRPr/>
          </a:p>
          <a:p>
            <a:pPr indent="0" lvl="0" marL="0" marR="0" rtl="0" algn="ctr">
              <a:lnSpc>
                <a:spcPct val="100000"/>
              </a:lnSpc>
              <a:spcBef>
                <a:spcPts val="0"/>
              </a:spcBef>
              <a:spcAft>
                <a:spcPts val="0"/>
              </a:spcAft>
              <a:buNone/>
            </a:pPr>
            <a:r>
              <a:rPr b="0" i="1" lang="es-ES" sz="1200" u="none" cap="none" strike="noStrike">
                <a:solidFill>
                  <a:srgbClr val="000000"/>
                </a:solidFill>
                <a:latin typeface="Arial"/>
                <a:ea typeface="Arial"/>
                <a:cs typeface="Arial"/>
                <a:sym typeface="Arial"/>
              </a:rPr>
              <a:t>Sobre los</a:t>
            </a:r>
            <a:endParaRPr/>
          </a:p>
          <a:p>
            <a:pPr indent="0" lvl="0" marL="0" marR="0" rtl="0" algn="ctr">
              <a:lnSpc>
                <a:spcPct val="100000"/>
              </a:lnSpc>
              <a:spcBef>
                <a:spcPts val="0"/>
              </a:spcBef>
              <a:spcAft>
                <a:spcPts val="0"/>
              </a:spcAft>
              <a:buNone/>
            </a:pPr>
            <a:r>
              <a:rPr b="0" i="1" lang="es-ES" sz="1200" u="none" cap="none" strike="noStrike">
                <a:solidFill>
                  <a:srgbClr val="000000"/>
                </a:solidFill>
                <a:latin typeface="Arial"/>
                <a:ea typeface="Arial"/>
                <a:cs typeface="Arial"/>
                <a:sym typeface="Arial"/>
              </a:rPr>
              <a:t>Modelos de generación de texto</a:t>
            </a:r>
            <a:endParaRPr b="0" i="1" sz="1200" u="none" cap="none" strike="noStrike">
              <a:solidFill>
                <a:srgbClr val="000000"/>
              </a:solidFill>
              <a:latin typeface="Arial"/>
              <a:ea typeface="Arial"/>
              <a:cs typeface="Arial"/>
              <a:sym typeface="Arial"/>
            </a:endParaRPr>
          </a:p>
        </p:txBody>
      </p:sp>
      <p:pic>
        <p:nvPicPr>
          <p:cNvPr id="218" name="Google Shape;218;p15"/>
          <p:cNvPicPr preferRelativeResize="0"/>
          <p:nvPr/>
        </p:nvPicPr>
        <p:blipFill rotWithShape="1">
          <a:blip r:embed="rId5">
            <a:alphaModFix/>
          </a:blip>
          <a:srcRect b="0" l="0" r="0" t="0"/>
          <a:stretch/>
        </p:blipFill>
        <p:spPr>
          <a:xfrm>
            <a:off x="924788" y="2005189"/>
            <a:ext cx="1409700" cy="80962"/>
          </a:xfrm>
          <a:prstGeom prst="rect">
            <a:avLst/>
          </a:prstGeom>
          <a:noFill/>
          <a:ln>
            <a:noFill/>
          </a:ln>
        </p:spPr>
      </p:pic>
      <p:pic>
        <p:nvPicPr>
          <p:cNvPr id="219" name="Google Shape;219;p15"/>
          <p:cNvPicPr preferRelativeResize="0"/>
          <p:nvPr/>
        </p:nvPicPr>
        <p:blipFill rotWithShape="1">
          <a:blip r:embed="rId5">
            <a:alphaModFix/>
          </a:blip>
          <a:srcRect b="0" l="0" r="0" t="0"/>
          <a:stretch/>
        </p:blipFill>
        <p:spPr>
          <a:xfrm>
            <a:off x="909757" y="3367252"/>
            <a:ext cx="1409700" cy="80962"/>
          </a:xfrm>
          <a:prstGeom prst="rect">
            <a:avLst/>
          </a:prstGeom>
          <a:noFill/>
          <a:ln>
            <a:noFill/>
          </a:ln>
        </p:spPr>
      </p:pic>
      <p:sp>
        <p:nvSpPr>
          <p:cNvPr id="220" name="Google Shape;220;p15"/>
          <p:cNvSpPr txBox="1"/>
          <p:nvPr/>
        </p:nvSpPr>
        <p:spPr>
          <a:xfrm>
            <a:off x="8403092" y="4733009"/>
            <a:ext cx="7409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6">
                  <a:extLst>
                    <a:ext uri="{A12FA001-AC4F-418D-AE19-62706E023703}">
                      <ahyp:hlinkClr val="tx"/>
                    </a:ext>
                  </a:extLst>
                </a:hlinkClick>
              </a:rPr>
              <a:t>Fuente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24" name="Shape 224"/>
        <p:cNvGrpSpPr/>
        <p:nvPr/>
      </p:nvGrpSpPr>
      <p:grpSpPr>
        <a:xfrm>
          <a:off x="0" y="0"/>
          <a:ext cx="0" cy="0"/>
          <a:chOff x="0" y="0"/>
          <a:chExt cx="0" cy="0"/>
        </a:xfrm>
      </p:grpSpPr>
      <p:sp>
        <p:nvSpPr>
          <p:cNvPr id="225" name="Google Shape;225;p16"/>
          <p:cNvSpPr txBox="1"/>
          <p:nvPr/>
        </p:nvSpPr>
        <p:spPr>
          <a:xfrm>
            <a:off x="2094725" y="2354400"/>
            <a:ext cx="4878300" cy="4347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2600"/>
              <a:buFont typeface="Helvetica Neue"/>
              <a:buNone/>
            </a:pPr>
            <a:r>
              <a:rPr b="0" i="0" lang="es-ES" sz="3000" u="none" cap="none" strike="noStrike">
                <a:solidFill>
                  <a:schemeClr val="lt1"/>
                </a:solidFill>
                <a:latin typeface="Montserrat Medium"/>
                <a:ea typeface="Montserrat Medium"/>
                <a:cs typeface="Montserrat Medium"/>
                <a:sym typeface="Montserrat Medium"/>
              </a:rPr>
              <a:t>REFERENCIAS Y CONTACTO…</a:t>
            </a:r>
            <a:endParaRPr b="0" i="0" sz="3000" u="none" cap="none" strike="noStrike">
              <a:solidFill>
                <a:schemeClr val="lt1"/>
              </a:solidFill>
              <a:latin typeface="Montserrat Medium"/>
              <a:ea typeface="Montserrat Medium"/>
              <a:cs typeface="Montserrat Medium"/>
              <a:sym typeface="Montserrat Medium"/>
            </a:endParaRPr>
          </a:p>
        </p:txBody>
      </p:sp>
      <p:pic>
        <p:nvPicPr>
          <p:cNvPr id="226" name="Google Shape;226;p16"/>
          <p:cNvPicPr preferRelativeResize="0"/>
          <p:nvPr/>
        </p:nvPicPr>
        <p:blipFill rotWithShape="1">
          <a:blip r:embed="rId3">
            <a:alphaModFix/>
          </a:blip>
          <a:srcRect b="0" l="0" r="0" t="0"/>
          <a:stretch/>
        </p:blipFill>
        <p:spPr>
          <a:xfrm>
            <a:off x="8126423" y="4011674"/>
            <a:ext cx="852001" cy="9753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2"/>
          <p:cNvPicPr preferRelativeResize="0"/>
          <p:nvPr/>
        </p:nvPicPr>
        <p:blipFill rotWithShape="1">
          <a:blip r:embed="rId3">
            <a:alphaModFix/>
          </a:blip>
          <a:srcRect b="15718" l="0" r="0" t="0"/>
          <a:stretch/>
        </p:blipFill>
        <p:spPr>
          <a:xfrm>
            <a:off x="0" y="0"/>
            <a:ext cx="9144004" cy="5143498"/>
          </a:xfrm>
          <a:prstGeom prst="rect">
            <a:avLst/>
          </a:prstGeom>
          <a:noFill/>
          <a:ln>
            <a:noFill/>
          </a:ln>
        </p:spPr>
      </p:pic>
      <p:sp>
        <p:nvSpPr>
          <p:cNvPr id="69" name="Google Shape;69;p2"/>
          <p:cNvSpPr/>
          <p:nvPr/>
        </p:nvSpPr>
        <p:spPr>
          <a:xfrm>
            <a:off x="5105400" y="152400"/>
            <a:ext cx="3932700" cy="3002700"/>
          </a:xfrm>
          <a:prstGeom prst="rect">
            <a:avLst/>
          </a:prstGeom>
          <a:solidFill>
            <a:srgbClr val="FEB382"/>
          </a:solidFill>
          <a:ln>
            <a:noFill/>
          </a:ln>
        </p:spPr>
        <p:txBody>
          <a:bodyPr anchorCtr="0" anchor="ctr" bIns="91550" lIns="91550" spcFirstLastPara="1" rIns="91550" wrap="square" tIns="915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378200" y="577800"/>
            <a:ext cx="4503300" cy="1828800"/>
          </a:xfrm>
          <a:prstGeom prst="rect">
            <a:avLst/>
          </a:prstGeom>
          <a:solidFill>
            <a:srgbClr val="FFEADC"/>
          </a:solidFill>
          <a:ln>
            <a:noFill/>
          </a:ln>
        </p:spPr>
        <p:txBody>
          <a:bodyPr anchorCtr="0" anchor="ctr" bIns="91550" lIns="91550" spcFirstLastPara="1" rIns="91550" wrap="square" tIns="915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nvSpPr>
        <p:spPr>
          <a:xfrm>
            <a:off x="706200" y="3482300"/>
            <a:ext cx="7731600" cy="1146600"/>
          </a:xfrm>
          <a:prstGeom prst="rect">
            <a:avLst/>
          </a:prstGeom>
          <a:noFill/>
          <a:ln>
            <a:noFill/>
          </a:ln>
        </p:spPr>
        <p:txBody>
          <a:bodyPr anchorCtr="0" anchor="ctr" bIns="91550" lIns="91550" spcFirstLastPara="1" rIns="91550" wrap="square" tIns="915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s-ES" sz="2000" u="none" cap="none" strike="noStrike">
                <a:solidFill>
                  <a:srgbClr val="FFFFFF"/>
                </a:solidFill>
                <a:latin typeface="Arial"/>
                <a:ea typeface="Arial"/>
                <a:cs typeface="Arial"/>
                <a:sym typeface="Arial"/>
              </a:rPr>
              <a:t>Enero de 2023</a:t>
            </a:r>
            <a:endParaRPr/>
          </a:p>
          <a:p>
            <a:pPr indent="0" lvl="0" marL="0" marR="0" rtl="0" algn="ctr">
              <a:lnSpc>
                <a:spcPct val="100000"/>
              </a:lnSpc>
              <a:spcBef>
                <a:spcPts val="0"/>
              </a:spcBef>
              <a:spcAft>
                <a:spcPts val="0"/>
              </a:spcAft>
              <a:buClr>
                <a:srgbClr val="000000"/>
              </a:buClr>
              <a:buSzPts val="2000"/>
              <a:buFont typeface="Arial"/>
              <a:buNone/>
            </a:pPr>
            <a:r>
              <a:rPr b="0" i="0" lang="es-ES" sz="2000" u="none" cap="none" strike="noStrike">
                <a:solidFill>
                  <a:srgbClr val="FFFFFF"/>
                </a:solidFill>
                <a:latin typeface="Arial"/>
                <a:ea typeface="Arial"/>
                <a:cs typeface="Arial"/>
                <a:sym typeface="Arial"/>
              </a:rPr>
              <a:t>Ivy Chen, Antonio Linde, Josué Huaman, Silvia Miro</a:t>
            </a:r>
            <a:endParaRPr b="0" i="0" sz="2000" u="none" cap="none" strike="noStrike">
              <a:solidFill>
                <a:srgbClr val="FFFFFF"/>
              </a:solidFill>
              <a:latin typeface="Arial"/>
              <a:ea typeface="Arial"/>
              <a:cs typeface="Arial"/>
              <a:sym typeface="Arial"/>
            </a:endParaRPr>
          </a:p>
        </p:txBody>
      </p:sp>
      <p:cxnSp>
        <p:nvCxnSpPr>
          <p:cNvPr id="72" name="Google Shape;72;p2"/>
          <p:cNvCxnSpPr/>
          <p:nvPr/>
        </p:nvCxnSpPr>
        <p:spPr>
          <a:xfrm flipH="1" rot="10800000">
            <a:off x="4766693" y="2027950"/>
            <a:ext cx="4096800" cy="6900"/>
          </a:xfrm>
          <a:prstGeom prst="straightConnector1">
            <a:avLst/>
          </a:prstGeom>
          <a:noFill/>
          <a:ln cap="flat" cmpd="sng" w="114300">
            <a:solidFill>
              <a:srgbClr val="FFFFFF"/>
            </a:solidFill>
            <a:prstDash val="solid"/>
            <a:round/>
            <a:headEnd len="sm" w="sm" type="none"/>
            <a:tailEnd len="sm" w="sm" type="none"/>
          </a:ln>
        </p:spPr>
      </p:cxnSp>
      <p:sp>
        <p:nvSpPr>
          <p:cNvPr id="73" name="Google Shape;73;p2"/>
          <p:cNvSpPr txBox="1"/>
          <p:nvPr/>
        </p:nvSpPr>
        <p:spPr>
          <a:xfrm>
            <a:off x="4757700" y="931250"/>
            <a:ext cx="4114800" cy="887700"/>
          </a:xfrm>
          <a:prstGeom prst="rect">
            <a:avLst/>
          </a:prstGeom>
          <a:noFill/>
          <a:ln>
            <a:noFill/>
          </a:ln>
        </p:spPr>
        <p:txBody>
          <a:bodyPr anchorCtr="0" anchor="ctr" bIns="91550" lIns="91550" spcFirstLastPara="1" rIns="91550" wrap="square" tIns="91550">
            <a:noAutofit/>
          </a:bodyPr>
          <a:lstStyle/>
          <a:p>
            <a:pPr indent="0" lvl="0" marL="0" marR="0" rtl="0" algn="l">
              <a:lnSpc>
                <a:spcPct val="100000"/>
              </a:lnSpc>
              <a:spcBef>
                <a:spcPts val="0"/>
              </a:spcBef>
              <a:spcAft>
                <a:spcPts val="0"/>
              </a:spcAft>
              <a:buNone/>
            </a:pPr>
            <a:r>
              <a:rPr b="0" i="0" lang="es-ES" sz="2400" u="none" cap="none" strike="noStrike">
                <a:solidFill>
                  <a:srgbClr val="00426E"/>
                </a:solidFill>
                <a:latin typeface="Arial"/>
                <a:ea typeface="Arial"/>
                <a:cs typeface="Arial"/>
                <a:sym typeface="Arial"/>
              </a:rPr>
              <a:t>Build-to-Learn:</a:t>
            </a:r>
            <a:endParaRPr/>
          </a:p>
          <a:p>
            <a:pPr indent="0" lvl="0" marL="0" marR="0" rtl="0" algn="l">
              <a:lnSpc>
                <a:spcPct val="100000"/>
              </a:lnSpc>
              <a:spcBef>
                <a:spcPts val="0"/>
              </a:spcBef>
              <a:spcAft>
                <a:spcPts val="0"/>
              </a:spcAft>
              <a:buNone/>
            </a:pPr>
            <a:r>
              <a:rPr b="0" i="0" lang="es-ES" sz="2400" u="none" cap="none" strike="noStrike">
                <a:solidFill>
                  <a:srgbClr val="F79646"/>
                </a:solidFill>
                <a:latin typeface="Arial"/>
                <a:ea typeface="Arial"/>
                <a:cs typeface="Arial"/>
                <a:sym typeface="Arial"/>
              </a:rPr>
              <a:t>Desarrollando un chatbot para refugiados</a:t>
            </a:r>
            <a:endParaRPr b="0" i="0" sz="2400" u="none" cap="none" strike="noStrike">
              <a:solidFill>
                <a:srgbClr val="F79646"/>
              </a:solidFill>
              <a:latin typeface="Arial"/>
              <a:ea typeface="Arial"/>
              <a:cs typeface="Arial"/>
              <a:sym typeface="Arial"/>
            </a:endParaRPr>
          </a:p>
        </p:txBody>
      </p:sp>
      <p:sp>
        <p:nvSpPr>
          <p:cNvPr id="74" name="Google Shape;74;p2"/>
          <p:cNvSpPr txBox="1"/>
          <p:nvPr/>
        </p:nvSpPr>
        <p:spPr>
          <a:xfrm>
            <a:off x="5278499" y="2446775"/>
            <a:ext cx="3865500" cy="682800"/>
          </a:xfrm>
          <a:prstGeom prst="rect">
            <a:avLst/>
          </a:prstGeom>
          <a:noFill/>
          <a:ln>
            <a:noFill/>
          </a:ln>
        </p:spPr>
        <p:txBody>
          <a:bodyPr anchorCtr="0" anchor="t" bIns="63700" lIns="63700" spcFirstLastPara="1" rIns="63700" wrap="square" tIns="63700">
            <a:no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rgbClr val="00426E"/>
                </a:solidFill>
                <a:latin typeface="Arial"/>
                <a:ea typeface="Arial"/>
                <a:cs typeface="Arial"/>
                <a:sym typeface="Arial"/>
              </a:rPr>
              <a:t>by Saturdays.AI </a:t>
            </a:r>
            <a:endParaRPr b="0" i="0" sz="2000" u="none" cap="none" strike="noStrike">
              <a:solidFill>
                <a:srgbClr val="000000"/>
              </a:solidFill>
              <a:latin typeface="Arial"/>
              <a:ea typeface="Arial"/>
              <a:cs typeface="Arial"/>
              <a:sym typeface="Arial"/>
            </a:endParaRPr>
          </a:p>
        </p:txBody>
      </p:sp>
      <p:pic>
        <p:nvPicPr>
          <p:cNvPr id="75" name="Google Shape;75;p2"/>
          <p:cNvPicPr preferRelativeResize="0"/>
          <p:nvPr/>
        </p:nvPicPr>
        <p:blipFill rotWithShape="1">
          <a:blip r:embed="rId4">
            <a:alphaModFix/>
          </a:blip>
          <a:srcRect b="0" l="0" r="0" t="0"/>
          <a:stretch/>
        </p:blipFill>
        <p:spPr>
          <a:xfrm>
            <a:off x="184149" y="152400"/>
            <a:ext cx="905277" cy="10363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cxnSp>
        <p:nvCxnSpPr>
          <p:cNvPr id="231" name="Google Shape;231;p17"/>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232" name="Google Shape;232;p17"/>
          <p:cNvSpPr txBox="1"/>
          <p:nvPr/>
        </p:nvSpPr>
        <p:spPr>
          <a:xfrm>
            <a:off x="541100" y="334650"/>
            <a:ext cx="48651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2600"/>
              <a:buFont typeface="Helvetica Neue"/>
              <a:buNone/>
            </a:pPr>
            <a:r>
              <a:rPr b="0" i="0" lang="es-ES" sz="2400" u="none" cap="none" strike="noStrike">
                <a:solidFill>
                  <a:srgbClr val="00426E"/>
                </a:solidFill>
                <a:latin typeface="Lato Black"/>
                <a:ea typeface="Lato Black"/>
                <a:cs typeface="Lato Black"/>
                <a:sym typeface="Lato Black"/>
              </a:rPr>
              <a:t>Proyectos</a:t>
            </a:r>
            <a:endParaRPr b="0" i="0" sz="2400" u="none" cap="none" strike="noStrike">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Clr>
                <a:srgbClr val="FFFFFF"/>
              </a:buClr>
              <a:buSzPts val="2600"/>
              <a:buFont typeface="Helvetica Neue"/>
              <a:buNone/>
            </a:pPr>
            <a:r>
              <a:t/>
            </a:r>
            <a:endParaRPr b="0" i="0" sz="2400" u="none" cap="none" strike="noStrike">
              <a:solidFill>
                <a:srgbClr val="00426E"/>
              </a:solidFill>
              <a:latin typeface="Lato Black"/>
              <a:ea typeface="Lato Black"/>
              <a:cs typeface="Lato Black"/>
              <a:sym typeface="Lato Black"/>
            </a:endParaRPr>
          </a:p>
        </p:txBody>
      </p:sp>
      <p:sp>
        <p:nvSpPr>
          <p:cNvPr id="233" name="Google Shape;233;p17"/>
          <p:cNvSpPr txBox="1"/>
          <p:nvPr/>
        </p:nvSpPr>
        <p:spPr>
          <a:xfrm>
            <a:off x="761025" y="1373350"/>
            <a:ext cx="6525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Montserrat"/>
              <a:buAutoNum type="arabicParenR"/>
            </a:pPr>
            <a:r>
              <a:rPr b="0" i="0" lang="es-ES" sz="1400" u="none" cap="none" strike="noStrike">
                <a:solidFill>
                  <a:schemeClr val="accent1"/>
                </a:solidFill>
                <a:latin typeface="Montserrat"/>
                <a:ea typeface="Montserrat"/>
                <a:cs typeface="Montserrat"/>
                <a:sym typeface="Montserrat"/>
              </a:rPr>
              <a:t>***Repo Git con licencia MIT</a:t>
            </a:r>
            <a:endParaRPr b="0" i="0" sz="1400" u="none" cap="none" strike="noStrike">
              <a:solidFill>
                <a:schemeClr val="accen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AutoNum type="arabicParenR"/>
            </a:pPr>
            <a:r>
              <a:rPr b="0" i="0" lang="es-ES" sz="1400" u="none" cap="none" strike="noStrike">
                <a:solidFill>
                  <a:srgbClr val="FF0000"/>
                </a:solidFill>
                <a:latin typeface="Montserrat"/>
                <a:ea typeface="Montserrat"/>
                <a:cs typeface="Montserrat"/>
                <a:sym typeface="Montserrat"/>
              </a:rPr>
              <a:t>***Presentación para el DemoDay (10 min) </a:t>
            </a:r>
            <a:endParaRPr b="0" i="0" sz="1400" u="none" cap="none" strike="noStrike">
              <a:solidFill>
                <a:srgbClr val="FF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AutoNum type="arabicParenR"/>
            </a:pPr>
            <a:r>
              <a:rPr b="0" i="0" lang="es-ES" sz="1400" u="none" cap="none" strike="noStrike">
                <a:solidFill>
                  <a:srgbClr val="FF0000"/>
                </a:solidFill>
                <a:latin typeface="Montserrat"/>
                <a:ea typeface="Montserrat"/>
                <a:cs typeface="Montserrat"/>
                <a:sym typeface="Montserrat"/>
              </a:rPr>
              <a:t>***Post de Medium</a:t>
            </a:r>
            <a:endParaRPr b="0" i="0" sz="1400" u="none" cap="none" strike="noStrike">
              <a:solidFill>
                <a:srgbClr val="FF0000"/>
              </a:solidFill>
              <a:latin typeface="Montserrat"/>
              <a:ea typeface="Montserrat"/>
              <a:cs typeface="Montserrat"/>
              <a:sym typeface="Montserrat"/>
            </a:endParaRPr>
          </a:p>
        </p:txBody>
      </p:sp>
      <p:pic>
        <p:nvPicPr>
          <p:cNvPr descr="Collections · GitHub" id="234" name="Google Shape;234;p17"/>
          <p:cNvPicPr preferRelativeResize="0"/>
          <p:nvPr/>
        </p:nvPicPr>
        <p:blipFill rotWithShape="1">
          <a:blip r:embed="rId3">
            <a:alphaModFix/>
          </a:blip>
          <a:srcRect b="0" l="16947" r="18460" t="0"/>
          <a:stretch/>
        </p:blipFill>
        <p:spPr>
          <a:xfrm>
            <a:off x="4740796" y="849400"/>
            <a:ext cx="1399901" cy="1137825"/>
          </a:xfrm>
          <a:prstGeom prst="rect">
            <a:avLst/>
          </a:prstGeom>
          <a:noFill/>
          <a:ln>
            <a:noFill/>
          </a:ln>
        </p:spPr>
      </p:pic>
      <p:pic>
        <p:nvPicPr>
          <p:cNvPr descr="Presentaciones de Google - Wikipedia, la enciclopedia libre" id="235" name="Google Shape;235;p17"/>
          <p:cNvPicPr preferRelativeResize="0"/>
          <p:nvPr/>
        </p:nvPicPr>
        <p:blipFill rotWithShape="1">
          <a:blip r:embed="rId4">
            <a:alphaModFix/>
          </a:blip>
          <a:srcRect b="0" l="0" r="0" t="0"/>
          <a:stretch/>
        </p:blipFill>
        <p:spPr>
          <a:xfrm>
            <a:off x="6530200" y="1532375"/>
            <a:ext cx="756425" cy="1039374"/>
          </a:xfrm>
          <a:prstGeom prst="rect">
            <a:avLst/>
          </a:prstGeom>
          <a:noFill/>
          <a:ln>
            <a:noFill/>
          </a:ln>
        </p:spPr>
      </p:pic>
      <p:pic>
        <p:nvPicPr>
          <p:cNvPr descr="Medium en español – Medium" id="236" name="Google Shape;236;p17"/>
          <p:cNvPicPr preferRelativeResize="0"/>
          <p:nvPr/>
        </p:nvPicPr>
        <p:blipFill rotWithShape="1">
          <a:blip r:embed="rId5">
            <a:alphaModFix/>
          </a:blip>
          <a:srcRect b="0" l="0" r="0" t="0"/>
          <a:stretch/>
        </p:blipFill>
        <p:spPr>
          <a:xfrm>
            <a:off x="4926175" y="2333875"/>
            <a:ext cx="1137825" cy="1137825"/>
          </a:xfrm>
          <a:prstGeom prst="rect">
            <a:avLst/>
          </a:prstGeom>
          <a:noFill/>
          <a:ln>
            <a:noFill/>
          </a:ln>
        </p:spPr>
      </p:pic>
      <p:pic>
        <p:nvPicPr>
          <p:cNvPr id="237" name="Google Shape;237;p17"/>
          <p:cNvPicPr preferRelativeResize="0"/>
          <p:nvPr/>
        </p:nvPicPr>
        <p:blipFill rotWithShape="1">
          <a:blip r:embed="rId6">
            <a:alphaModFix/>
          </a:blip>
          <a:srcRect b="0" l="0" r="0" t="0"/>
          <a:stretch/>
        </p:blipFill>
        <p:spPr>
          <a:xfrm>
            <a:off x="8255377" y="207975"/>
            <a:ext cx="733750" cy="615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9" name="Shape 79"/>
        <p:cNvGrpSpPr/>
        <p:nvPr/>
      </p:nvGrpSpPr>
      <p:grpSpPr>
        <a:xfrm>
          <a:off x="0" y="0"/>
          <a:ext cx="0" cy="0"/>
          <a:chOff x="0" y="0"/>
          <a:chExt cx="0" cy="0"/>
        </a:xfrm>
      </p:grpSpPr>
      <p:sp>
        <p:nvSpPr>
          <p:cNvPr id="80" name="Google Shape;80;p3"/>
          <p:cNvSpPr txBox="1"/>
          <p:nvPr/>
        </p:nvSpPr>
        <p:spPr>
          <a:xfrm>
            <a:off x="2094725" y="2354400"/>
            <a:ext cx="4878300" cy="4347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2600"/>
              <a:buFont typeface="Helvetica Neue"/>
              <a:buNone/>
            </a:pPr>
            <a:r>
              <a:rPr b="0" i="0" lang="es-ES" sz="3000" u="none" cap="none" strike="noStrike">
                <a:solidFill>
                  <a:schemeClr val="lt1"/>
                </a:solidFill>
                <a:latin typeface="Montserrat Medium"/>
                <a:ea typeface="Montserrat Medium"/>
                <a:cs typeface="Montserrat Medium"/>
                <a:sym typeface="Montserrat Medium"/>
              </a:rPr>
              <a:t>CONTEXTO</a:t>
            </a:r>
            <a:endParaRPr b="0" i="0" sz="3000" u="none" cap="none" strike="noStrike">
              <a:solidFill>
                <a:schemeClr val="lt1"/>
              </a:solidFill>
              <a:latin typeface="Montserrat Medium"/>
              <a:ea typeface="Montserrat Medium"/>
              <a:cs typeface="Montserrat Medium"/>
              <a:sym typeface="Montserrat Medium"/>
            </a:endParaRPr>
          </a:p>
        </p:txBody>
      </p:sp>
      <p:pic>
        <p:nvPicPr>
          <p:cNvPr id="81" name="Google Shape;81;p3"/>
          <p:cNvPicPr preferRelativeResize="0"/>
          <p:nvPr/>
        </p:nvPicPr>
        <p:blipFill rotWithShape="1">
          <a:blip r:embed="rId3">
            <a:alphaModFix/>
          </a:blip>
          <a:srcRect b="0" l="0" r="0" t="0"/>
          <a:stretch/>
        </p:blipFill>
        <p:spPr>
          <a:xfrm>
            <a:off x="8126423" y="4011674"/>
            <a:ext cx="852001" cy="975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cxnSp>
        <p:nvCxnSpPr>
          <p:cNvPr id="86" name="Google Shape;86;p4"/>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87" name="Google Shape;87;p4"/>
          <p:cNvSpPr txBox="1"/>
          <p:nvPr/>
        </p:nvSpPr>
        <p:spPr>
          <a:xfrm>
            <a:off x="541100" y="334650"/>
            <a:ext cx="48651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None/>
            </a:pPr>
            <a:r>
              <a:rPr b="0" i="0" lang="es-ES" sz="2400" u="none" cap="none" strike="noStrike">
                <a:solidFill>
                  <a:srgbClr val="00426E"/>
                </a:solidFill>
                <a:latin typeface="Lato Black"/>
                <a:ea typeface="Lato Black"/>
                <a:cs typeface="Lato Black"/>
                <a:sym typeface="Lato Black"/>
              </a:rPr>
              <a:t>Contexto</a:t>
            </a:r>
            <a:endParaRPr b="0" i="0" sz="2400" u="none" cap="none" strike="noStrike">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Clr>
                <a:srgbClr val="FFFFFF"/>
              </a:buClr>
              <a:buSzPts val="2600"/>
              <a:buFont typeface="Helvetica Neue"/>
              <a:buNone/>
            </a:pPr>
            <a:r>
              <a:t/>
            </a:r>
            <a:endParaRPr b="0" i="0" sz="2400" u="none" cap="none" strike="noStrike">
              <a:solidFill>
                <a:srgbClr val="00426E"/>
              </a:solidFill>
              <a:latin typeface="Lato Black"/>
              <a:ea typeface="Lato Black"/>
              <a:cs typeface="Lato Black"/>
              <a:sym typeface="Lato Black"/>
            </a:endParaRPr>
          </a:p>
        </p:txBody>
      </p:sp>
      <p:pic>
        <p:nvPicPr>
          <p:cNvPr id="88" name="Google Shape;88;p4"/>
          <p:cNvPicPr preferRelativeResize="0"/>
          <p:nvPr/>
        </p:nvPicPr>
        <p:blipFill rotWithShape="1">
          <a:blip r:embed="rId3">
            <a:alphaModFix/>
          </a:blip>
          <a:srcRect b="0" l="0" r="0" t="0"/>
          <a:stretch/>
        </p:blipFill>
        <p:spPr>
          <a:xfrm>
            <a:off x="8255377" y="207975"/>
            <a:ext cx="733750" cy="615101"/>
          </a:xfrm>
          <a:prstGeom prst="rect">
            <a:avLst/>
          </a:prstGeom>
          <a:noFill/>
          <a:ln>
            <a:noFill/>
          </a:ln>
        </p:spPr>
      </p:pic>
      <p:pic>
        <p:nvPicPr>
          <p:cNvPr descr="Cuáles son las plataformas de Internet más usadas en el mundo? -" id="89" name="Google Shape;89;p4"/>
          <p:cNvPicPr preferRelativeResize="0"/>
          <p:nvPr/>
        </p:nvPicPr>
        <p:blipFill rotWithShape="1">
          <a:blip r:embed="rId4">
            <a:alphaModFix/>
          </a:blip>
          <a:srcRect b="0" l="0" r="0" t="0"/>
          <a:stretch/>
        </p:blipFill>
        <p:spPr>
          <a:xfrm>
            <a:off x="0" y="1428750"/>
            <a:ext cx="6179106" cy="3722817"/>
          </a:xfrm>
          <a:prstGeom prst="rect">
            <a:avLst/>
          </a:prstGeom>
          <a:noFill/>
          <a:ln>
            <a:noFill/>
          </a:ln>
        </p:spPr>
      </p:pic>
      <p:sp>
        <p:nvSpPr>
          <p:cNvPr id="90" name="Google Shape;90;p4"/>
          <p:cNvSpPr/>
          <p:nvPr/>
        </p:nvSpPr>
        <p:spPr>
          <a:xfrm>
            <a:off x="4763" y="4892872"/>
            <a:ext cx="1512448"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sng" cap="none" strike="noStrike">
                <a:solidFill>
                  <a:srgbClr val="000000"/>
                </a:solidFill>
                <a:latin typeface="Arial"/>
                <a:ea typeface="Arial"/>
                <a:cs typeface="Arial"/>
                <a:sym typeface="Arial"/>
                <a:hlinkClick r:id="rId5">
                  <a:extLst>
                    <a:ext uri="{A12FA001-AC4F-418D-AE19-62706E023703}">
                      <ahyp:hlinkClr val="tx"/>
                    </a:ext>
                  </a:extLst>
                </a:hlinkClick>
              </a:rPr>
              <a:t>Imagen</a:t>
            </a:r>
            <a:endParaRPr b="0" i="0" sz="1000" u="none" cap="none" strike="noStrike">
              <a:solidFill>
                <a:srgbClr val="000000"/>
              </a:solidFill>
              <a:latin typeface="Arial"/>
              <a:ea typeface="Arial"/>
              <a:cs typeface="Arial"/>
              <a:sym typeface="Arial"/>
            </a:endParaRPr>
          </a:p>
        </p:txBody>
      </p:sp>
      <p:sp>
        <p:nvSpPr>
          <p:cNvPr id="91" name="Google Shape;91;p4"/>
          <p:cNvSpPr txBox="1"/>
          <p:nvPr/>
        </p:nvSpPr>
        <p:spPr>
          <a:xfrm>
            <a:off x="6019800" y="1698688"/>
            <a:ext cx="276225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s-ES" sz="1400" u="none" cap="none" strike="noStrike">
                <a:solidFill>
                  <a:srgbClr val="000000"/>
                </a:solidFill>
                <a:latin typeface="Arial"/>
                <a:ea typeface="Arial"/>
                <a:cs typeface="Arial"/>
                <a:sym typeface="Arial"/>
              </a:rPr>
              <a:t>“Hoy en día tenemos acceso a todo tipo de información, en todo momento”</a:t>
            </a:r>
            <a:endParaRPr b="0" i="1" sz="1400" u="none" cap="none" strike="noStrike">
              <a:solidFill>
                <a:srgbClr val="000000"/>
              </a:solidFill>
              <a:latin typeface="Arial"/>
              <a:ea typeface="Arial"/>
              <a:cs typeface="Arial"/>
              <a:sym typeface="Arial"/>
            </a:endParaRPr>
          </a:p>
        </p:txBody>
      </p:sp>
      <p:sp>
        <p:nvSpPr>
          <p:cNvPr id="92" name="Google Shape;92;p4"/>
          <p:cNvSpPr/>
          <p:nvPr/>
        </p:nvSpPr>
        <p:spPr>
          <a:xfrm>
            <a:off x="7267575" y="2574548"/>
            <a:ext cx="276225" cy="346747"/>
          </a:xfrm>
          <a:prstGeom prst="downArrow">
            <a:avLst>
              <a:gd fmla="val 50000" name="adj1"/>
              <a:gd fmla="val 50000" name="adj2"/>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4"/>
          <p:cNvSpPr txBox="1"/>
          <p:nvPr/>
        </p:nvSpPr>
        <p:spPr>
          <a:xfrm>
            <a:off x="6029325" y="3092745"/>
            <a:ext cx="276225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¿Se os ocurre algún ámbito en que esto no se cumpla?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p:nvPr/>
        </p:nvSpPr>
        <p:spPr>
          <a:xfrm>
            <a:off x="541097" y="971550"/>
            <a:ext cx="5231053" cy="2457450"/>
          </a:xfrm>
          <a:prstGeom prst="homePlate">
            <a:avLst>
              <a:gd fmla="val 25194" name="adj"/>
            </a:avLst>
          </a:prstGeom>
          <a:solidFill>
            <a:srgbClr val="FFCC8B"/>
          </a:solidFill>
          <a:ln cap="flat" cmpd="sng" w="25400">
            <a:solidFill>
              <a:srgbClr val="FFCC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99" name="Google Shape;99;p5"/>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100" name="Google Shape;100;p5"/>
          <p:cNvSpPr txBox="1"/>
          <p:nvPr/>
        </p:nvSpPr>
        <p:spPr>
          <a:xfrm>
            <a:off x="541100" y="334650"/>
            <a:ext cx="48651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None/>
            </a:pPr>
            <a:r>
              <a:rPr b="0" i="0" lang="es-ES" sz="2400" u="none" cap="none" strike="noStrike">
                <a:solidFill>
                  <a:srgbClr val="00426E"/>
                </a:solidFill>
                <a:latin typeface="Lato Black"/>
                <a:ea typeface="Lato Black"/>
                <a:cs typeface="Lato Black"/>
                <a:sym typeface="Lato Black"/>
              </a:rPr>
              <a:t>Contexto</a:t>
            </a:r>
            <a:endParaRPr b="0" i="0" sz="2400" u="none" cap="none" strike="noStrike">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Clr>
                <a:srgbClr val="FFFFFF"/>
              </a:buClr>
              <a:buSzPts val="2600"/>
              <a:buFont typeface="Helvetica Neue"/>
              <a:buNone/>
            </a:pPr>
            <a:r>
              <a:t/>
            </a:r>
            <a:endParaRPr b="0" i="0" sz="2400" u="none" cap="none" strike="noStrike">
              <a:solidFill>
                <a:srgbClr val="00426E"/>
              </a:solidFill>
              <a:latin typeface="Lato Black"/>
              <a:ea typeface="Lato Black"/>
              <a:cs typeface="Lato Black"/>
              <a:sym typeface="Lato Black"/>
            </a:endParaRPr>
          </a:p>
        </p:txBody>
      </p:sp>
      <p:pic>
        <p:nvPicPr>
          <p:cNvPr id="101" name="Google Shape;101;p5"/>
          <p:cNvPicPr preferRelativeResize="0"/>
          <p:nvPr/>
        </p:nvPicPr>
        <p:blipFill rotWithShape="1">
          <a:blip r:embed="rId3">
            <a:alphaModFix/>
          </a:blip>
          <a:srcRect b="0" l="0" r="0" t="0"/>
          <a:stretch/>
        </p:blipFill>
        <p:spPr>
          <a:xfrm>
            <a:off x="8255377" y="207975"/>
            <a:ext cx="733750" cy="615101"/>
          </a:xfrm>
          <a:prstGeom prst="rect">
            <a:avLst/>
          </a:prstGeom>
          <a:noFill/>
          <a:ln>
            <a:noFill/>
          </a:ln>
        </p:spPr>
      </p:pic>
      <p:sp>
        <p:nvSpPr>
          <p:cNvPr id="102" name="Google Shape;102;p5"/>
          <p:cNvSpPr txBox="1"/>
          <p:nvPr/>
        </p:nvSpPr>
        <p:spPr>
          <a:xfrm>
            <a:off x="1645997" y="2153663"/>
            <a:ext cx="27622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Trámites oficiales</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401900" y="1295400"/>
            <a:ext cx="1828800" cy="742950"/>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No puedo acudir al país origen</a:t>
            </a:r>
            <a:endParaRPr b="0" i="0" sz="1400" u="none" cap="none" strike="noStrike">
              <a:solidFill>
                <a:schemeClr val="lt1"/>
              </a:solidFill>
              <a:latin typeface="Arial"/>
              <a:ea typeface="Arial"/>
              <a:cs typeface="Arial"/>
              <a:sym typeface="Arial"/>
            </a:endParaRPr>
          </a:p>
        </p:txBody>
      </p:sp>
      <p:sp>
        <p:nvSpPr>
          <p:cNvPr id="104" name="Google Shape;104;p5"/>
          <p:cNvSpPr/>
          <p:nvPr/>
        </p:nvSpPr>
        <p:spPr>
          <a:xfrm>
            <a:off x="731597" y="2547165"/>
            <a:ext cx="1828800" cy="742950"/>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Idioma</a:t>
            </a:r>
            <a:endParaRPr b="0" i="0" sz="1400" u="none" cap="none" strike="noStrike">
              <a:solidFill>
                <a:schemeClr val="lt1"/>
              </a:solidFill>
              <a:latin typeface="Arial"/>
              <a:ea typeface="Arial"/>
              <a:cs typeface="Arial"/>
              <a:sym typeface="Arial"/>
            </a:endParaRPr>
          </a:p>
        </p:txBody>
      </p:sp>
      <p:sp>
        <p:nvSpPr>
          <p:cNvPr id="105" name="Google Shape;105;p5"/>
          <p:cNvSpPr/>
          <p:nvPr/>
        </p:nvSpPr>
        <p:spPr>
          <a:xfrm>
            <a:off x="2579447" y="971550"/>
            <a:ext cx="1828800" cy="742950"/>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No conozco cuáles son</a:t>
            </a:r>
            <a:endParaRPr b="0" i="0" sz="1400" u="none" cap="none" strike="noStrike">
              <a:solidFill>
                <a:schemeClr val="lt1"/>
              </a:solidFill>
              <a:latin typeface="Arial"/>
              <a:ea typeface="Arial"/>
              <a:cs typeface="Arial"/>
              <a:sym typeface="Arial"/>
            </a:endParaRPr>
          </a:p>
        </p:txBody>
      </p:sp>
      <p:sp>
        <p:nvSpPr>
          <p:cNvPr id="106" name="Google Shape;106;p5"/>
          <p:cNvSpPr/>
          <p:nvPr/>
        </p:nvSpPr>
        <p:spPr>
          <a:xfrm>
            <a:off x="3027122" y="2686050"/>
            <a:ext cx="1828800" cy="742950"/>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Incertidumbre situación irregular</a:t>
            </a:r>
            <a:endParaRPr b="0" i="0" sz="1400" u="none" cap="none" strike="noStrike">
              <a:solidFill>
                <a:schemeClr val="lt1"/>
              </a:solidFill>
              <a:latin typeface="Arial"/>
              <a:ea typeface="Arial"/>
              <a:cs typeface="Arial"/>
              <a:sym typeface="Arial"/>
            </a:endParaRPr>
          </a:p>
        </p:txBody>
      </p:sp>
      <p:sp>
        <p:nvSpPr>
          <p:cNvPr id="107" name="Google Shape;107;p5"/>
          <p:cNvSpPr/>
          <p:nvPr/>
        </p:nvSpPr>
        <p:spPr>
          <a:xfrm>
            <a:off x="5902697" y="1457058"/>
            <a:ext cx="3200400" cy="1700985"/>
          </a:xfrm>
          <a:prstGeom prst="irregularSeal2">
            <a:avLst/>
          </a:prstGeom>
          <a:solidFill>
            <a:schemeClr val="accent1"/>
          </a:solidFill>
          <a:ln cap="flat" cmpd="sng" w="25400">
            <a:solidFill>
              <a:srgbClr val="BA7C2E"/>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Servicios de atención saturados</a:t>
            </a:r>
            <a:endParaRPr/>
          </a:p>
        </p:txBody>
      </p:sp>
      <p:sp>
        <p:nvSpPr>
          <p:cNvPr id="108" name="Google Shape;108;p5"/>
          <p:cNvSpPr/>
          <p:nvPr/>
        </p:nvSpPr>
        <p:spPr>
          <a:xfrm>
            <a:off x="1316298" y="3429000"/>
            <a:ext cx="6939077" cy="1390650"/>
          </a:xfrm>
          <a:prstGeom prst="ellipse">
            <a:avLst/>
          </a:prstGeom>
          <a:solidFill>
            <a:schemeClr val="accent5"/>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s-ES" sz="1400" u="sng" cap="none" strike="noStrike">
                <a:solidFill>
                  <a:schemeClr val="lt1"/>
                </a:solidFill>
                <a:latin typeface="Arial"/>
                <a:ea typeface="Arial"/>
                <a:cs typeface="Arial"/>
                <a:sym typeface="Arial"/>
              </a:rPr>
              <a:t>… ¿por qué no buscar soluciones a través de la IA?</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5"/>
          <p:cNvSpPr txBox="1"/>
          <p:nvPr/>
        </p:nvSpPr>
        <p:spPr>
          <a:xfrm>
            <a:off x="2230701" y="3933825"/>
            <a:ext cx="5272196" cy="738664"/>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0000"/>
              </a:lnSpc>
              <a:spcBef>
                <a:spcPts val="0"/>
              </a:spcBef>
              <a:spcAft>
                <a:spcPts val="0"/>
              </a:spcAft>
              <a:buClr>
                <a:srgbClr val="000000"/>
              </a:buClr>
              <a:buSzPts val="1400"/>
              <a:buFont typeface="Noto Sans Symbols"/>
              <a:buChar char="⮚"/>
            </a:pPr>
            <a:r>
              <a:rPr b="0" i="0" lang="es-ES" sz="1400" u="none" cap="none" strike="noStrike">
                <a:solidFill>
                  <a:schemeClr val="lt1"/>
                </a:solidFill>
                <a:latin typeface="Arial"/>
                <a:ea typeface="Arial"/>
                <a:cs typeface="Arial"/>
                <a:sym typeface="Arial"/>
              </a:rPr>
              <a:t>Desarrollo de un Chatbot, para encontrar informacón actualizada y oficial en web, y a su vez poder gestionar las consultas en diferentes idiomas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3" name="Shape 113"/>
        <p:cNvGrpSpPr/>
        <p:nvPr/>
      </p:nvGrpSpPr>
      <p:grpSpPr>
        <a:xfrm>
          <a:off x="0" y="0"/>
          <a:ext cx="0" cy="0"/>
          <a:chOff x="0" y="0"/>
          <a:chExt cx="0" cy="0"/>
        </a:xfrm>
      </p:grpSpPr>
      <p:sp>
        <p:nvSpPr>
          <p:cNvPr id="114" name="Google Shape;114;p6"/>
          <p:cNvSpPr txBox="1"/>
          <p:nvPr/>
        </p:nvSpPr>
        <p:spPr>
          <a:xfrm>
            <a:off x="2094725" y="2354400"/>
            <a:ext cx="4878300" cy="4347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2600"/>
              <a:buFont typeface="Helvetica Neue"/>
              <a:buNone/>
            </a:pPr>
            <a:r>
              <a:rPr b="0" i="0" lang="es-ES" sz="3000" u="none" cap="none" strike="noStrike">
                <a:solidFill>
                  <a:schemeClr val="lt1"/>
                </a:solidFill>
                <a:latin typeface="Montserrat Medium"/>
                <a:ea typeface="Montserrat Medium"/>
                <a:cs typeface="Montserrat Medium"/>
                <a:sym typeface="Montserrat Medium"/>
              </a:rPr>
              <a:t>FASE 1</a:t>
            </a:r>
            <a:endParaRPr b="0" i="0" sz="3000" u="none" cap="none" strike="noStrike">
              <a:solidFill>
                <a:schemeClr val="lt1"/>
              </a:solidFill>
              <a:latin typeface="Montserrat Medium"/>
              <a:ea typeface="Montserrat Medium"/>
              <a:cs typeface="Montserrat Medium"/>
              <a:sym typeface="Montserrat Medium"/>
            </a:endParaRPr>
          </a:p>
        </p:txBody>
      </p:sp>
      <p:pic>
        <p:nvPicPr>
          <p:cNvPr id="115" name="Google Shape;115;p6"/>
          <p:cNvPicPr preferRelativeResize="0"/>
          <p:nvPr/>
        </p:nvPicPr>
        <p:blipFill rotWithShape="1">
          <a:blip r:embed="rId3">
            <a:alphaModFix/>
          </a:blip>
          <a:srcRect b="0" l="0" r="0" t="0"/>
          <a:stretch/>
        </p:blipFill>
        <p:spPr>
          <a:xfrm>
            <a:off x="8126423" y="4011674"/>
            <a:ext cx="852001" cy="9753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cxnSp>
        <p:nvCxnSpPr>
          <p:cNvPr id="120" name="Google Shape;120;p7"/>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121" name="Google Shape;121;p7"/>
          <p:cNvSpPr txBox="1"/>
          <p:nvPr/>
        </p:nvSpPr>
        <p:spPr>
          <a:xfrm>
            <a:off x="541100" y="334650"/>
            <a:ext cx="48651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None/>
            </a:pPr>
            <a:r>
              <a:rPr b="0" i="0" lang="es-ES" sz="2400" u="none" cap="none" strike="noStrike">
                <a:solidFill>
                  <a:srgbClr val="00426E"/>
                </a:solidFill>
                <a:latin typeface="Lato Black"/>
                <a:ea typeface="Lato Black"/>
                <a:cs typeface="Lato Black"/>
                <a:sym typeface="Lato Black"/>
              </a:rPr>
              <a:t>A little context...</a:t>
            </a:r>
            <a:endParaRPr b="0" i="0" sz="2400" u="none" cap="none" strike="noStrike">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Clr>
                <a:srgbClr val="FFFFFF"/>
              </a:buClr>
              <a:buSzPts val="2600"/>
              <a:buFont typeface="Helvetica Neue"/>
              <a:buNone/>
            </a:pPr>
            <a:r>
              <a:t/>
            </a:r>
            <a:endParaRPr b="0" i="0" sz="2400" u="none" cap="none" strike="noStrike">
              <a:solidFill>
                <a:srgbClr val="00426E"/>
              </a:solidFill>
              <a:latin typeface="Lato Black"/>
              <a:ea typeface="Lato Black"/>
              <a:cs typeface="Lato Black"/>
              <a:sym typeface="Lato Black"/>
            </a:endParaRPr>
          </a:p>
        </p:txBody>
      </p:sp>
      <p:pic>
        <p:nvPicPr>
          <p:cNvPr id="122" name="Google Shape;122;p7"/>
          <p:cNvPicPr preferRelativeResize="0"/>
          <p:nvPr/>
        </p:nvPicPr>
        <p:blipFill rotWithShape="1">
          <a:blip r:embed="rId3">
            <a:alphaModFix/>
          </a:blip>
          <a:srcRect b="0" l="0" r="0" t="0"/>
          <a:stretch/>
        </p:blipFill>
        <p:spPr>
          <a:xfrm>
            <a:off x="8255377" y="207975"/>
            <a:ext cx="733750" cy="615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cxnSp>
        <p:nvCxnSpPr>
          <p:cNvPr id="127" name="Google Shape;127;p8"/>
          <p:cNvCxnSpPr/>
          <p:nvPr/>
        </p:nvCxnSpPr>
        <p:spPr>
          <a:xfrm>
            <a:off x="541097" y="640139"/>
            <a:ext cx="6961800" cy="300"/>
          </a:xfrm>
          <a:prstGeom prst="straightConnector1">
            <a:avLst/>
          </a:prstGeom>
          <a:noFill/>
          <a:ln cap="flat" cmpd="sng" w="152400">
            <a:solidFill>
              <a:srgbClr val="FEB382"/>
            </a:solidFill>
            <a:prstDash val="solid"/>
            <a:round/>
            <a:headEnd len="sm" w="sm" type="none"/>
            <a:tailEnd len="sm" w="sm" type="none"/>
          </a:ln>
        </p:spPr>
      </p:cxnSp>
      <p:sp>
        <p:nvSpPr>
          <p:cNvPr id="128" name="Google Shape;128;p8"/>
          <p:cNvSpPr txBox="1"/>
          <p:nvPr/>
        </p:nvSpPr>
        <p:spPr>
          <a:xfrm>
            <a:off x="541100" y="334650"/>
            <a:ext cx="4865100" cy="4347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None/>
            </a:pPr>
            <a:r>
              <a:rPr b="0" i="0" lang="es-ES" sz="2400" u="none" cap="none" strike="noStrike">
                <a:solidFill>
                  <a:srgbClr val="00426E"/>
                </a:solidFill>
                <a:latin typeface="Lato Black"/>
                <a:ea typeface="Lato Black"/>
                <a:cs typeface="Lato Black"/>
                <a:sym typeface="Lato Black"/>
              </a:rPr>
              <a:t>A little context...</a:t>
            </a:r>
            <a:endParaRPr b="0" i="0" sz="2400" u="none" cap="none" strike="noStrike">
              <a:solidFill>
                <a:srgbClr val="00426E"/>
              </a:solidFill>
              <a:latin typeface="Lato Black"/>
              <a:ea typeface="Lato Black"/>
              <a:cs typeface="Lato Black"/>
              <a:sym typeface="Lato Black"/>
            </a:endParaRPr>
          </a:p>
          <a:p>
            <a:pPr indent="0" lvl="0" marL="0" marR="0" rtl="0" algn="l">
              <a:lnSpc>
                <a:spcPct val="100000"/>
              </a:lnSpc>
              <a:spcBef>
                <a:spcPts val="0"/>
              </a:spcBef>
              <a:spcAft>
                <a:spcPts val="0"/>
              </a:spcAft>
              <a:buClr>
                <a:srgbClr val="FFFFFF"/>
              </a:buClr>
              <a:buSzPts val="2600"/>
              <a:buFont typeface="Helvetica Neue"/>
              <a:buNone/>
            </a:pPr>
            <a:r>
              <a:t/>
            </a:r>
            <a:endParaRPr b="0" i="0" sz="2400" u="none" cap="none" strike="noStrike">
              <a:solidFill>
                <a:srgbClr val="00426E"/>
              </a:solidFill>
              <a:latin typeface="Lato Black"/>
              <a:ea typeface="Lato Black"/>
              <a:cs typeface="Lato Black"/>
              <a:sym typeface="Lato Black"/>
            </a:endParaRPr>
          </a:p>
        </p:txBody>
      </p:sp>
      <p:pic>
        <p:nvPicPr>
          <p:cNvPr id="129" name="Google Shape;129;p8"/>
          <p:cNvPicPr preferRelativeResize="0"/>
          <p:nvPr/>
        </p:nvPicPr>
        <p:blipFill rotWithShape="1">
          <a:blip r:embed="rId3">
            <a:alphaModFix/>
          </a:blip>
          <a:srcRect b="0" l="0" r="0" t="0"/>
          <a:stretch/>
        </p:blipFill>
        <p:spPr>
          <a:xfrm>
            <a:off x="8255377" y="207975"/>
            <a:ext cx="733750" cy="615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33" name="Shape 133"/>
        <p:cNvGrpSpPr/>
        <p:nvPr/>
      </p:nvGrpSpPr>
      <p:grpSpPr>
        <a:xfrm>
          <a:off x="0" y="0"/>
          <a:ext cx="0" cy="0"/>
          <a:chOff x="0" y="0"/>
          <a:chExt cx="0" cy="0"/>
        </a:xfrm>
      </p:grpSpPr>
      <p:sp>
        <p:nvSpPr>
          <p:cNvPr id="134" name="Google Shape;134;p9"/>
          <p:cNvSpPr txBox="1"/>
          <p:nvPr/>
        </p:nvSpPr>
        <p:spPr>
          <a:xfrm>
            <a:off x="2094725" y="2354400"/>
            <a:ext cx="4878300" cy="4347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2600"/>
              <a:buFont typeface="Helvetica Neue"/>
              <a:buNone/>
            </a:pPr>
            <a:r>
              <a:rPr b="0" i="0" lang="es-ES" sz="3000" u="none" cap="none" strike="noStrike">
                <a:solidFill>
                  <a:schemeClr val="lt1"/>
                </a:solidFill>
                <a:latin typeface="Montserrat Medium"/>
                <a:ea typeface="Montserrat Medium"/>
                <a:cs typeface="Montserrat Medium"/>
                <a:sym typeface="Montserrat Medium"/>
              </a:rPr>
              <a:t>FASE 2</a:t>
            </a:r>
            <a:endParaRPr b="0" i="0" sz="3000" u="none" cap="none" strike="noStrike">
              <a:solidFill>
                <a:schemeClr val="lt1"/>
              </a:solidFill>
              <a:latin typeface="Montserrat Medium"/>
              <a:ea typeface="Montserrat Medium"/>
              <a:cs typeface="Montserrat Medium"/>
              <a:sym typeface="Montserrat Medium"/>
            </a:endParaRPr>
          </a:p>
        </p:txBody>
      </p:sp>
      <p:pic>
        <p:nvPicPr>
          <p:cNvPr id="135" name="Google Shape;135;p9"/>
          <p:cNvPicPr preferRelativeResize="0"/>
          <p:nvPr/>
        </p:nvPicPr>
        <p:blipFill rotWithShape="1">
          <a:blip r:embed="rId3">
            <a:alphaModFix/>
          </a:blip>
          <a:srcRect b="0" l="0" r="0" t="0"/>
          <a:stretch/>
        </p:blipFill>
        <p:spPr>
          <a:xfrm>
            <a:off x="8126423" y="4011674"/>
            <a:ext cx="852001" cy="9753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Sílvia Miró</dc:creator>
</cp:coreProperties>
</file>