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7" r:id="rId3"/>
    <p:sldId id="256" r:id="rId4"/>
    <p:sldId id="259" r:id="rId5"/>
    <p:sldId id="258" r:id="rId6"/>
    <p:sldId id="262" r:id="rId7"/>
    <p:sldId id="265" r:id="rId8"/>
    <p:sldId id="266" r:id="rId9"/>
    <p:sldId id="267" r:id="rId10"/>
    <p:sldId id="264" r:id="rId11"/>
    <p:sldId id="268" r:id="rId12"/>
    <p:sldId id="260" r:id="rId13"/>
    <p:sldId id="269" r:id="rId14"/>
    <p:sldId id="263" r:id="rId15"/>
    <p:sldId id="270" r:id="rId16"/>
    <p:sldId id="271" r:id="rId17"/>
    <p:sldId id="272" r:id="rId18"/>
    <p:sldId id="273" r:id="rId19"/>
    <p:sldId id="261" r:id="rId20"/>
  </p:sldIdLst>
  <p:sldSz cx="9144000" cy="5143500" type="screen16x9"/>
  <p:notesSz cx="6858000" cy="9144000"/>
  <p:embeddedFontLst>
    <p:embeddedFont>
      <p:font typeface="Lato Black" panose="020B0604020202020204" charset="0"/>
      <p:bold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660"/>
  </p:normalViewPr>
  <p:slideViewPr>
    <p:cSldViewPr snapToGrid="0">
      <p:cViewPr>
        <p:scale>
          <a:sx n="50" d="100"/>
          <a:sy n="50" d="100"/>
        </p:scale>
        <p:origin x="-1968" y="-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467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663b3b5a_0_25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15" name="Google Shape;115;gcf663b3b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e6eb17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ce6eb177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e6eb177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e6eb1776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e6eb177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e6eb1776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dd8e4bef_0_64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42" name="Google Shape;142;gd7dd8e4b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34efe1c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34efe1c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e6eb177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e6eb1776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e6eb177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e6eb1776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685b1560_0_10:notes"/>
          <p:cNvSpPr txBox="1">
            <a:spLocks noGrp="1"/>
          </p:cNvSpPr>
          <p:nvPr>
            <p:ph type="body" idx="1"/>
          </p:nvPr>
        </p:nvSpPr>
        <p:spPr>
          <a:xfrm>
            <a:off x="685795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</a:t>
            </a:r>
            <a:endParaRPr/>
          </a:p>
        </p:txBody>
      </p:sp>
      <p:sp>
        <p:nvSpPr>
          <p:cNvPr id="123" name="Google Shape;123;gd4685b1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e6eb177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e6eb1776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550" tIns="91550" rIns="91550" bIns="91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550" tIns="91550" rIns="91550" bIns="91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550" tIns="91550" rIns="91550" bIns="91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550" tIns="91550" rIns="91550" bIns="91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550" tIns="91550" rIns="91550" bIns="91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550" tIns="91550" rIns="91550" bIns="91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7500" y="991653"/>
            <a:ext cx="3581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700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7500" y="1243785"/>
            <a:ext cx="3840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2623185" y="3767362"/>
            <a:ext cx="24687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00" tIns="63700" rIns="63700" bIns="63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17500" marR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35000" marR="0" lvl="2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250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0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87500" marR="0" lvl="5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17700" marR="0" lvl="6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35200" marR="0" lvl="7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52700" marR="0" lvl="8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385762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00" tIns="63700" rIns="63700" bIns="63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17500" marR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35000" marR="0" lvl="2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250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0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87500" marR="0" lvl="5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17700" marR="0" lvl="6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35200" marR="0" lvl="7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52700" marR="0" lvl="8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5554980" y="3767362"/>
            <a:ext cx="1774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google.com/url?sa=i&amp;url=https://eshowmagazine.com/estudios-ecommerce/cuales-son-las-plataformas-de-internet-mas-usadas-en-el-mundo/&amp;psig=AOvVaw1cs67HLR_uQNYeWdL8nIiU&amp;ust=1675019944463000&amp;source=images&amp;cd=vfe&amp;ved=0CBAQjRxqFwoTCKii6tj96vwCFQAAAAAdAAAAABAU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1176275" y="1465000"/>
            <a:ext cx="61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5" y="-2"/>
            <a:ext cx="3438249" cy="2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431400" y="2571750"/>
            <a:ext cx="8281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29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Empezamos en breve...</a:t>
            </a:r>
            <a:endParaRPr sz="2900">
              <a:solidFill>
                <a:srgbClr val="00426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21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2100775" y="2057900"/>
            <a:ext cx="48783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30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EJEMPLO, ¿EL HECHO QUE NO RESPONDA BIEN A UNO U OTRO TIPO DE PREGUNTA?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423" y="4011674"/>
            <a:ext cx="852001" cy="97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3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2094725" y="2354400"/>
            <a:ext cx="4878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30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CONSIDERACIONES Y PROXIMOS PASOS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423" y="4011674"/>
            <a:ext cx="852001" cy="97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51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21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35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2094725" y="2354400"/>
            <a:ext cx="4878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30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REFERENCIAS Y CONTACTO…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423" y="4011674"/>
            <a:ext cx="852001" cy="97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22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81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31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31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240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Proyectos</a:t>
            </a:r>
            <a:endParaRPr sz="24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761025" y="1373350"/>
            <a:ext cx="652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arenR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Repo Git con licencia MIT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arenR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 para el DemoDay (10 min)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arenR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Post de Medium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31" descr="Collections · GitHub"/>
          <p:cNvPicPr preferRelativeResize="0"/>
          <p:nvPr/>
        </p:nvPicPr>
        <p:blipFill rotWithShape="1">
          <a:blip r:embed="rId3">
            <a:alphaModFix/>
          </a:blip>
          <a:srcRect l="16948" r="18460"/>
          <a:stretch/>
        </p:blipFill>
        <p:spPr>
          <a:xfrm>
            <a:off x="4740796" y="849400"/>
            <a:ext cx="1399901" cy="1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 descr="Presentaciones de Google - Wikipedia, la enciclopedia lib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200" y="1532375"/>
            <a:ext cx="756425" cy="103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 descr="Medium en español – Medium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175" y="2333875"/>
            <a:ext cx="1137825" cy="1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3">
            <a:alphaModFix/>
          </a:blip>
          <a:srcRect b="15718"/>
          <a:stretch/>
        </p:blipFill>
        <p:spPr>
          <a:xfrm>
            <a:off x="0" y="0"/>
            <a:ext cx="914400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/>
          <p:nvPr/>
        </p:nvSpPr>
        <p:spPr>
          <a:xfrm>
            <a:off x="5105400" y="152400"/>
            <a:ext cx="3932700" cy="3002700"/>
          </a:xfrm>
          <a:prstGeom prst="rect">
            <a:avLst/>
          </a:prstGeom>
          <a:solidFill>
            <a:srgbClr val="FEB382"/>
          </a:solidFill>
          <a:ln>
            <a:noFill/>
          </a:ln>
        </p:spPr>
        <p:txBody>
          <a:bodyPr spcFirstLastPara="1" wrap="square" lIns="91550" tIns="91550" rIns="91550" bIns="91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4378200" y="577800"/>
            <a:ext cx="4503300" cy="1828800"/>
          </a:xfrm>
          <a:prstGeom prst="rect">
            <a:avLst/>
          </a:prstGeom>
          <a:solidFill>
            <a:srgbClr val="FFEADC"/>
          </a:solidFill>
          <a:ln>
            <a:noFill/>
          </a:ln>
        </p:spPr>
        <p:txBody>
          <a:bodyPr spcFirstLastPara="1" wrap="square" lIns="91550" tIns="91550" rIns="91550" bIns="91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706200" y="3482300"/>
            <a:ext cx="77316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Enero de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Ivy</a:t>
            </a:r>
            <a:r>
              <a:rPr lang="es-ES" sz="2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Chen</a:t>
            </a:r>
            <a:r>
              <a:rPr lang="es-ES" sz="2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Antonio Linde, Josué </a:t>
            </a:r>
            <a:r>
              <a:rPr lang="es-ES" sz="2000" dirty="0" err="1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Huaman</a:t>
            </a:r>
            <a:r>
              <a:rPr lang="es-ES" sz="20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Silvia Miro</a:t>
            </a:r>
            <a:endParaRPr sz="2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 rot="10800000" flipH="1">
            <a:off x="4766693" y="2027950"/>
            <a:ext cx="4096800" cy="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6"/>
          <p:cNvSpPr txBox="1"/>
          <p:nvPr/>
        </p:nvSpPr>
        <p:spPr>
          <a:xfrm>
            <a:off x="4757700" y="931250"/>
            <a:ext cx="41148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91550" rIns="91550" bIns="91550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00426E"/>
                </a:solidFill>
                <a:latin typeface="Muli"/>
                <a:ea typeface="Muli"/>
                <a:cs typeface="Muli"/>
                <a:sym typeface="Muli"/>
              </a:rPr>
              <a:t>Build-to-Learn</a:t>
            </a:r>
            <a:r>
              <a:rPr lang="es" sz="2400" dirty="0" smtClean="0">
                <a:solidFill>
                  <a:srgbClr val="00426E"/>
                </a:solidFill>
                <a:latin typeface="Muli"/>
                <a:ea typeface="Muli"/>
                <a:cs typeface="Muli"/>
                <a:sym typeface="Muli"/>
              </a:rPr>
              <a:t>:</a:t>
            </a:r>
          </a:p>
          <a:p>
            <a:pPr lvl="0"/>
            <a:r>
              <a:rPr lang="es-ES" sz="2400" dirty="0">
                <a:solidFill>
                  <a:srgbClr val="F79646"/>
                </a:solidFill>
                <a:latin typeface="Muli"/>
                <a:ea typeface="Muli"/>
                <a:cs typeface="Muli"/>
                <a:sym typeface="Muli"/>
              </a:rPr>
              <a:t>Desarrollando un </a:t>
            </a:r>
            <a:r>
              <a:rPr lang="es-ES" sz="2400" dirty="0" err="1">
                <a:solidFill>
                  <a:srgbClr val="F79646"/>
                </a:solidFill>
                <a:latin typeface="Muli"/>
                <a:ea typeface="Muli"/>
                <a:cs typeface="Muli"/>
                <a:sym typeface="Muli"/>
              </a:rPr>
              <a:t>chatbot</a:t>
            </a:r>
            <a:r>
              <a:rPr lang="es-ES" sz="2400" dirty="0">
                <a:solidFill>
                  <a:srgbClr val="F79646"/>
                </a:solidFill>
                <a:latin typeface="Muli"/>
                <a:ea typeface="Muli"/>
                <a:cs typeface="Muli"/>
                <a:sym typeface="Muli"/>
              </a:rPr>
              <a:t> para refugiados</a:t>
            </a:r>
            <a:endParaRPr sz="2400" dirty="0">
              <a:solidFill>
                <a:srgbClr val="F7964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5278499" y="2446775"/>
            <a:ext cx="3865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00" tIns="63700" rIns="63700" bIns="63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426E"/>
                </a:solidFill>
                <a:latin typeface="Muli"/>
                <a:ea typeface="Muli"/>
                <a:cs typeface="Muli"/>
                <a:sym typeface="Muli"/>
              </a:rPr>
              <a:t>by Saturdays.AI </a:t>
            </a:r>
            <a:endParaRPr sz="2000"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49" y="152400"/>
            <a:ext cx="905277" cy="10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2094725" y="2354400"/>
            <a:ext cx="4878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30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CONTEXTO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423" y="4011674"/>
            <a:ext cx="852001" cy="97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 smtClean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Contexto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uáles son las plataformas de Internet más usadas en el mundo? 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6179106" cy="37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763" y="4892872"/>
            <a:ext cx="1512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5"/>
              </a:rPr>
              <a:t>Imagen</a:t>
            </a:r>
            <a:endParaRPr lang="es-ES" sz="1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6019800" y="1698688"/>
            <a:ext cx="276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“Hoy en día tenemos acceso a todo tipo de información, en todo momento”</a:t>
            </a:r>
            <a:endParaRPr lang="es-ES" i="1" dirty="0"/>
          </a:p>
        </p:txBody>
      </p:sp>
      <p:sp>
        <p:nvSpPr>
          <p:cNvPr id="4" name="3 Flecha abajo"/>
          <p:cNvSpPr/>
          <p:nvPr/>
        </p:nvSpPr>
        <p:spPr>
          <a:xfrm>
            <a:off x="7267575" y="2574548"/>
            <a:ext cx="276225" cy="346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6029325" y="3092745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¿Se os ocurre algún ámbito en que esto no se cumpla?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entágono"/>
          <p:cNvSpPr/>
          <p:nvPr/>
        </p:nvSpPr>
        <p:spPr>
          <a:xfrm>
            <a:off x="541097" y="971550"/>
            <a:ext cx="5231053" cy="2457450"/>
          </a:xfrm>
          <a:prstGeom prst="homePlate">
            <a:avLst>
              <a:gd name="adj" fmla="val 2519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 smtClean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Contexto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645997" y="2153663"/>
            <a:ext cx="276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Trámites oficiales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401900" y="1295400"/>
            <a:ext cx="18288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 puedo acudir al país origen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731597" y="2547165"/>
            <a:ext cx="18288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Idioma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579447" y="971550"/>
            <a:ext cx="18288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 conozco cuáles son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3027122" y="2686050"/>
            <a:ext cx="18288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Incertidumbre situación irregular</a:t>
            </a:r>
            <a:endParaRPr lang="es-ES" dirty="0"/>
          </a:p>
        </p:txBody>
      </p:sp>
      <p:sp>
        <p:nvSpPr>
          <p:cNvPr id="12" name="11 Explosión 2"/>
          <p:cNvSpPr/>
          <p:nvPr/>
        </p:nvSpPr>
        <p:spPr>
          <a:xfrm>
            <a:off x="5902697" y="1457058"/>
            <a:ext cx="3200400" cy="1700985"/>
          </a:xfrm>
          <a:prstGeom prst="irregularSeal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 de atención saturados</a:t>
            </a:r>
          </a:p>
        </p:txBody>
      </p:sp>
      <p:sp>
        <p:nvSpPr>
          <p:cNvPr id="13" name="12 Elipse"/>
          <p:cNvSpPr/>
          <p:nvPr/>
        </p:nvSpPr>
        <p:spPr>
          <a:xfrm>
            <a:off x="1316298" y="3429000"/>
            <a:ext cx="6939077" cy="139065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u="sng" dirty="0" smtClean="0"/>
              <a:t>… ¿por qué no buscar soluciones a través de la IA?</a:t>
            </a:r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2230701" y="3933825"/>
            <a:ext cx="527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Desarrollo de un </a:t>
            </a:r>
            <a:r>
              <a:rPr lang="es-ES" dirty="0" err="1" smtClean="0">
                <a:solidFill>
                  <a:schemeClr val="bg1"/>
                </a:solidFill>
              </a:rPr>
              <a:t>Chatbot</a:t>
            </a:r>
            <a:r>
              <a:rPr lang="es-ES" dirty="0" smtClean="0">
                <a:solidFill>
                  <a:schemeClr val="bg1"/>
                </a:solidFill>
              </a:rPr>
              <a:t>, para encontrar </a:t>
            </a:r>
            <a:r>
              <a:rPr lang="es-ES" dirty="0" err="1" smtClean="0">
                <a:solidFill>
                  <a:schemeClr val="bg1"/>
                </a:solidFill>
              </a:rPr>
              <a:t>informacón</a:t>
            </a:r>
            <a:r>
              <a:rPr lang="es-ES" dirty="0" smtClean="0">
                <a:solidFill>
                  <a:schemeClr val="bg1"/>
                </a:solidFill>
              </a:rPr>
              <a:t> actualizada y oficial en web, y a su vez poder gestionar las consultas en diferentes idiomas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2094725" y="2354400"/>
            <a:ext cx="4878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30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FASE 1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423" y="4011674"/>
            <a:ext cx="852001" cy="97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1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2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8"/>
          <p:cNvCxnSpPr/>
          <p:nvPr/>
        </p:nvCxnSpPr>
        <p:spPr>
          <a:xfrm>
            <a:off x="541097" y="640139"/>
            <a:ext cx="6961800" cy="300"/>
          </a:xfrm>
          <a:prstGeom prst="straightConnector1">
            <a:avLst/>
          </a:prstGeom>
          <a:noFill/>
          <a:ln w="152400" cap="flat" cmpd="sng">
            <a:solidFill>
              <a:srgbClr val="FEB3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541100" y="334650"/>
            <a:ext cx="4865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>
              <a:buClr>
                <a:srgbClr val="FFFFFF"/>
              </a:buClr>
              <a:buSzPts val="2600"/>
            </a:pP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A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little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ES" sz="2400" dirty="0" err="1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context</a:t>
            </a:r>
            <a:r>
              <a:rPr lang="es-ES" sz="2400" dirty="0">
                <a:solidFill>
                  <a:srgbClr val="00426E"/>
                </a:solidFill>
                <a:latin typeface="Lato Black"/>
                <a:ea typeface="Lato Black"/>
                <a:cs typeface="Lato Black"/>
                <a:sym typeface="Lato Black"/>
              </a:rPr>
              <a:t>...</a:t>
            </a: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endParaRPr sz="2400" dirty="0">
              <a:solidFill>
                <a:srgbClr val="00426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377" y="207975"/>
            <a:ext cx="733750" cy="61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3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2094725" y="2354400"/>
            <a:ext cx="48783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lang="es" sz="3000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FASE 2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423" y="4011674"/>
            <a:ext cx="852001" cy="97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3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204</Words>
  <Application>Microsoft Office PowerPoint</Application>
  <PresentationFormat>Presentación en pantalla (16:9)</PresentationFormat>
  <Paragraphs>53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Arial</vt:lpstr>
      <vt:lpstr>Lato Black</vt:lpstr>
      <vt:lpstr>Calibri</vt:lpstr>
      <vt:lpstr>Montserrat Medium</vt:lpstr>
      <vt:lpstr>Lato</vt:lpstr>
      <vt:lpstr>Muli</vt:lpstr>
      <vt:lpstr>Wingdings</vt:lpstr>
      <vt:lpstr>Montserrat</vt:lpstr>
      <vt:lpstr>Helvetica Neue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Sílvia Miró</dc:creator>
  <cp:lastModifiedBy>Sílvia Miró</cp:lastModifiedBy>
  <cp:revision>6</cp:revision>
  <dcterms:modified xsi:type="dcterms:W3CDTF">2023-01-29T19:09:41Z</dcterms:modified>
</cp:coreProperties>
</file>