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76"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Lato Black" panose="020F0502020204030203" pitchFamily="34" charset="0"/>
      <p:bold r:id="rId24"/>
      <p:boldItalic r:id="rId25"/>
    </p:embeddedFont>
    <p:embeddedFont>
      <p:font typeface="Calibri" panose="020F0502020204030204" pitchFamily="34"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Montserrat Medium" panose="00000600000000000000" pitchFamily="50" charset="0"/>
      <p:regular r:id="rId34"/>
      <p:bold r:id="rId35"/>
      <p:italic r:id="rId36"/>
      <p:boldItalic r:id="rId37"/>
    </p:embeddedFont>
    <p:embeddedFont>
      <p:font typeface="Montserra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0DqOpC3Sc24M9HFzYHTqw/OA6E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uggingface.co/bigscience/bloo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www.idris.fr/eng/jean-zay/index.html" TargetMode="External"/><Relationship Id="rId5" Type="http://schemas.openxmlformats.org/officeDocument/2006/relationships/hyperlink" Target="https://www.dell.com/en-us/shop/nvidia-ampere-a100-pcie-300w-80gb-passive-double-wide-full-height-gpu-customer-install/apd/490-bhbk/graphic-video-cards" TargetMode="External"/><Relationship Id="rId4" Type="http://schemas.openxmlformats.org/officeDocument/2006/relationships/hyperlink" Target="https://huggingface.co/blog/bloom-inference-pytorch-script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uggingface.co/bigscience/bloom"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ww.idris.fr/eng/jean-zay/index.html" TargetMode="External"/><Relationship Id="rId5" Type="http://schemas.openxmlformats.org/officeDocument/2006/relationships/hyperlink" Target="https://www.dell.com/en-us/shop/nvidia-ampere-a100-pcie-300w-80gb-passive-double-wide-full-height-gpu-customer-install/apd/490-bhbk/graphic-video-cards" TargetMode="External"/><Relationship Id="rId4" Type="http://schemas.openxmlformats.org/officeDocument/2006/relationships/hyperlink" Target="https://huggingface.co/blog/bloom-inference-pytorch-scripts"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huggingface.co/bigscience/bloom" TargetMode="External"/><Relationship Id="rId3" Type="http://schemas.openxmlformats.org/officeDocument/2006/relationships/hyperlink" Target="http://huggingface.co/" TargetMode="External"/><Relationship Id="rId7" Type="http://schemas.openxmlformats.org/officeDocument/2006/relationships/hyperlink" Target="https://bigscience.huggingface.co/"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notion.so/bigscience/Organisation-292995757b644b1db4acfa9a5705f4ae" TargetMode="External"/><Relationship Id="rId11" Type="http://schemas.openxmlformats.org/officeDocument/2006/relationships/hyperlink" Target="http://www.idris.fr/eng/jean-zay/index.html" TargetMode="External"/><Relationship Id="rId5" Type="http://schemas.openxmlformats.org/officeDocument/2006/relationships/hyperlink" Target="http://www.idris.fr/eng/info/missions-eng.html" TargetMode="External"/><Relationship Id="rId10" Type="http://schemas.openxmlformats.org/officeDocument/2006/relationships/hyperlink" Target="https://www.dell.com/en-us/shop/nvidia-ampere-a100-pcie-300w-80gb-passive-double-wide-full-height-gpu-customer-install/apd/490-bhbk/graphic-video-cards" TargetMode="External"/><Relationship Id="rId4" Type="http://schemas.openxmlformats.org/officeDocument/2006/relationships/hyperlink" Target="https://www.genci.fr/en" TargetMode="External"/><Relationship Id="rId9" Type="http://schemas.openxmlformats.org/officeDocument/2006/relationships/hyperlink" Target="https://huggingface.co/blog/bloom-inference-pytorch-script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uggingface.co/bigscience/blo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igscience.huggingface.co/" TargetMode="External"/><Relationship Id="rId7" Type="http://schemas.openxmlformats.org/officeDocument/2006/relationships/hyperlink" Target="http://www.idris.fr/eng/jean-zay/index.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ww.dell.com/en-us/shop/nvidia-ampere-a100-pcie-300w-80gb-passive-double-wide-full-height-gpu-customer-install/apd/490-bhbk/graphic-video-cards" TargetMode="External"/><Relationship Id="rId5" Type="http://schemas.openxmlformats.org/officeDocument/2006/relationships/hyperlink" Target="https://huggingface.co/blog/bloom-inference-pytorch-scripts" TargetMode="External"/><Relationship Id="rId4" Type="http://schemas.openxmlformats.org/officeDocument/2006/relationships/hyperlink" Target="https://huggingface.co/bigscience/bloo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58" name="Google Shape;58;p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u="sng">
                <a:solidFill>
                  <a:schemeClr val="hlink"/>
                </a:solidFill>
                <a:hlinkClick r:id="rId3"/>
              </a:rPr>
              <a:t>bigscience/bloom · Cara abrazadora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4"/>
              </a:rPr>
              <a:t>Inferencia BLOOM increíblemente rápida con DeepSpeed y Accelerate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5"/>
              </a:rPr>
              <a:t>NVIDIA Ampere A100, PCIe, 300W, 80GB Passive, Double Wide, Full Height GPU Customer Install | Dell USA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6"/>
              </a:rPr>
              <a:t>IDRIS - Jean Zay: HPE SGI 8600 computer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38" name="Google Shape;138;p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dc64e309d3_0_23: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En resumen, el modelo de pregunta y respuesta es adecuado para tareas simples de respuesta con requisitos de precisión y fiabilidad elevados, mientras que el modelo de generación de texto es adecuado para tareas más complejas que requieren la generación de texto.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3"/>
              </a:rPr>
              <a:t>bigscience/bloom · Cara abrazadora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4"/>
              </a:rPr>
              <a:t>Inferencia BLOOM increíblemente rápida con DeepSpeed y Accelerate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5"/>
              </a:rPr>
              <a:t>NVIDIA Ampere A100, PCIe, 300W, 80GB Passive, Double Wide, Full Height GPU Customer Install | Dell USA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6"/>
              </a:rPr>
              <a:t>IDRIS - Jean Zay: HPE SGI 8600 computer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45" name="Google Shape;145;g1dc64e309d3_0_23:notes"/>
          <p:cNvSpPr>
            <a:spLocks noGrp="1" noRot="1" noChangeAspect="1"/>
          </p:cNvSpPr>
          <p:nvPr>
            <p:ph type="sldImg" idx="2"/>
          </p:nvPr>
        </p:nvSpPr>
        <p:spPr>
          <a:xfrm>
            <a:off x="382588"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dc64e309d3_0_16: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0"/>
              </a:spcAft>
              <a:buNone/>
            </a:pPr>
            <a:r>
              <a:rPr lang="es-ES">
                <a:solidFill>
                  <a:srgbClr val="4B5563"/>
                </a:solidFill>
              </a:rPr>
              <a:t>Los usos de Bloom fuera del alcance incluyen:</a:t>
            </a:r>
            <a:endParaRPr>
              <a:solidFill>
                <a:srgbClr val="4B5563"/>
              </a:solidFill>
            </a:endParaRPr>
          </a:p>
          <a:p>
            <a:pPr marL="457200" lvl="0" indent="-298450" algn="l" rtl="0">
              <a:lnSpc>
                <a:spcPct val="115000"/>
              </a:lnSpc>
              <a:spcBef>
                <a:spcPts val="1600"/>
              </a:spcBef>
              <a:spcAft>
                <a:spcPts val="0"/>
              </a:spcAft>
              <a:buClr>
                <a:srgbClr val="4B5563"/>
              </a:buClr>
              <a:buSzPts val="1100"/>
              <a:buChar char="●"/>
            </a:pPr>
            <a:r>
              <a:rPr lang="es-ES">
                <a:solidFill>
                  <a:srgbClr val="4B5563"/>
                </a:solidFill>
              </a:rPr>
              <a:t>Uso en dominios biomédicos, dominios políticos y legales, o dominios financieros</a:t>
            </a:r>
            <a:endParaRPr>
              <a:solidFill>
                <a:srgbClr val="4B5563"/>
              </a:solidFill>
            </a:endParaRPr>
          </a:p>
          <a:p>
            <a:pPr marL="457200" lvl="0" indent="-298450" algn="l" rtl="0">
              <a:lnSpc>
                <a:spcPct val="115000"/>
              </a:lnSpc>
              <a:spcBef>
                <a:spcPts val="0"/>
              </a:spcBef>
              <a:spcAft>
                <a:spcPts val="0"/>
              </a:spcAft>
              <a:buClr>
                <a:srgbClr val="4B5563"/>
              </a:buClr>
              <a:buSzPts val="1100"/>
              <a:buFont typeface="Arial"/>
              <a:buChar char="●"/>
            </a:pPr>
            <a:r>
              <a:rPr lang="es-ES">
                <a:solidFill>
                  <a:srgbClr val="4B5563"/>
                </a:solidFill>
              </a:rPr>
              <a:t>Uso para evaluar o calificar a individuos, como empleo, educación o crédito</a:t>
            </a:r>
            <a:endParaRPr>
              <a:solidFill>
                <a:srgbClr val="4B5563"/>
              </a:solidFill>
            </a:endParaRPr>
          </a:p>
          <a:p>
            <a:pPr marL="457200" lvl="0" indent="-298450" algn="l" rtl="0">
              <a:lnSpc>
                <a:spcPct val="115000"/>
              </a:lnSpc>
              <a:spcBef>
                <a:spcPts val="0"/>
              </a:spcBef>
              <a:spcAft>
                <a:spcPts val="0"/>
              </a:spcAft>
              <a:buClr>
                <a:srgbClr val="4B5563"/>
              </a:buClr>
              <a:buSzPts val="1100"/>
              <a:buFont typeface="Arial"/>
              <a:buChar char="●"/>
            </a:pPr>
            <a:r>
              <a:rPr lang="es-ES">
                <a:solidFill>
                  <a:srgbClr val="4B5563"/>
                </a:solidFill>
              </a:rPr>
              <a:t>Aplicar el modelo para decisiones automáticas críticas, generar contenido fáctico, crear resúmenes confiables o generar predicciones que deben ser correctas</a:t>
            </a:r>
            <a:endParaRPr>
              <a:solidFill>
                <a:srgbClr val="4B5563"/>
              </a:solidFill>
            </a:endParaRPr>
          </a:p>
          <a:p>
            <a:pPr marL="0" lvl="0" indent="0" algn="l" rtl="0">
              <a:lnSpc>
                <a:spcPct val="115000"/>
              </a:lnSpc>
              <a:spcBef>
                <a:spcPts val="3600"/>
              </a:spcBef>
              <a:spcAft>
                <a:spcPts val="0"/>
              </a:spcAft>
              <a:buNone/>
            </a:pPr>
            <a:r>
              <a:rPr lang="es-ES">
                <a:solidFill>
                  <a:srgbClr val="333333"/>
                </a:solidFill>
                <a:highlight>
                  <a:srgbClr val="F9FBFC"/>
                </a:highlight>
              </a:rPr>
              <a:t> </a:t>
            </a:r>
            <a:r>
              <a:rPr lang="es-ES" b="1">
                <a:solidFill>
                  <a:srgbClr val="00426E"/>
                </a:solidFill>
              </a:rPr>
              <a:t>BigScience: </a:t>
            </a:r>
            <a:r>
              <a:rPr lang="es-ES">
                <a:solidFill>
                  <a:srgbClr val="333333"/>
                </a:solidFill>
                <a:highlight>
                  <a:srgbClr val="F9FBFC"/>
                </a:highlight>
              </a:rPr>
              <a:t>Es una colaboración abierta iniciada por </a:t>
            </a:r>
            <a:r>
              <a:rPr lang="es-ES" u="sng">
                <a:solidFill>
                  <a:schemeClr val="hlink"/>
                </a:solidFill>
                <a:highlight>
                  <a:srgbClr val="F9FBFC"/>
                </a:highlight>
                <a:hlinkClick r:id="rId3"/>
              </a:rPr>
              <a:t>HuggingFace</a:t>
            </a:r>
            <a:r>
              <a:rPr lang="es-ES">
                <a:solidFill>
                  <a:srgbClr val="333333"/>
                </a:solidFill>
                <a:highlight>
                  <a:srgbClr val="F9FBFC"/>
                </a:highlight>
              </a:rPr>
              <a:t>, </a:t>
            </a:r>
            <a:r>
              <a:rPr lang="es-ES" u="sng">
                <a:solidFill>
                  <a:schemeClr val="hlink"/>
                </a:solidFill>
                <a:highlight>
                  <a:srgbClr val="F9FBFC"/>
                </a:highlight>
                <a:hlinkClick r:id="rId4"/>
              </a:rPr>
              <a:t>GENCI</a:t>
            </a:r>
            <a:r>
              <a:rPr lang="es-ES">
                <a:solidFill>
                  <a:srgbClr val="333333"/>
                </a:solidFill>
                <a:highlight>
                  <a:srgbClr val="F9FBFC"/>
                </a:highlight>
              </a:rPr>
              <a:t> e </a:t>
            </a:r>
            <a:r>
              <a:rPr lang="es-ES" u="sng">
                <a:solidFill>
                  <a:schemeClr val="hlink"/>
                </a:solidFill>
                <a:highlight>
                  <a:srgbClr val="F9FBFC"/>
                </a:highlight>
                <a:hlinkClick r:id="rId5"/>
              </a:rPr>
              <a:t>IDRIS,</a:t>
            </a:r>
            <a:r>
              <a:rPr lang="es-ES">
                <a:solidFill>
                  <a:srgbClr val="333333"/>
                </a:solidFill>
                <a:highlight>
                  <a:srgbClr val="F9FBFC"/>
                </a:highlight>
              </a:rPr>
              <a:t> y </a:t>
            </a:r>
            <a:r>
              <a:rPr lang="es-ES" u="sng">
                <a:solidFill>
                  <a:schemeClr val="hlink"/>
                </a:solidFill>
                <a:highlight>
                  <a:srgbClr val="F9FBFC"/>
                </a:highlight>
                <a:hlinkClick r:id="rId6"/>
              </a:rPr>
              <a:t>organizada como un taller de investigación</a:t>
            </a:r>
            <a:r>
              <a:rPr lang="es-ES">
                <a:solidFill>
                  <a:schemeClr val="dk1"/>
                </a:solidFill>
              </a:rPr>
              <a:t>.</a:t>
            </a:r>
            <a:endParaRPr>
              <a:solidFill>
                <a:schemeClr val="dk1"/>
              </a:solidFill>
            </a:endParaRPr>
          </a:p>
          <a:p>
            <a:pPr marL="0" lvl="0" indent="0" algn="l" rtl="0">
              <a:lnSpc>
                <a:spcPct val="115000"/>
              </a:lnSpc>
              <a:spcBef>
                <a:spcPts val="3600"/>
              </a:spcBef>
              <a:spcAft>
                <a:spcPts val="0"/>
              </a:spcAft>
              <a:buNone/>
            </a:pPr>
            <a:endParaRPr sz="1050">
              <a:solidFill>
                <a:srgbClr val="4B5563"/>
              </a:solidFill>
            </a:endParaRPr>
          </a:p>
          <a:p>
            <a:pPr marL="0" lvl="0" indent="0" algn="l" rtl="0">
              <a:lnSpc>
                <a:spcPct val="115000"/>
              </a:lnSpc>
              <a:spcBef>
                <a:spcPts val="3600"/>
              </a:spcBef>
              <a:spcAft>
                <a:spcPts val="0"/>
              </a:spcAft>
              <a:buNone/>
            </a:pPr>
            <a:r>
              <a:rPr lang="es-ES" u="sng">
                <a:solidFill>
                  <a:schemeClr val="hlink"/>
                </a:solidFill>
                <a:hlinkClick r:id="rId7"/>
              </a:rPr>
              <a:t>Taller de Investigación BigScience (huggingface.co)</a:t>
            </a:r>
            <a:endParaRPr sz="1050">
              <a:solidFill>
                <a:srgbClr val="4B5563"/>
              </a:solidFill>
            </a:endParaRPr>
          </a:p>
          <a:p>
            <a:pPr marL="0" lvl="0" indent="0" algn="l" rtl="0">
              <a:spcBef>
                <a:spcPts val="3600"/>
              </a:spcBef>
              <a:spcAft>
                <a:spcPts val="0"/>
              </a:spcAft>
              <a:buNone/>
            </a:pPr>
            <a:endParaRPr sz="1200">
              <a:solidFill>
                <a:srgbClr val="00426E"/>
              </a:solidFill>
              <a:latin typeface="Lato"/>
              <a:ea typeface="Lato"/>
              <a:cs typeface="Lato"/>
              <a:sym typeface="Lato"/>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8"/>
              </a:rPr>
              <a:t>bigscience/bloom · Cara abrazadora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9"/>
              </a:rPr>
              <a:t>Inferencia BLOOM increíblemente rápida con DeepSpeed y Accelerate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10"/>
              </a:rPr>
              <a:t>NVIDIA Ampere A100, PCIe, 300W, 80GB Passive, Double Wide, Full Height GPU Customer Install | Dell USA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11"/>
              </a:rPr>
              <a:t>IDRIS - Jean Zay: HPE SGI 8600 computer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52" name="Google Shape;152;g1dc64e309d3_0_16:notes"/>
          <p:cNvSpPr>
            <a:spLocks noGrp="1" noRot="1" noChangeAspect="1"/>
          </p:cNvSpPr>
          <p:nvPr>
            <p:ph type="sldImg" idx="2"/>
          </p:nvPr>
        </p:nvSpPr>
        <p:spPr>
          <a:xfrm>
            <a:off x="382588"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dc64e309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dc64e309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u="sng">
                <a:solidFill>
                  <a:schemeClr val="hlink"/>
                </a:solidFill>
                <a:hlinkClick r:id="rId3"/>
              </a:rPr>
              <a:t>https://huggingface.co/bigscience/bloom</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dc64e309d3_0_58: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3600"/>
              </a:spcBef>
              <a:spcAft>
                <a:spcPts val="0"/>
              </a:spcAft>
              <a:buNone/>
            </a:pPr>
            <a:r>
              <a:rPr lang="es-ES">
                <a:solidFill>
                  <a:schemeClr val="dk1"/>
                </a:solidFill>
              </a:rPr>
              <a:t>Algunas preguntas no son muy coherentes. Se puede mejorar:</a:t>
            </a:r>
            <a:endParaRPr>
              <a:solidFill>
                <a:schemeClr val="dk1"/>
              </a:solidFill>
            </a:endParaRPr>
          </a:p>
          <a:p>
            <a:pPr marL="457200" lvl="0" indent="-298450" algn="l" rtl="0">
              <a:lnSpc>
                <a:spcPct val="115000"/>
              </a:lnSpc>
              <a:spcBef>
                <a:spcPts val="3600"/>
              </a:spcBef>
              <a:spcAft>
                <a:spcPts val="0"/>
              </a:spcAft>
              <a:buClr>
                <a:schemeClr val="dk1"/>
              </a:buClr>
              <a:buSzPts val="1100"/>
              <a:buChar char="●"/>
            </a:pPr>
            <a:r>
              <a:rPr lang="es-ES">
                <a:solidFill>
                  <a:schemeClr val="dk1"/>
                </a:solidFill>
              </a:rPr>
              <a:t>Instalando un modelo más grandes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s-ES">
                <a:solidFill>
                  <a:schemeClr val="dk1"/>
                </a:solidFill>
              </a:rPr>
              <a:t>Realizar ajuste fino</a:t>
            </a:r>
            <a:endParaRPr>
              <a:solidFill>
                <a:schemeClr val="dk1"/>
              </a:solidFill>
            </a:endParaRPr>
          </a:p>
          <a:p>
            <a:pPr marL="0" lvl="0" indent="0" algn="l" rtl="0">
              <a:lnSpc>
                <a:spcPct val="115000"/>
              </a:lnSpc>
              <a:spcBef>
                <a:spcPts val="3600"/>
              </a:spcBef>
              <a:spcAft>
                <a:spcPts val="0"/>
              </a:spcAft>
              <a:buNone/>
            </a:pPr>
            <a:endParaRPr>
              <a:solidFill>
                <a:schemeClr val="dk1"/>
              </a:solidFill>
            </a:endParaRPr>
          </a:p>
          <a:p>
            <a:pPr marL="0" lvl="0" indent="0" algn="l" rtl="0">
              <a:lnSpc>
                <a:spcPct val="115000"/>
              </a:lnSpc>
              <a:spcBef>
                <a:spcPts val="3600"/>
              </a:spcBef>
              <a:spcAft>
                <a:spcPts val="0"/>
              </a:spcAft>
              <a:buNone/>
            </a:pPr>
            <a:r>
              <a:rPr lang="es-ES" u="sng">
                <a:solidFill>
                  <a:schemeClr val="hlink"/>
                </a:solidFill>
                <a:hlinkClick r:id="rId3"/>
              </a:rPr>
              <a:t>Taller de Investigación BigScience (huggingface.co)</a:t>
            </a:r>
            <a:endParaRPr sz="1050">
              <a:solidFill>
                <a:srgbClr val="4B5563"/>
              </a:solidFill>
            </a:endParaRPr>
          </a:p>
          <a:p>
            <a:pPr marL="0" lvl="0" indent="0" algn="l" rtl="0">
              <a:spcBef>
                <a:spcPts val="3600"/>
              </a:spcBef>
              <a:spcAft>
                <a:spcPts val="0"/>
              </a:spcAft>
              <a:buNone/>
            </a:pPr>
            <a:endParaRPr sz="1200">
              <a:solidFill>
                <a:srgbClr val="00426E"/>
              </a:solidFill>
              <a:latin typeface="Lato"/>
              <a:ea typeface="Lato"/>
              <a:cs typeface="Lato"/>
              <a:sym typeface="Lato"/>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4"/>
              </a:rPr>
              <a:t>bigscience/bloom · Cara abrazadora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5"/>
              </a:rPr>
              <a:t>Inferencia BLOOM increíblemente rápida con DeepSpeed y Accelerate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6"/>
              </a:rPr>
              <a:t>NVIDIA Ampere A100, PCIe, 300W, 80GB Passive, Double Wide, Full Height GPU Customer Install | Dell USA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7"/>
              </a:rPr>
              <a:t>IDRIS - Jean Zay: HPE SGI 8600 computer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64" name="Google Shape;164;g1dc64e309d3_0_58:notes"/>
          <p:cNvSpPr>
            <a:spLocks noGrp="1" noRot="1" noChangeAspect="1"/>
          </p:cNvSpPr>
          <p:nvPr>
            <p:ph type="sldImg" idx="2"/>
          </p:nvPr>
        </p:nvSpPr>
        <p:spPr>
          <a:xfrm>
            <a:off x="382588"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bigscience/bloomz-1b1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Aprovechamos este momento para hacer una breve recapitulación;</a:t>
            </a:r>
            <a:br>
              <a:rPr lang="es-ES"/>
            </a:br>
            <a:r>
              <a:rPr lang="es-ES"/>
              <a:t>Nuestro objetivo es desarrollar un chatbot para el colectivo de refugiados, para poder acompañar a este colectivo facilitando su acceso a la información y optimizar la dedicación por parte de los servicios de atención.</a:t>
            </a:r>
            <a:br>
              <a:rPr lang="es-ES"/>
            </a:br>
            <a:r>
              <a:rPr lang="es-ES"/>
              <a:t>Como habéis visto, nuestro proyecto se ha desarrollado en dos fases, que han dado lugar a dos soluciones de diferente enfoque:</a:t>
            </a:r>
            <a:endParaRPr/>
          </a:p>
          <a:p>
            <a:pPr marL="171450" lvl="0" indent="-171450" algn="l" rtl="0">
              <a:lnSpc>
                <a:spcPct val="100000"/>
              </a:lnSpc>
              <a:spcBef>
                <a:spcPts val="0"/>
              </a:spcBef>
              <a:spcAft>
                <a:spcPts val="0"/>
              </a:spcAft>
              <a:buSzPts val="1100"/>
              <a:buFont typeface="Arial"/>
              <a:buChar char="-"/>
            </a:pPr>
            <a:r>
              <a:rPr lang="es-ES"/>
              <a:t>En el caso del modelo de Pregunta-Respuesta, conseguimos que el modelo respondiese de forma correcta a consultas relativas al colectivo de refugiados, recogidas en un contexto;</a:t>
            </a:r>
            <a:endParaRPr/>
          </a:p>
          <a:p>
            <a:pPr marL="171450" lvl="0" indent="-171450" algn="l" rtl="0">
              <a:lnSpc>
                <a:spcPct val="100000"/>
              </a:lnSpc>
              <a:spcBef>
                <a:spcPts val="0"/>
              </a:spcBef>
              <a:spcAft>
                <a:spcPts val="0"/>
              </a:spcAft>
              <a:buSzPts val="1100"/>
              <a:buFont typeface="Arial"/>
              <a:buChar char="-"/>
            </a:pPr>
            <a:r>
              <a:rPr lang="es-ES"/>
              <a:t>En el caso de Generación de texto, conseguimos que el modelo respondiese de forma consistente a preguntas de tipo general.</a:t>
            </a:r>
            <a:endParaRPr/>
          </a:p>
          <a:p>
            <a:pPr marL="0" lvl="0" indent="0" algn="l" rtl="0">
              <a:lnSpc>
                <a:spcPct val="100000"/>
              </a:lnSpc>
              <a:spcBef>
                <a:spcPts val="0"/>
              </a:spcBef>
              <a:spcAft>
                <a:spcPts val="0"/>
              </a:spcAft>
              <a:buSzPts val="1100"/>
              <a:buFont typeface="Arial"/>
              <a:buNone/>
            </a:pPr>
            <a:r>
              <a:rPr lang="es-ES"/>
              <a:t>Consideramos que las dos funcionalidades alcanzadas tienen interés de cara al desarrollo de una solución final.</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Font typeface="Arial"/>
              <a:buNone/>
            </a:pPr>
            <a:r>
              <a:rPr lang="es-ES"/>
              <a:t>En cuanto a próximos pasos,</a:t>
            </a:r>
            <a:endParaRPr/>
          </a:p>
          <a:p>
            <a:pPr marL="171450" lvl="0" indent="-171450" algn="l" rtl="0">
              <a:lnSpc>
                <a:spcPct val="100000"/>
              </a:lnSpc>
              <a:spcBef>
                <a:spcPts val="0"/>
              </a:spcBef>
              <a:spcAft>
                <a:spcPts val="0"/>
              </a:spcAft>
              <a:buSzPts val="1100"/>
              <a:buFont typeface="Arial"/>
              <a:buChar char="-"/>
            </a:pPr>
            <a:r>
              <a:rPr lang="es-ES"/>
              <a:t>En primer lugar, podríamos optar por seguir trabajando en el fine-tuning de un modelo de generación de texto, de modo que un modelo de este tipo pudiera dar respuestas acuradas para el grupo de refugiados;</a:t>
            </a:r>
            <a:endParaRPr/>
          </a:p>
          <a:p>
            <a:pPr marL="171450" lvl="0" indent="-171450" algn="l" rtl="0">
              <a:lnSpc>
                <a:spcPct val="100000"/>
              </a:lnSpc>
              <a:spcBef>
                <a:spcPts val="0"/>
              </a:spcBef>
              <a:spcAft>
                <a:spcPts val="0"/>
              </a:spcAft>
              <a:buSzPts val="1100"/>
              <a:buFont typeface="Arial"/>
              <a:buChar char="-"/>
            </a:pPr>
            <a:r>
              <a:rPr lang="es-ES"/>
              <a:t>Otra opción, que planteamos en la diapositiva en segundo lugar, sería buscar algún otro tipo de modelo indepenientemente de su disponibilidad en idioma, y tras ello aplicar traducción. En este caso podríamos optar por un modelo Conversacional, por ejemplo.</a:t>
            </a:r>
            <a:endParaRPr/>
          </a:p>
          <a:p>
            <a:pPr marL="171450" lvl="0" indent="-171450" algn="l" rtl="0">
              <a:lnSpc>
                <a:spcPct val="100000"/>
              </a:lnSpc>
              <a:spcBef>
                <a:spcPts val="0"/>
              </a:spcBef>
              <a:spcAft>
                <a:spcPts val="0"/>
              </a:spcAft>
              <a:buSzPts val="1100"/>
              <a:buFont typeface="Arial"/>
              <a:buChar char="-"/>
            </a:pPr>
            <a:r>
              <a:rPr lang="es-ES"/>
              <a:t>Otro enfoque podría ser trabajar en implementar una solución que incluyese los dos modelos que hemos trabajado. Por ejemplo, empezaríamos aplicando un modelo de clasificación, que permitiese identificar cuando el input del chat se refiere a consultas generales o bien a consultas específicas para el colectivo; y según esta clasificación, aplicar un modelo óptimo para cada funcionalidad (como podrían ser Generación de texto para preguntas generales, o bien Pregunta-Respuesta para preguntas específicas).</a:t>
            </a:r>
            <a:endParaRPr/>
          </a:p>
        </p:txBody>
      </p:sp>
      <p:sp>
        <p:nvSpPr>
          <p:cNvPr id="189" name="Google Shape;189;p1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Pasemos ahora a ver algunas consideraciones finales.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a:t>Nos gustaría empezar por un aspecto que nos pareció muy interesante: la filosofía de HuggingFace. Una plataforma donde se comparten los avances para los modelos de NLP, y a la vez se puede acceder a cursos sobre esta temática. También nos encantó su filosofía, que consideramos también muy alineada con todo lo aprendido en este curso… por ejemplo, ¿para qué entrenar de nuevo un modelo, y consumir más recursos, si los recursos en el planeta son limitados…?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a:t>De acuerdo, ahora nos gustaría enfocarnos en algo un poco más práctico. Cuando participamos en la fase de code-to-learn de este mismo curso, vimos que la mayor parte del tiempo de un científico de datos se invertía en la limpieza y pre-procesado de los datos. Y en nuestro caso, nos ha sorprendido porque efectivamente hemos invertido bastante tiempo en el ajuste de datos; pero no tanto en su limpieza, sino más bien en tratar de averiguar el formato de los datos de entrada para ajustar el entrenamiento del modelo preexistente con nuestros datos específicos, procedentes de preguntas y respuestas que habíamos generado partiendo de algunos artículos del Boletín Oficial del Estado o BOE.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a:t>Y sí, también nos gustaría compartir algunas reflexiones que han surgido en el desarrollo del proyecto. En lo que refiere a los modelos de Generación de texto, que nos resultan tan y tan interesantes, hay algo que debe tenerse en cuenta. En primer lugar, nos parecen extraordinarios los avances que ha habido en NLP en el poco tiempo que hemos estado desarrollando este proyecto. En segundo lugar, hay que tener en cuenta que aunque estos modelos “generan” texto, previamente han sido entrenados con datos; por lo tanto, aunque en ocasiones respondan de forma muy empática (sí sí.. más empática incluso que algunos humanos!), también hay que seguir considerando que no están libres de sesgos y que por lo tanto queda recorrido por hacer. En muchos ámbitos ypor lo tanto, también en el ámbito de la Inteligencia Artificial.</a:t>
            </a:r>
            <a:endParaRPr/>
          </a:p>
        </p:txBody>
      </p:sp>
      <p:sp>
        <p:nvSpPr>
          <p:cNvPr id="208" name="Google Shape;208;p1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Volviendo al proyecto, a continuación compartimos enlaces donde podréis encontrar mayor detalle del proyecto así como información de contacto.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ES"/>
              <a:t>Ah, y por cierto. Este video se ha generado como prueba de una plataforma, en la que hemos cargado una fotografía de cada miembro del equipo, así como el texto a exponer y las diapositivas.</a:t>
            </a:r>
            <a:endParaRPr/>
          </a:p>
          <a:p>
            <a:pPr marL="0" marR="0" lvl="0" indent="0" algn="l" rtl="0">
              <a:lnSpc>
                <a:spcPct val="100000"/>
              </a:lnSpc>
              <a:spcBef>
                <a:spcPts val="0"/>
              </a:spcBef>
              <a:spcAft>
                <a:spcPts val="0"/>
              </a:spcAft>
              <a:buClr>
                <a:srgbClr val="000000"/>
              </a:buClr>
              <a:buSzPts val="1100"/>
              <a:buFont typeface="Arial"/>
              <a:buNone/>
            </a:pPr>
            <a:endParaRPr/>
          </a:p>
          <a:p>
            <a:pPr marL="0" marR="0" lvl="0" indent="0" algn="l" rtl="0">
              <a:lnSpc>
                <a:spcPct val="100000"/>
              </a:lnSpc>
              <a:spcBef>
                <a:spcPts val="0"/>
              </a:spcBef>
              <a:spcAft>
                <a:spcPts val="0"/>
              </a:spcAft>
              <a:buClr>
                <a:srgbClr val="000000"/>
              </a:buClr>
              <a:buSzPts val="1100"/>
              <a:buFont typeface="Arial"/>
              <a:buNone/>
            </a:pPr>
            <a:r>
              <a:rPr lang="es-ES"/>
              <a:t>¡Muchas gracias por haber compartido estos minutos con nosotros!</a:t>
            </a:r>
            <a:endParaRPr/>
          </a:p>
          <a:p>
            <a:pPr marL="0" lvl="0" indent="0" algn="l" rtl="0">
              <a:lnSpc>
                <a:spcPct val="100000"/>
              </a:lnSpc>
              <a:spcBef>
                <a:spcPts val="0"/>
              </a:spcBef>
              <a:spcAft>
                <a:spcPts val="0"/>
              </a:spcAft>
              <a:buSzPts val="1100"/>
              <a:buNone/>
            </a:pPr>
            <a:endParaRPr/>
          </a:p>
        </p:txBody>
      </p:sp>
      <p:sp>
        <p:nvSpPr>
          <p:cNvPr id="229" name="Google Shape;229;p1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84" name="Google Shape;84;p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96" name="Google Shape;96;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125" name="Google Shape;125;p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5072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118" name="Google Shape;118;p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125" name="Google Shape;125;p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317500" y="991653"/>
            <a:ext cx="3581400" cy="269100"/>
          </a:xfrm>
          <a:prstGeom prst="rect">
            <a:avLst/>
          </a:prstGeom>
          <a:noFill/>
          <a:ln>
            <a:noFill/>
          </a:ln>
        </p:spPr>
        <p:txBody>
          <a:bodyPr spcFirstLastPara="1" wrap="square" lIns="91550" tIns="91550" rIns="91550" bIns="91550" anchor="t" anchorCtr="0">
            <a:noAutofit/>
          </a:bodyPr>
          <a:lstStyle>
            <a:lvl1pPr marR="0" lvl="0" algn="l">
              <a:lnSpc>
                <a:spcPct val="100000"/>
              </a:lnSpc>
              <a:spcBef>
                <a:spcPts val="0"/>
              </a:spcBef>
              <a:spcAft>
                <a:spcPts val="0"/>
              </a:spcAft>
              <a:buSzPts val="2800"/>
              <a:buNone/>
              <a:defRPr sz="1700" b="0" i="0" u="none" strike="noStrike" cap="none">
                <a:solidFill>
                  <a:srgbClr val="231F20"/>
                </a:solidFill>
                <a:latin typeface="Arial"/>
                <a:ea typeface="Arial"/>
                <a:cs typeface="Arial"/>
                <a:sym typeface="Arial"/>
              </a:defRPr>
            </a:lvl1pPr>
            <a:lvl2pPr lvl="1" algn="l">
              <a:lnSpc>
                <a:spcPct val="100000"/>
              </a:lnSpc>
              <a:spcBef>
                <a:spcPts val="0"/>
              </a:spcBef>
              <a:spcAft>
                <a:spcPts val="0"/>
              </a:spcAft>
              <a:buSzPts val="2800"/>
              <a:buNone/>
              <a:defRPr sz="1300"/>
            </a:lvl2pPr>
            <a:lvl3pPr lvl="2" algn="l">
              <a:lnSpc>
                <a:spcPct val="100000"/>
              </a:lnSpc>
              <a:spcBef>
                <a:spcPts val="0"/>
              </a:spcBef>
              <a:spcAft>
                <a:spcPts val="0"/>
              </a:spcAft>
              <a:buSzPts val="2800"/>
              <a:buNone/>
              <a:defRPr sz="1300"/>
            </a:lvl3pPr>
            <a:lvl4pPr lvl="3" algn="l">
              <a:lnSpc>
                <a:spcPct val="100000"/>
              </a:lnSpc>
              <a:spcBef>
                <a:spcPts val="0"/>
              </a:spcBef>
              <a:spcAft>
                <a:spcPts val="0"/>
              </a:spcAft>
              <a:buSzPts val="2800"/>
              <a:buNone/>
              <a:defRPr sz="1300"/>
            </a:lvl4pPr>
            <a:lvl5pPr lvl="4" algn="l">
              <a:lnSpc>
                <a:spcPct val="100000"/>
              </a:lnSpc>
              <a:spcBef>
                <a:spcPts val="0"/>
              </a:spcBef>
              <a:spcAft>
                <a:spcPts val="0"/>
              </a:spcAft>
              <a:buSzPts val="2800"/>
              <a:buNone/>
              <a:defRPr sz="1300"/>
            </a:lvl5pPr>
            <a:lvl6pPr lvl="5" algn="l">
              <a:lnSpc>
                <a:spcPct val="100000"/>
              </a:lnSpc>
              <a:spcBef>
                <a:spcPts val="0"/>
              </a:spcBef>
              <a:spcAft>
                <a:spcPts val="0"/>
              </a:spcAft>
              <a:buSzPts val="2800"/>
              <a:buNone/>
              <a:defRPr sz="1300"/>
            </a:lvl6pPr>
            <a:lvl7pPr lvl="6" algn="l">
              <a:lnSpc>
                <a:spcPct val="100000"/>
              </a:lnSpc>
              <a:spcBef>
                <a:spcPts val="0"/>
              </a:spcBef>
              <a:spcAft>
                <a:spcPts val="0"/>
              </a:spcAft>
              <a:buSzPts val="2800"/>
              <a:buNone/>
              <a:defRPr sz="1300"/>
            </a:lvl7pPr>
            <a:lvl8pPr lvl="7" algn="l">
              <a:lnSpc>
                <a:spcPct val="100000"/>
              </a:lnSpc>
              <a:spcBef>
                <a:spcPts val="0"/>
              </a:spcBef>
              <a:spcAft>
                <a:spcPts val="0"/>
              </a:spcAft>
              <a:buSzPts val="2800"/>
              <a:buNone/>
              <a:defRPr sz="1300"/>
            </a:lvl8pPr>
            <a:lvl9pPr lvl="8" algn="l">
              <a:lnSpc>
                <a:spcPct val="100000"/>
              </a:lnSpc>
              <a:spcBef>
                <a:spcPts val="0"/>
              </a:spcBef>
              <a:spcAft>
                <a:spcPts val="0"/>
              </a:spcAft>
              <a:buSzPts val="2800"/>
              <a:buNone/>
              <a:defRPr sz="1300"/>
            </a:lvl9pPr>
          </a:lstStyle>
          <a:p>
            <a:endParaRPr/>
          </a:p>
        </p:txBody>
      </p:sp>
      <p:sp>
        <p:nvSpPr>
          <p:cNvPr id="11" name="Google Shape;11;p19"/>
          <p:cNvSpPr txBox="1">
            <a:spLocks noGrp="1"/>
          </p:cNvSpPr>
          <p:nvPr>
            <p:ph type="body" idx="1"/>
          </p:nvPr>
        </p:nvSpPr>
        <p:spPr>
          <a:xfrm>
            <a:off x="317500" y="1243785"/>
            <a:ext cx="3840900" cy="1277400"/>
          </a:xfrm>
          <a:prstGeom prst="rect">
            <a:avLst/>
          </a:prstGeom>
          <a:noFill/>
          <a:ln>
            <a:noFill/>
          </a:ln>
        </p:spPr>
        <p:txBody>
          <a:bodyPr spcFirstLastPara="1" wrap="square" lIns="91550" tIns="91550" rIns="91550" bIns="91550" anchor="t" anchorCtr="0">
            <a:noAutofit/>
          </a:bodyPr>
          <a:lstStyle>
            <a:lvl1pPr marL="457200" marR="0" lvl="0" indent="-228600" algn="l">
              <a:lnSpc>
                <a:spcPct val="115000"/>
              </a:lnSpc>
              <a:spcBef>
                <a:spcPts val="0"/>
              </a:spcBef>
              <a:spcAft>
                <a:spcPts val="0"/>
              </a:spcAft>
              <a:buSzPts val="1800"/>
              <a:buNone/>
              <a:defRPr sz="1700" b="0" i="0" u="none" strike="noStrike" cap="none">
                <a:solidFill>
                  <a:srgbClr val="231F20"/>
                </a:solidFill>
                <a:latin typeface="Arial"/>
                <a:ea typeface="Arial"/>
                <a:cs typeface="Arial"/>
                <a:sym typeface="Arial"/>
              </a:defRPr>
            </a:lvl1pPr>
            <a:lvl2pPr marL="914400" marR="0" lvl="1"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2pPr>
            <a:lvl3pPr marL="1371600" marR="0" lvl="2"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3pPr>
            <a:lvl4pPr marL="1828800" marR="0" lvl="3"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4pPr>
            <a:lvl5pPr marL="2286000" marR="0" lvl="4"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5pPr>
            <a:lvl6pPr marL="2743200" marR="0" lvl="5"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6pPr>
            <a:lvl7pPr marL="3200400" marR="0" lvl="6"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7pPr>
            <a:lvl8pPr marL="3657600" marR="0" lvl="7"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8pPr>
            <a:lvl9pPr marL="4114800" marR="0" lvl="8" indent="-228600" algn="l">
              <a:lnSpc>
                <a:spcPct val="115000"/>
              </a:lnSpc>
              <a:spcBef>
                <a:spcPts val="1600"/>
              </a:spcBef>
              <a:spcAft>
                <a:spcPts val="1600"/>
              </a:spcAft>
              <a:buSzPts val="1400"/>
              <a:buNone/>
              <a:defRPr sz="1300" b="0" i="0" u="none" strike="noStrike" cap="none">
                <a:latin typeface="Calibri"/>
                <a:ea typeface="Calibri"/>
                <a:cs typeface="Calibri"/>
                <a:sym typeface="Calibri"/>
              </a:defRPr>
            </a:lvl9pPr>
          </a:lstStyle>
          <a:p>
            <a:endParaRPr/>
          </a:p>
        </p:txBody>
      </p:sp>
      <p:sp>
        <p:nvSpPr>
          <p:cNvPr id="12" name="Google Shape;12;p19"/>
          <p:cNvSpPr txBox="1">
            <a:spLocks noGrp="1"/>
          </p:cNvSpPr>
          <p:nvPr>
            <p:ph type="ftr" idx="11"/>
          </p:nvPr>
        </p:nvSpPr>
        <p:spPr>
          <a:xfrm>
            <a:off x="2623185" y="3767362"/>
            <a:ext cx="2468700" cy="202500"/>
          </a:xfrm>
          <a:prstGeom prst="rect">
            <a:avLst/>
          </a:prstGeom>
          <a:noFill/>
          <a:ln>
            <a:noFill/>
          </a:ln>
        </p:spPr>
        <p:txBody>
          <a:bodyPr spcFirstLastPara="1" wrap="square" lIns="63700" tIns="63700" rIns="63700" bIns="63700" anchor="t" anchorCtr="0">
            <a:noAutofit/>
          </a:bodyPr>
          <a:lstStyle>
            <a:lvl1pPr marR="0" lvl="0" algn="ctr" rtl="0">
              <a:lnSpc>
                <a:spcPct val="100000"/>
              </a:lnSpc>
              <a:spcBef>
                <a:spcPts val="0"/>
              </a:spcBef>
              <a:spcAft>
                <a:spcPts val="0"/>
              </a:spcAft>
              <a:buClr>
                <a:srgbClr val="000000"/>
              </a:buClr>
              <a:buSzPts val="1000"/>
              <a:buFont typeface="Arial"/>
              <a:buNone/>
              <a:defRPr sz="13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dt" idx="10"/>
          </p:nvPr>
        </p:nvSpPr>
        <p:spPr>
          <a:xfrm>
            <a:off x="385762" y="3767362"/>
            <a:ext cx="1774500" cy="202500"/>
          </a:xfrm>
          <a:prstGeom prst="rect">
            <a:avLst/>
          </a:prstGeom>
          <a:noFill/>
          <a:ln>
            <a:noFill/>
          </a:ln>
        </p:spPr>
        <p:txBody>
          <a:bodyPr spcFirstLastPara="1" wrap="square" lIns="63700" tIns="63700" rIns="63700" bIns="63700" anchor="t" anchorCtr="0">
            <a:noAutofit/>
          </a:bodyPr>
          <a:lstStyle>
            <a:lvl1pPr marR="0" lvl="0" algn="l" rtl="0">
              <a:lnSpc>
                <a:spcPct val="100000"/>
              </a:lnSpc>
              <a:spcBef>
                <a:spcPts val="0"/>
              </a:spcBef>
              <a:spcAft>
                <a:spcPts val="0"/>
              </a:spcAft>
              <a:buClr>
                <a:srgbClr val="000000"/>
              </a:buClr>
              <a:buSzPts val="1000"/>
              <a:buFont typeface="Arial"/>
              <a:buNone/>
              <a:defRPr sz="13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5554980" y="3767362"/>
            <a:ext cx="1774500" cy="2025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28"/>
          <p:cNvSpPr txBox="1">
            <a:spLocks noGrp="1"/>
          </p:cNvSpPr>
          <p:nvPr>
            <p:ph type="body" idx="1"/>
          </p:nvPr>
        </p:nvSpPr>
        <p:spPr>
          <a:xfrm>
            <a:off x="311700" y="4230575"/>
            <a:ext cx="5998800" cy="605100"/>
          </a:xfrm>
          <a:prstGeom prst="rect">
            <a:avLst/>
          </a:prstGeom>
          <a:noFill/>
          <a:ln>
            <a:noFill/>
          </a:ln>
        </p:spPr>
        <p:txBody>
          <a:bodyPr spcFirstLastPara="1" wrap="square" lIns="91550" tIns="91550" rIns="91550" bIns="91550"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28"/>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29"/>
          <p:cNvSpPr txBox="1">
            <a:spLocks noGrp="1"/>
          </p:cNvSpPr>
          <p:nvPr>
            <p:ph type="title" hasCustomPrompt="1"/>
          </p:nvPr>
        </p:nvSpPr>
        <p:spPr>
          <a:xfrm>
            <a:off x="311700" y="1106125"/>
            <a:ext cx="8520600" cy="1963500"/>
          </a:xfrm>
          <a:prstGeom prst="rect">
            <a:avLst/>
          </a:prstGeom>
          <a:noFill/>
          <a:ln>
            <a:noFill/>
          </a:ln>
        </p:spPr>
        <p:txBody>
          <a:bodyPr spcFirstLastPara="1" wrap="square" lIns="91550" tIns="91550" rIns="91550" bIns="91550"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29"/>
          <p:cNvSpPr txBox="1">
            <a:spLocks noGrp="1"/>
          </p:cNvSpPr>
          <p:nvPr>
            <p:ph type="body" idx="1"/>
          </p:nvPr>
        </p:nvSpPr>
        <p:spPr>
          <a:xfrm>
            <a:off x="311700" y="3152225"/>
            <a:ext cx="8520600" cy="1300800"/>
          </a:xfrm>
          <a:prstGeom prst="rect">
            <a:avLst/>
          </a:prstGeom>
          <a:noFill/>
          <a:ln>
            <a:noFill/>
          </a:ln>
        </p:spPr>
        <p:txBody>
          <a:bodyPr spcFirstLastPara="1" wrap="square" lIns="91550" tIns="91550" rIns="91550" bIns="91550"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3" name="Google Shape;53;p29"/>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0"/>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311708" y="744575"/>
            <a:ext cx="8520600" cy="2052600"/>
          </a:xfrm>
          <a:prstGeom prst="rect">
            <a:avLst/>
          </a:prstGeom>
          <a:noFill/>
          <a:ln>
            <a:noFill/>
          </a:ln>
        </p:spPr>
        <p:txBody>
          <a:bodyPr spcFirstLastPara="1" wrap="square" lIns="91550" tIns="91550" rIns="91550" bIns="91550" anchor="b" anchorCtr="0">
            <a:noAutofit/>
          </a:bodyPr>
          <a:lstStyle>
            <a:lvl1pPr lvl="0" algn="ctr">
              <a:lnSpc>
                <a:spcPct val="100000"/>
              </a:lnSpc>
              <a:spcBef>
                <a:spcPts val="0"/>
              </a:spcBef>
              <a:spcAft>
                <a:spcPts val="0"/>
              </a:spcAft>
              <a:buSzPts val="5200"/>
              <a:buNone/>
              <a:defRPr sz="5200" b="1">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20"/>
          <p:cNvSpPr txBox="1">
            <a:spLocks noGrp="1"/>
          </p:cNvSpPr>
          <p:nvPr>
            <p:ph type="subTitle" idx="1"/>
          </p:nvPr>
        </p:nvSpPr>
        <p:spPr>
          <a:xfrm>
            <a:off x="311700" y="2834125"/>
            <a:ext cx="8520600" cy="792600"/>
          </a:xfrm>
          <a:prstGeom prst="rect">
            <a:avLst/>
          </a:prstGeom>
          <a:noFill/>
          <a:ln>
            <a:noFill/>
          </a:ln>
        </p:spPr>
        <p:txBody>
          <a:bodyPr spcFirstLastPara="1" wrap="square" lIns="91550" tIns="91550" rIns="91550" bIns="9155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20"/>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311700" y="2150850"/>
            <a:ext cx="8520600" cy="841800"/>
          </a:xfrm>
          <a:prstGeom prst="rect">
            <a:avLst/>
          </a:prstGeom>
          <a:noFill/>
          <a:ln>
            <a:noFill/>
          </a:ln>
        </p:spPr>
        <p:txBody>
          <a:bodyPr spcFirstLastPara="1" wrap="square" lIns="91550" tIns="91550" rIns="91550" bIns="91550"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21"/>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22"/>
          <p:cNvSpPr txBox="1">
            <a:spLocks noGrp="1"/>
          </p:cNvSpPr>
          <p:nvPr>
            <p:ph type="title"/>
          </p:nvPr>
        </p:nvSpPr>
        <p:spPr>
          <a:xfrm>
            <a:off x="311700" y="445025"/>
            <a:ext cx="8520600" cy="572700"/>
          </a:xfrm>
          <a:prstGeom prst="rect">
            <a:avLst/>
          </a:prstGeom>
          <a:noFill/>
          <a:ln>
            <a:noFill/>
          </a:ln>
        </p:spPr>
        <p:txBody>
          <a:bodyPr spcFirstLastPara="1" wrap="square" lIns="91550" tIns="91550" rIns="91550" bIns="91550"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2"/>
          <p:cNvSpPr txBox="1">
            <a:spLocks noGrp="1"/>
          </p:cNvSpPr>
          <p:nvPr>
            <p:ph type="body" idx="1"/>
          </p:nvPr>
        </p:nvSpPr>
        <p:spPr>
          <a:xfrm>
            <a:off x="311700" y="1152475"/>
            <a:ext cx="8520600" cy="3416400"/>
          </a:xfrm>
          <a:prstGeom prst="rect">
            <a:avLst/>
          </a:prstGeom>
          <a:noFill/>
          <a:ln>
            <a:noFill/>
          </a:ln>
        </p:spPr>
        <p:txBody>
          <a:bodyPr spcFirstLastPara="1" wrap="square" lIns="91550" tIns="91550" rIns="91550" bIns="91550"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 name="Google Shape;25;p22"/>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311700" y="445025"/>
            <a:ext cx="8520600" cy="572700"/>
          </a:xfrm>
          <a:prstGeom prst="rect">
            <a:avLst/>
          </a:prstGeom>
          <a:noFill/>
          <a:ln>
            <a:noFill/>
          </a:ln>
        </p:spPr>
        <p:txBody>
          <a:bodyPr spcFirstLastPara="1" wrap="square" lIns="91550" tIns="91550" rIns="91550" bIns="91550"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3"/>
          <p:cNvSpPr txBox="1">
            <a:spLocks noGrp="1"/>
          </p:cNvSpPr>
          <p:nvPr>
            <p:ph type="body" idx="1"/>
          </p:nvPr>
        </p:nvSpPr>
        <p:spPr>
          <a:xfrm>
            <a:off x="311700" y="1152475"/>
            <a:ext cx="3999900" cy="3416400"/>
          </a:xfrm>
          <a:prstGeom prst="rect">
            <a:avLst/>
          </a:prstGeom>
          <a:noFill/>
          <a:ln>
            <a:noFill/>
          </a:ln>
        </p:spPr>
        <p:txBody>
          <a:bodyPr spcFirstLastPara="1" wrap="square" lIns="91550" tIns="91550" rIns="91550" bIns="91550"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23"/>
          <p:cNvSpPr txBox="1">
            <a:spLocks noGrp="1"/>
          </p:cNvSpPr>
          <p:nvPr>
            <p:ph type="body" idx="2"/>
          </p:nvPr>
        </p:nvSpPr>
        <p:spPr>
          <a:xfrm>
            <a:off x="4832400" y="1152475"/>
            <a:ext cx="3999900" cy="3416400"/>
          </a:xfrm>
          <a:prstGeom prst="rect">
            <a:avLst/>
          </a:prstGeom>
          <a:noFill/>
          <a:ln>
            <a:noFill/>
          </a:ln>
        </p:spPr>
        <p:txBody>
          <a:bodyPr spcFirstLastPara="1" wrap="square" lIns="91550" tIns="91550" rIns="91550" bIns="91550"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23"/>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311700" y="445025"/>
            <a:ext cx="8520600" cy="572700"/>
          </a:xfrm>
          <a:prstGeom prst="rect">
            <a:avLst/>
          </a:prstGeom>
          <a:noFill/>
          <a:ln>
            <a:noFill/>
          </a:ln>
        </p:spPr>
        <p:txBody>
          <a:bodyPr spcFirstLastPara="1" wrap="square" lIns="91550" tIns="91550" rIns="91550" bIns="91550"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24"/>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311700" y="555600"/>
            <a:ext cx="2808000" cy="755700"/>
          </a:xfrm>
          <a:prstGeom prst="rect">
            <a:avLst/>
          </a:prstGeom>
          <a:noFill/>
          <a:ln>
            <a:noFill/>
          </a:ln>
        </p:spPr>
        <p:txBody>
          <a:bodyPr spcFirstLastPara="1" wrap="square" lIns="91550" tIns="91550" rIns="91550" bIns="91550"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25"/>
          <p:cNvSpPr txBox="1">
            <a:spLocks noGrp="1"/>
          </p:cNvSpPr>
          <p:nvPr>
            <p:ph type="body" idx="1"/>
          </p:nvPr>
        </p:nvSpPr>
        <p:spPr>
          <a:xfrm>
            <a:off x="311700" y="1389600"/>
            <a:ext cx="2808000" cy="3179400"/>
          </a:xfrm>
          <a:prstGeom prst="rect">
            <a:avLst/>
          </a:prstGeom>
          <a:noFill/>
          <a:ln>
            <a:noFill/>
          </a:ln>
        </p:spPr>
        <p:txBody>
          <a:bodyPr spcFirstLastPara="1" wrap="square" lIns="91550" tIns="91550" rIns="91550" bIns="91550"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25"/>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26"/>
          <p:cNvSpPr txBox="1">
            <a:spLocks noGrp="1"/>
          </p:cNvSpPr>
          <p:nvPr>
            <p:ph type="title"/>
          </p:nvPr>
        </p:nvSpPr>
        <p:spPr>
          <a:xfrm>
            <a:off x="490250" y="450150"/>
            <a:ext cx="6367800" cy="4090800"/>
          </a:xfrm>
          <a:prstGeom prst="rect">
            <a:avLst/>
          </a:prstGeom>
          <a:noFill/>
          <a:ln>
            <a:noFill/>
          </a:ln>
        </p:spPr>
        <p:txBody>
          <a:bodyPr spcFirstLastPara="1" wrap="square" lIns="91550" tIns="91550" rIns="91550" bIns="91550"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26"/>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27"/>
          <p:cNvSpPr/>
          <p:nvPr/>
        </p:nvSpPr>
        <p:spPr>
          <a:xfrm>
            <a:off x="4572000" y="-125"/>
            <a:ext cx="4572000" cy="5143500"/>
          </a:xfrm>
          <a:prstGeom prst="rect">
            <a:avLst/>
          </a:prstGeom>
          <a:solidFill>
            <a:schemeClr val="lt2"/>
          </a:solidFill>
          <a:ln>
            <a:noFill/>
          </a:ln>
        </p:spPr>
        <p:txBody>
          <a:bodyPr spcFirstLastPara="1" wrap="square" lIns="91550" tIns="91550" rIns="91550" bIns="915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7"/>
          <p:cNvSpPr txBox="1">
            <a:spLocks noGrp="1"/>
          </p:cNvSpPr>
          <p:nvPr>
            <p:ph type="title"/>
          </p:nvPr>
        </p:nvSpPr>
        <p:spPr>
          <a:xfrm>
            <a:off x="265500" y="1233175"/>
            <a:ext cx="4045200" cy="1482300"/>
          </a:xfrm>
          <a:prstGeom prst="rect">
            <a:avLst/>
          </a:prstGeom>
          <a:noFill/>
          <a:ln>
            <a:noFill/>
          </a:ln>
        </p:spPr>
        <p:txBody>
          <a:bodyPr spcFirstLastPara="1" wrap="square" lIns="91550" tIns="91550" rIns="91550" bIns="91550"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27"/>
          <p:cNvSpPr txBox="1">
            <a:spLocks noGrp="1"/>
          </p:cNvSpPr>
          <p:nvPr>
            <p:ph type="subTitle" idx="1"/>
          </p:nvPr>
        </p:nvSpPr>
        <p:spPr>
          <a:xfrm>
            <a:off x="265500" y="2803075"/>
            <a:ext cx="4045200" cy="1235100"/>
          </a:xfrm>
          <a:prstGeom prst="rect">
            <a:avLst/>
          </a:prstGeom>
          <a:noFill/>
          <a:ln>
            <a:noFill/>
          </a:ln>
        </p:spPr>
        <p:txBody>
          <a:bodyPr spcFirstLastPara="1" wrap="square" lIns="91550" tIns="91550" rIns="91550" bIns="9155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27"/>
          <p:cNvSpPr txBox="1">
            <a:spLocks noGrp="1"/>
          </p:cNvSpPr>
          <p:nvPr>
            <p:ph type="body" idx="2"/>
          </p:nvPr>
        </p:nvSpPr>
        <p:spPr>
          <a:xfrm>
            <a:off x="4939500" y="724075"/>
            <a:ext cx="3837000" cy="3695100"/>
          </a:xfrm>
          <a:prstGeom prst="rect">
            <a:avLst/>
          </a:prstGeom>
          <a:noFill/>
          <a:ln>
            <a:noFill/>
          </a:ln>
        </p:spPr>
        <p:txBody>
          <a:bodyPr spcFirstLastPara="1" wrap="square" lIns="91550" tIns="91550" rIns="91550" bIns="91550"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 name="Google Shape;46;p27"/>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550" tIns="91550" rIns="91550" bIns="91550"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550" tIns="91550" rIns="91550" bIns="91550"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freepik.es/vector-gratis/mapa-tesoro-lupa-dibujos-animados-vector-icono-ilustracion-educacion-naturaleza-icono-aislado_26569083.htm" TargetMode="External"/><Relationship Id="rId3" Type="http://schemas.openxmlformats.org/officeDocument/2006/relationships/image" Target="../media/image14.jpg"/><Relationship Id="rId7" Type="http://schemas.openxmlformats.org/officeDocument/2006/relationships/hyperlink" Target="https://www.google.com/url?sa=i&amp;url=https%3A%2F%2Frincondelemprendedor.es%2Fla-importancia-de-una-buena-traduccion-en-una-estrategia-de-internacionalizacion%2F&amp;psig=AOvVaw2cVGBLTB-taiQ-gbZwsibl&amp;ust=1675591223013000&amp;source=images&amp;cd=vfe&amp;ved=0CA8QjRxqFwoTCKj4nIvS-_wCFQAAAAAdAAAAABA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ww.google.com/url?sa=i&amp;url=https%3A%2F%2Fes.vecteezy.com%2Farte-vectorial%2F4636750-hombre-palo-dibujado-a-mano-sosteniendo-el-gran-rompecabezas-pieza-de-rompecabezas-simbolo-para-trabajo-en-equipo-exitoso-juntos-concepto-marketing-contenido-dibujos-animados&amp;psig=AOvVaw2tR3IyAbbcsZJYZ6S5yOpW&amp;ust=1675591477888000&amp;source=images&amp;cd=vfe&amp;ved=2ahUKEwjax_Lnzvv8AhVGZ8AKHVeqBLEQjRx6BAgAEAo" TargetMode="External"/><Relationship Id="rId5" Type="http://schemas.openxmlformats.org/officeDocument/2006/relationships/image" Target="../media/image15.png"/><Relationship Id="rId10" Type="http://schemas.openxmlformats.org/officeDocument/2006/relationships/image" Target="../media/image17.jpg"/><Relationship Id="rId4" Type="http://schemas.openxmlformats.org/officeDocument/2006/relationships/image" Target="../media/image2.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www.google.com/url?sa=i&amp;url=https%3A%2F%2Fbookdown.org%2Fparanedagarcia%2Fdatabase%2Fintro.html&amp;psig=AOvVaw2SfzCabxKdAg-cKXdijY1Q&amp;ust=1675588823636000&amp;source=images&amp;cd=vfe&amp;ved=2ahUKEwi57p_2xPv8AhWMSkEAHY0pAeEQjRx6BAgAEAo" TargetMode="External"/><Relationship Id="rId5" Type="http://schemas.openxmlformats.org/officeDocument/2006/relationships/image" Target="../media/image1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google.com/url?sa=i&amp;url=https://eshowmagazine.com/estudios-ecommerce/cuales-son-las-plataformas-de-internet-mas-usadas-en-el-mundo/&amp;psig=AOvVaw1cs67HLR_uQNYeWdL8nIiU&amp;ust=1675019944463000&amp;source=images&amp;cd=vfe&amp;ved=0CBAQjRxqFwoTCKii6tj96vwCFQAAAAAdAAAAABAU"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1"/>
          <p:cNvSpPr txBox="1"/>
          <p:nvPr/>
        </p:nvSpPr>
        <p:spPr>
          <a:xfrm>
            <a:off x="1176275" y="1465000"/>
            <a:ext cx="6159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 name="Google Shape;61;p1"/>
          <p:cNvPicPr preferRelativeResize="0"/>
          <p:nvPr/>
        </p:nvPicPr>
        <p:blipFill rotWithShape="1">
          <a:blip r:embed="rId3">
            <a:alphaModFix/>
          </a:blip>
          <a:srcRect/>
          <a:stretch/>
        </p:blipFill>
        <p:spPr>
          <a:xfrm>
            <a:off x="2852875" y="-2"/>
            <a:ext cx="3438249" cy="2862650"/>
          </a:xfrm>
          <a:prstGeom prst="rect">
            <a:avLst/>
          </a:prstGeom>
          <a:noFill/>
          <a:ln>
            <a:noFill/>
          </a:ln>
        </p:spPr>
      </p:pic>
      <p:sp>
        <p:nvSpPr>
          <p:cNvPr id="62" name="Google Shape;62;p1"/>
          <p:cNvSpPr txBox="1"/>
          <p:nvPr/>
        </p:nvSpPr>
        <p:spPr>
          <a:xfrm>
            <a:off x="431400" y="2571750"/>
            <a:ext cx="82812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2900" b="0" i="0" u="none" strike="noStrike" cap="none">
                <a:solidFill>
                  <a:srgbClr val="00426E"/>
                </a:solidFill>
                <a:latin typeface="Lato Black"/>
                <a:ea typeface="Lato Black"/>
                <a:cs typeface="Lato Black"/>
                <a:sym typeface="Lato Black"/>
              </a:rPr>
              <a:t>Empezamos en breve...</a:t>
            </a:r>
            <a:endParaRPr sz="2900" b="0" i="0" u="none" strike="noStrike" cap="none">
              <a:solidFill>
                <a:srgbClr val="00426E"/>
              </a:solidFill>
              <a:latin typeface="Lato"/>
              <a:ea typeface="Lato"/>
              <a:cs typeface="Lato"/>
              <a:sym typeface="Lato"/>
            </a:endParaRPr>
          </a:p>
        </p:txBody>
      </p:sp>
      <p:pic>
        <p:nvPicPr>
          <p:cNvPr id="63" name="Google Shape;63;p1"/>
          <p:cNvPicPr preferRelativeResize="0"/>
          <p:nvPr/>
        </p:nvPicPr>
        <p:blipFill rotWithShape="1">
          <a:blip r:embed="rId4">
            <a:alphaModFix/>
          </a:blip>
          <a:srcRect/>
          <a:stretch/>
        </p:blipFill>
        <p:spPr>
          <a:xfrm>
            <a:off x="8255377" y="207975"/>
            <a:ext cx="733750" cy="615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33"/>
        <p:cNvGrpSpPr/>
        <p:nvPr/>
      </p:nvGrpSpPr>
      <p:grpSpPr>
        <a:xfrm>
          <a:off x="0" y="0"/>
          <a:ext cx="0" cy="0"/>
          <a:chOff x="0" y="0"/>
          <a:chExt cx="0" cy="0"/>
        </a:xfrm>
      </p:grpSpPr>
      <p:sp>
        <p:nvSpPr>
          <p:cNvPr id="134" name="Google Shape;134;p9"/>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FASE 2</a:t>
            </a:r>
            <a:endParaRPr sz="3000" b="0" i="0" u="none" strike="noStrike" cap="none">
              <a:solidFill>
                <a:schemeClr val="lt1"/>
              </a:solidFill>
              <a:latin typeface="Montserrat Medium"/>
              <a:ea typeface="Montserrat Medium"/>
              <a:cs typeface="Montserrat Medium"/>
              <a:sym typeface="Montserrat Medium"/>
            </a:endParaRPr>
          </a:p>
        </p:txBody>
      </p:sp>
      <p:pic>
        <p:nvPicPr>
          <p:cNvPr id="135" name="Google Shape;135;p9"/>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cxnSp>
        <p:nvCxnSpPr>
          <p:cNvPr id="140" name="Google Shape;140;p10"/>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41" name="Google Shape;141;p10"/>
          <p:cNvSpPr txBox="1"/>
          <p:nvPr/>
        </p:nvSpPr>
        <p:spPr>
          <a:xfrm>
            <a:off x="541100" y="334650"/>
            <a:ext cx="79173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dirty="0">
                <a:solidFill>
                  <a:srgbClr val="00426E"/>
                </a:solidFill>
                <a:latin typeface="Lato Black"/>
                <a:ea typeface="Lato Black"/>
                <a:cs typeface="Lato Black"/>
                <a:sym typeface="Lato Black"/>
              </a:rPr>
              <a:t>Cambio de enfoques para la creación de </a:t>
            </a:r>
            <a:r>
              <a:rPr lang="es-ES" sz="2400" dirty="0" err="1">
                <a:solidFill>
                  <a:srgbClr val="00426E"/>
                </a:solidFill>
                <a:latin typeface="Lato Black"/>
                <a:ea typeface="Lato Black"/>
                <a:cs typeface="Lato Black"/>
                <a:sym typeface="Lato Black"/>
              </a:rPr>
              <a:t>Chatbot</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2400" dirty="0">
              <a:solidFill>
                <a:srgbClr val="00426E"/>
              </a:solidFill>
              <a:latin typeface="Lato Black"/>
              <a:ea typeface="Lato Black"/>
              <a:cs typeface="Lato Black"/>
              <a:sym typeface="Lato Black"/>
            </a:endParaRPr>
          </a:p>
          <a:p>
            <a:pPr marL="0" lvl="0" indent="0" algn="l" rtl="0">
              <a:spcBef>
                <a:spcPts val="0"/>
              </a:spcBef>
              <a:spcAft>
                <a:spcPts val="0"/>
              </a:spcAft>
              <a:buClr>
                <a:schemeClr val="dk1"/>
              </a:buClr>
              <a:buSzPts val="1100"/>
              <a:buFont typeface="Arial"/>
              <a:buNone/>
            </a:pPr>
            <a:r>
              <a:rPr lang="es-ES" sz="1900" dirty="0">
                <a:solidFill>
                  <a:srgbClr val="00426E"/>
                </a:solidFill>
                <a:latin typeface="Lato Black"/>
                <a:ea typeface="Lato Black"/>
                <a:cs typeface="Lato Black"/>
                <a:sym typeface="Lato Black"/>
              </a:rPr>
              <a:t>Modelo de pregunta y respuesta:</a:t>
            </a:r>
            <a:endParaRPr sz="1900" dirty="0">
              <a:solidFill>
                <a:srgbClr val="00426E"/>
              </a:solidFill>
              <a:latin typeface="Lato Black"/>
              <a:ea typeface="Lato Black"/>
              <a:cs typeface="Lato Black"/>
              <a:sym typeface="Lato Black"/>
            </a:endParaRPr>
          </a:p>
          <a:p>
            <a:pPr marL="0" lvl="0" indent="0" algn="l" rtl="0">
              <a:spcBef>
                <a:spcPts val="0"/>
              </a:spcBef>
              <a:spcAft>
                <a:spcPts val="0"/>
              </a:spcAft>
              <a:buClr>
                <a:schemeClr val="dk1"/>
              </a:buClr>
              <a:buSzPts val="1100"/>
              <a:buFont typeface="Arial"/>
              <a:buNone/>
            </a:pPr>
            <a:r>
              <a:rPr lang="es-ES" sz="1900" dirty="0">
                <a:solidFill>
                  <a:srgbClr val="00426E"/>
                </a:solidFill>
                <a:latin typeface="Lato Black"/>
                <a:ea typeface="Lato Black"/>
                <a:cs typeface="Lato Black"/>
                <a:sym typeface="Lato Black"/>
              </a:rPr>
              <a:t>Ventajas:</a:t>
            </a:r>
            <a:endParaRPr sz="1900" dirty="0">
              <a:solidFill>
                <a:srgbClr val="00426E"/>
              </a:solidFill>
              <a:latin typeface="Lato Black"/>
              <a:ea typeface="Lato Black"/>
              <a:cs typeface="Lato Black"/>
              <a:sym typeface="Lato Black"/>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Es fácil de entrenar e implementar.</a:t>
            </a:r>
            <a:endParaRPr sz="1900" dirty="0">
              <a:solidFill>
                <a:srgbClr val="00426E"/>
              </a:solidFill>
              <a:latin typeface="Lato"/>
              <a:ea typeface="Lato"/>
              <a:cs typeface="Lato"/>
              <a:sym typeface="Lato"/>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Proporciona respuestas precisas y fiables.</a:t>
            </a:r>
            <a:endParaRPr sz="1900" dirty="0">
              <a:solidFill>
                <a:srgbClr val="00426E"/>
              </a:solidFill>
              <a:latin typeface="Lato"/>
              <a:ea typeface="Lato"/>
              <a:cs typeface="Lato"/>
              <a:sym typeface="Lato"/>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Es adecuado para tareas simples de respuesta.</a:t>
            </a:r>
            <a:endParaRPr sz="1900" dirty="0">
              <a:solidFill>
                <a:srgbClr val="00426E"/>
              </a:solidFill>
              <a:latin typeface="Lato"/>
              <a:ea typeface="Lato"/>
              <a:cs typeface="Lato"/>
              <a:sym typeface="Lato"/>
            </a:endParaRPr>
          </a:p>
          <a:p>
            <a:pPr marL="457200" lvl="0" indent="0" algn="l" rtl="0">
              <a:spcBef>
                <a:spcPts val="0"/>
              </a:spcBef>
              <a:spcAft>
                <a:spcPts val="0"/>
              </a:spcAft>
              <a:buClr>
                <a:schemeClr val="dk1"/>
              </a:buClr>
              <a:buSzPts val="1100"/>
              <a:buFont typeface="Arial"/>
              <a:buNone/>
            </a:pPr>
            <a:endParaRPr sz="1900" dirty="0">
              <a:solidFill>
                <a:srgbClr val="00426E"/>
              </a:solidFill>
              <a:latin typeface="Lato Black"/>
              <a:ea typeface="Lato Black"/>
              <a:cs typeface="Lato Black"/>
              <a:sym typeface="Lato Black"/>
            </a:endParaRPr>
          </a:p>
          <a:p>
            <a:pPr marL="0" lvl="0" indent="0" algn="l" rtl="0">
              <a:spcBef>
                <a:spcPts val="0"/>
              </a:spcBef>
              <a:spcAft>
                <a:spcPts val="0"/>
              </a:spcAft>
              <a:buClr>
                <a:schemeClr val="dk1"/>
              </a:buClr>
              <a:buSzPts val="1100"/>
              <a:buFont typeface="Arial"/>
              <a:buNone/>
            </a:pPr>
            <a:r>
              <a:rPr lang="es-ES" sz="1900" dirty="0">
                <a:solidFill>
                  <a:srgbClr val="00426E"/>
                </a:solidFill>
                <a:latin typeface="Lato Black"/>
                <a:ea typeface="Lato Black"/>
                <a:cs typeface="Lato Black"/>
                <a:sym typeface="Lato Black"/>
              </a:rPr>
              <a:t>Desventajas:</a:t>
            </a:r>
            <a:endParaRPr sz="1900" dirty="0">
              <a:solidFill>
                <a:srgbClr val="00426E"/>
              </a:solidFill>
              <a:latin typeface="Lato Black"/>
              <a:ea typeface="Lato Black"/>
              <a:cs typeface="Lato Black"/>
              <a:sym typeface="Lato Black"/>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Es limitado a las respuestas predefinidas.</a:t>
            </a:r>
            <a:endParaRPr sz="1900" dirty="0">
              <a:solidFill>
                <a:srgbClr val="00426E"/>
              </a:solidFill>
              <a:latin typeface="Lato"/>
              <a:ea typeface="Lato"/>
              <a:cs typeface="Lato"/>
              <a:sym typeface="Lato"/>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No es adecuado para tareas más complejas que requieren la generación de texto.</a:t>
            </a:r>
            <a:endParaRPr sz="1900" dirty="0">
              <a:solidFill>
                <a:srgbClr val="00426E"/>
              </a:solidFill>
              <a:latin typeface="Lato"/>
              <a:ea typeface="Lato"/>
              <a:cs typeface="Lato"/>
              <a:sym typeface="Lato"/>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No puede responder a preguntas no vistas en el entrenamiento.</a:t>
            </a:r>
            <a:endParaRPr sz="1900" dirty="0">
              <a:solidFill>
                <a:srgbClr val="00426E"/>
              </a:solidFill>
              <a:latin typeface="Lato"/>
              <a:ea typeface="Lato"/>
              <a:cs typeface="Lato"/>
              <a:sym typeface="Lato"/>
            </a:endParaRPr>
          </a:p>
          <a:p>
            <a:pPr marL="457200" marR="0" lvl="0" indent="0" algn="l" rtl="0">
              <a:lnSpc>
                <a:spcPct val="100000"/>
              </a:lnSpc>
              <a:spcBef>
                <a:spcPts val="0"/>
              </a:spcBef>
              <a:spcAft>
                <a:spcPts val="0"/>
              </a:spcAft>
              <a:buNone/>
            </a:pPr>
            <a:endParaRPr sz="1900" dirty="0">
              <a:solidFill>
                <a:srgbClr val="00426E"/>
              </a:solidFill>
              <a:latin typeface="Lato Black"/>
              <a:ea typeface="Lato Black"/>
              <a:cs typeface="Lato Black"/>
              <a:sym typeface="Lato Black"/>
            </a:endParaRPr>
          </a:p>
        </p:txBody>
      </p:sp>
      <p:pic>
        <p:nvPicPr>
          <p:cNvPr id="142" name="Google Shape;142;p10"/>
          <p:cNvPicPr preferRelativeResize="0"/>
          <p:nvPr/>
        </p:nvPicPr>
        <p:blipFill rotWithShape="1">
          <a:blip r:embed="rId3">
            <a:alphaModFix/>
          </a:blip>
          <a:srcRect/>
          <a:stretch/>
        </p:blipFill>
        <p:spPr>
          <a:xfrm>
            <a:off x="8255377" y="207975"/>
            <a:ext cx="733750" cy="615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cxnSp>
        <p:nvCxnSpPr>
          <p:cNvPr id="147" name="Google Shape;147;g1dc64e309d3_0_23"/>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48" name="Google Shape;148;g1dc64e309d3_0_23"/>
          <p:cNvSpPr txBox="1"/>
          <p:nvPr/>
        </p:nvSpPr>
        <p:spPr>
          <a:xfrm>
            <a:off x="541100" y="334650"/>
            <a:ext cx="79173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a:solidFill>
                  <a:srgbClr val="00426E"/>
                </a:solidFill>
                <a:latin typeface="Lato Black"/>
                <a:ea typeface="Lato Black"/>
                <a:cs typeface="Lato Black"/>
                <a:sym typeface="Lato Black"/>
              </a:rPr>
              <a:t>Cambio de enfoques para la creación de Chatbot</a:t>
            </a:r>
            <a:endParaRPr sz="24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24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r>
              <a:rPr lang="es-ES" sz="1900">
                <a:solidFill>
                  <a:srgbClr val="00426E"/>
                </a:solidFill>
                <a:latin typeface="Lato Black"/>
                <a:ea typeface="Lato Black"/>
                <a:cs typeface="Lato Black"/>
                <a:sym typeface="Lato Black"/>
              </a:rPr>
              <a:t>Modelo de generación de texto:</a:t>
            </a:r>
            <a:endParaRPr sz="19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19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r>
              <a:rPr lang="es-ES" sz="1900">
                <a:solidFill>
                  <a:srgbClr val="00426E"/>
                </a:solidFill>
                <a:latin typeface="Lato Black"/>
                <a:ea typeface="Lato Black"/>
                <a:cs typeface="Lato Black"/>
                <a:sym typeface="Lato Black"/>
              </a:rPr>
              <a:t>Ventajas:</a:t>
            </a:r>
            <a:endParaRPr sz="1900">
              <a:solidFill>
                <a:srgbClr val="00426E"/>
              </a:solidFill>
              <a:latin typeface="Lato Black"/>
              <a:ea typeface="Lato Black"/>
              <a:cs typeface="Lato Black"/>
              <a:sym typeface="Lato Black"/>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Puede generar respuestas más naturales y variadas.</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Es adecuado para tareas más complejas que requieren la generación de texto.</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Puede responder a preguntas no vistas en el entrenamiento.</a:t>
            </a:r>
            <a:endParaRPr sz="1900">
              <a:solidFill>
                <a:srgbClr val="00426E"/>
              </a:solidFill>
              <a:latin typeface="Lato"/>
              <a:ea typeface="Lato"/>
              <a:cs typeface="Lato"/>
              <a:sym typeface="Lato"/>
            </a:endParaRPr>
          </a:p>
          <a:p>
            <a:pPr marL="914400" marR="0" lvl="0" indent="0" algn="l" rtl="0">
              <a:lnSpc>
                <a:spcPct val="100000"/>
              </a:lnSpc>
              <a:spcBef>
                <a:spcPts val="0"/>
              </a:spcBef>
              <a:spcAft>
                <a:spcPts val="0"/>
              </a:spcAft>
              <a:buNone/>
            </a:pPr>
            <a:endParaRPr sz="19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r>
              <a:rPr lang="es-ES" sz="1900">
                <a:solidFill>
                  <a:srgbClr val="00426E"/>
                </a:solidFill>
                <a:latin typeface="Lato Black"/>
                <a:ea typeface="Lato Black"/>
                <a:cs typeface="Lato Black"/>
                <a:sym typeface="Lato Black"/>
              </a:rPr>
              <a:t>Desventajas:</a:t>
            </a:r>
            <a:endParaRPr sz="1900">
              <a:solidFill>
                <a:srgbClr val="00426E"/>
              </a:solidFill>
              <a:latin typeface="Lato Black"/>
              <a:ea typeface="Lato Black"/>
              <a:cs typeface="Lato Black"/>
              <a:sym typeface="Lato Black"/>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Es más difícil de entrenar y requiere más recursos.</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Puede producir respuestas irrelevantes o incorrectas debido a su naturaleza generativa.</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La calidad de las respuestas puede ser inconsistente.</a:t>
            </a:r>
            <a:endParaRPr sz="1900">
              <a:solidFill>
                <a:srgbClr val="00426E"/>
              </a:solidFill>
              <a:latin typeface="Lato"/>
              <a:ea typeface="Lato"/>
              <a:cs typeface="Lato"/>
              <a:sym typeface="Lato"/>
            </a:endParaRPr>
          </a:p>
        </p:txBody>
      </p:sp>
      <p:pic>
        <p:nvPicPr>
          <p:cNvPr id="149" name="Google Shape;149;g1dc64e309d3_0_23"/>
          <p:cNvPicPr preferRelativeResize="0"/>
          <p:nvPr/>
        </p:nvPicPr>
        <p:blipFill rotWithShape="1">
          <a:blip r:embed="rId3">
            <a:alphaModFix/>
          </a:blip>
          <a:srcRect/>
          <a:stretch/>
        </p:blipFill>
        <p:spPr>
          <a:xfrm>
            <a:off x="8255377" y="207975"/>
            <a:ext cx="733750" cy="615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cxnSp>
        <p:nvCxnSpPr>
          <p:cNvPr id="154" name="Google Shape;154;g1dc64e309d3_0_16"/>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55" name="Google Shape;155;g1dc64e309d3_0_16"/>
          <p:cNvSpPr txBox="1"/>
          <p:nvPr/>
        </p:nvSpPr>
        <p:spPr>
          <a:xfrm>
            <a:off x="541100" y="334650"/>
            <a:ext cx="79173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Modelo Bloom (BigScience)</a:t>
            </a:r>
            <a:endParaRPr sz="24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2400">
              <a:solidFill>
                <a:srgbClr val="00426E"/>
              </a:solidFill>
              <a:latin typeface="Lato Black"/>
              <a:ea typeface="Lato Black"/>
              <a:cs typeface="Lato Black"/>
              <a:sym typeface="Lato Black"/>
            </a:endParaRPr>
          </a:p>
          <a:p>
            <a:pPr marL="457200" marR="0" lvl="0" indent="-355600" algn="l" rtl="0">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Bloom es un modelo de lenguaje grande autorregresivo (LLM)</a:t>
            </a:r>
            <a:endParaRPr sz="1900">
              <a:solidFill>
                <a:srgbClr val="00426E"/>
              </a:solidFill>
              <a:latin typeface="Lato"/>
              <a:ea typeface="Lato"/>
              <a:cs typeface="Lato"/>
              <a:sym typeface="Lato"/>
            </a:endParaRPr>
          </a:p>
          <a:p>
            <a:pPr marL="457200" marR="0" lvl="0" indent="-355600" algn="l" rtl="0">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Bloom 176 mil millones de parámetros, se necesita 352GB (bfloat16) . Más eficiente en  8X80GB A100 GPU.</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Se ha entrenado con 46 lenguajes,  13 lenguajes de programación, 1,6TB de texto preprocesado(350B Tokens)</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Modelo comparable con GPT3 y es gratuito (GTP3: 175 mil millones parámetros entrenado con texto de internet)</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&gt;1000 investigadores de 60 países y mas de 250 instituciones (Jean Zay IDRIS cerca de París) 052021 -05/2022</a:t>
            </a:r>
            <a:endParaRPr sz="1900">
              <a:solidFill>
                <a:srgbClr val="00426E"/>
              </a:solidFill>
              <a:latin typeface="Lato"/>
              <a:ea typeface="Lato"/>
              <a:cs typeface="Lato"/>
              <a:sym typeface="Lato"/>
            </a:endParaRPr>
          </a:p>
        </p:txBody>
      </p:sp>
      <p:pic>
        <p:nvPicPr>
          <p:cNvPr id="156" name="Google Shape;156;g1dc64e309d3_0_16"/>
          <p:cNvPicPr preferRelativeResize="0"/>
          <p:nvPr/>
        </p:nvPicPr>
        <p:blipFill rotWithShape="1">
          <a:blip r:embed="rId3">
            <a:alphaModFix/>
          </a:blip>
          <a:srcRect/>
          <a:stretch/>
        </p:blipFill>
        <p:spPr>
          <a:xfrm>
            <a:off x="8255377" y="207975"/>
            <a:ext cx="733750" cy="615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g1dc64e309d3_0_0"/>
          <p:cNvPicPr preferRelativeResize="0"/>
          <p:nvPr/>
        </p:nvPicPr>
        <p:blipFill>
          <a:blip r:embed="rId3">
            <a:alphaModFix/>
          </a:blip>
          <a:stretch>
            <a:fillRect/>
          </a:stretch>
        </p:blipFill>
        <p:spPr>
          <a:xfrm>
            <a:off x="321200" y="304800"/>
            <a:ext cx="8097975"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cxnSp>
        <p:nvCxnSpPr>
          <p:cNvPr id="166" name="Google Shape;166;g1dc64e309d3_0_58"/>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67" name="Google Shape;167;g1dc64e309d3_0_58"/>
          <p:cNvSpPr txBox="1"/>
          <p:nvPr/>
        </p:nvSpPr>
        <p:spPr>
          <a:xfrm>
            <a:off x="541100" y="334650"/>
            <a:ext cx="7917300" cy="434700"/>
          </a:xfrm>
          <a:prstGeom prst="rect">
            <a:avLst/>
          </a:prstGeom>
          <a:noFill/>
          <a:ln>
            <a:noFill/>
          </a:ln>
        </p:spPr>
        <p:txBody>
          <a:bodyPr spcFirstLastPara="1" wrap="square" lIns="17150" tIns="17150" rIns="17150" bIns="17150" anchor="t" anchorCtr="0">
            <a:noAutofit/>
          </a:bodyPr>
          <a:lstStyle/>
          <a:p>
            <a:pPr marL="0" lvl="0" indent="0" algn="l" rtl="0">
              <a:spcBef>
                <a:spcPts val="0"/>
              </a:spcBef>
              <a:spcAft>
                <a:spcPts val="0"/>
              </a:spcAft>
              <a:buClr>
                <a:schemeClr val="dk1"/>
              </a:buClr>
              <a:buSzPts val="1100"/>
              <a:buFont typeface="Arial"/>
              <a:buNone/>
            </a:pPr>
            <a:r>
              <a:rPr lang="es-ES" sz="2400">
                <a:solidFill>
                  <a:schemeClr val="dk1"/>
                </a:solidFill>
                <a:latin typeface="Lato Black"/>
                <a:ea typeface="Lato Black"/>
                <a:cs typeface="Lato Black"/>
                <a:sym typeface="Lato Black"/>
              </a:rPr>
              <a:t>Modelo Bloom (</a:t>
            </a:r>
            <a:r>
              <a:rPr lang="es-ES" sz="2400" b="1">
                <a:solidFill>
                  <a:schemeClr val="dk1"/>
                </a:solidFill>
                <a:latin typeface="Lato"/>
                <a:ea typeface="Lato"/>
                <a:cs typeface="Lato"/>
                <a:sym typeface="Lato"/>
              </a:rPr>
              <a:t>bigscience/bloomz-1b1</a:t>
            </a:r>
            <a:r>
              <a:rPr lang="es-ES" sz="2400">
                <a:solidFill>
                  <a:schemeClr val="dk1"/>
                </a:solidFill>
                <a:latin typeface="Lato Black"/>
                <a:ea typeface="Lato Black"/>
                <a:cs typeface="Lato Black"/>
                <a:sym typeface="Lato Black"/>
              </a:rPr>
              <a:t>)</a:t>
            </a:r>
            <a:endParaRPr sz="24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2400">
              <a:solidFill>
                <a:srgbClr val="00426E"/>
              </a:solidFill>
              <a:latin typeface="Lato Black"/>
              <a:ea typeface="Lato Black"/>
              <a:cs typeface="Lato Black"/>
              <a:sym typeface="Lato Black"/>
            </a:endParaRPr>
          </a:p>
          <a:p>
            <a:pPr marL="457200" marR="0" lvl="0" indent="-355600" algn="l" rtl="0">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Modelo con 1,1 mil millones de parámetros. +3GB</a:t>
            </a:r>
            <a:endParaRPr sz="1900">
              <a:solidFill>
                <a:srgbClr val="00426E"/>
              </a:solidFill>
              <a:latin typeface="Lato"/>
              <a:ea typeface="Lato"/>
              <a:cs typeface="Lato"/>
              <a:sym typeface="Lato"/>
            </a:endParaRPr>
          </a:p>
          <a:p>
            <a:pPr marL="457200" marR="0" lvl="0" indent="-355600" algn="l" rtl="0">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Respuestas:</a:t>
            </a:r>
            <a:endParaRPr sz="1900">
              <a:solidFill>
                <a:srgbClr val="00426E"/>
              </a:solidFill>
              <a:latin typeface="Lato"/>
              <a:ea typeface="Lato"/>
              <a:cs typeface="Lato"/>
              <a:sym typeface="Lato"/>
            </a:endParaRPr>
          </a:p>
        </p:txBody>
      </p:sp>
      <p:pic>
        <p:nvPicPr>
          <p:cNvPr id="168" name="Google Shape;168;g1dc64e309d3_0_58"/>
          <p:cNvPicPr preferRelativeResize="0"/>
          <p:nvPr/>
        </p:nvPicPr>
        <p:blipFill rotWithShape="1">
          <a:blip r:embed="rId3">
            <a:alphaModFix/>
          </a:blip>
          <a:srcRect/>
          <a:stretch/>
        </p:blipFill>
        <p:spPr>
          <a:xfrm>
            <a:off x="8255377" y="207975"/>
            <a:ext cx="733750" cy="615101"/>
          </a:xfrm>
          <a:prstGeom prst="rect">
            <a:avLst/>
          </a:prstGeom>
          <a:noFill/>
          <a:ln>
            <a:noFill/>
          </a:ln>
        </p:spPr>
      </p:pic>
      <p:pic>
        <p:nvPicPr>
          <p:cNvPr id="169" name="Google Shape;169;g1dc64e309d3_0_58"/>
          <p:cNvPicPr preferRelativeResize="0"/>
          <p:nvPr/>
        </p:nvPicPr>
        <p:blipFill>
          <a:blip r:embed="rId4">
            <a:alphaModFix/>
          </a:blip>
          <a:stretch>
            <a:fillRect/>
          </a:stretch>
        </p:blipFill>
        <p:spPr>
          <a:xfrm>
            <a:off x="582088" y="2023550"/>
            <a:ext cx="7835325" cy="400050"/>
          </a:xfrm>
          <a:prstGeom prst="rect">
            <a:avLst/>
          </a:prstGeom>
          <a:noFill/>
          <a:ln>
            <a:noFill/>
          </a:ln>
        </p:spPr>
      </p:pic>
      <p:pic>
        <p:nvPicPr>
          <p:cNvPr id="170" name="Google Shape;170;g1dc64e309d3_0_58"/>
          <p:cNvPicPr preferRelativeResize="0"/>
          <p:nvPr/>
        </p:nvPicPr>
        <p:blipFill>
          <a:blip r:embed="rId5">
            <a:alphaModFix/>
          </a:blip>
          <a:stretch>
            <a:fillRect/>
          </a:stretch>
        </p:blipFill>
        <p:spPr>
          <a:xfrm>
            <a:off x="582100" y="2482925"/>
            <a:ext cx="7516688" cy="434700"/>
          </a:xfrm>
          <a:prstGeom prst="rect">
            <a:avLst/>
          </a:prstGeom>
          <a:noFill/>
          <a:ln>
            <a:noFill/>
          </a:ln>
        </p:spPr>
      </p:pic>
      <p:pic>
        <p:nvPicPr>
          <p:cNvPr id="171" name="Google Shape;171;g1dc64e309d3_0_58"/>
          <p:cNvPicPr preferRelativeResize="0"/>
          <p:nvPr/>
        </p:nvPicPr>
        <p:blipFill>
          <a:blip r:embed="rId6">
            <a:alphaModFix/>
          </a:blip>
          <a:stretch>
            <a:fillRect/>
          </a:stretch>
        </p:blipFill>
        <p:spPr>
          <a:xfrm>
            <a:off x="652300" y="2023550"/>
            <a:ext cx="8588025" cy="400050"/>
          </a:xfrm>
          <a:prstGeom prst="rect">
            <a:avLst/>
          </a:prstGeom>
          <a:noFill/>
          <a:ln>
            <a:noFill/>
          </a:ln>
        </p:spPr>
      </p:pic>
      <p:pic>
        <p:nvPicPr>
          <p:cNvPr id="172" name="Google Shape;172;g1dc64e309d3_0_58"/>
          <p:cNvPicPr preferRelativeResize="0"/>
          <p:nvPr/>
        </p:nvPicPr>
        <p:blipFill>
          <a:blip r:embed="rId7">
            <a:alphaModFix/>
          </a:blip>
          <a:stretch>
            <a:fillRect/>
          </a:stretch>
        </p:blipFill>
        <p:spPr>
          <a:xfrm>
            <a:off x="652300" y="2980400"/>
            <a:ext cx="8240400" cy="434700"/>
          </a:xfrm>
          <a:prstGeom prst="rect">
            <a:avLst/>
          </a:prstGeom>
          <a:noFill/>
          <a:ln>
            <a:noFill/>
          </a:ln>
        </p:spPr>
      </p:pic>
      <p:pic>
        <p:nvPicPr>
          <p:cNvPr id="173" name="Google Shape;173;g1dc64e309d3_0_58"/>
          <p:cNvPicPr preferRelativeResize="0"/>
          <p:nvPr/>
        </p:nvPicPr>
        <p:blipFill>
          <a:blip r:embed="rId8">
            <a:alphaModFix/>
          </a:blip>
          <a:stretch>
            <a:fillRect/>
          </a:stretch>
        </p:blipFill>
        <p:spPr>
          <a:xfrm>
            <a:off x="652300" y="3523100"/>
            <a:ext cx="6076950" cy="476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0000"/>
        </a:solidFill>
        <a:effectLst/>
      </p:bgPr>
    </p:bg>
    <p:spTree>
      <p:nvGrpSpPr>
        <p:cNvPr id="1" name="Shape 177"/>
        <p:cNvGrpSpPr/>
        <p:nvPr/>
      </p:nvGrpSpPr>
      <p:grpSpPr>
        <a:xfrm>
          <a:off x="0" y="0"/>
          <a:ext cx="0" cy="0"/>
          <a:chOff x="0" y="0"/>
          <a:chExt cx="0" cy="0"/>
        </a:xfrm>
      </p:grpSpPr>
      <p:sp>
        <p:nvSpPr>
          <p:cNvPr id="178" name="Google Shape;178;p11"/>
          <p:cNvSpPr txBox="1"/>
          <p:nvPr/>
        </p:nvSpPr>
        <p:spPr>
          <a:xfrm>
            <a:off x="2100775" y="2057900"/>
            <a:ext cx="4878300" cy="8040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endParaRPr sz="3000" b="0" i="0" u="none" strike="noStrike" cap="none">
              <a:solidFill>
                <a:schemeClr val="lt1"/>
              </a:solidFill>
              <a:latin typeface="Montserrat Medium"/>
              <a:ea typeface="Montserrat Medium"/>
              <a:cs typeface="Montserrat Medium"/>
              <a:sym typeface="Montserrat Medium"/>
            </a:endParaRPr>
          </a:p>
        </p:txBody>
      </p:sp>
      <p:pic>
        <p:nvPicPr>
          <p:cNvPr id="179" name="Google Shape;179;p11"/>
          <p:cNvPicPr preferRelativeResize="0"/>
          <p:nvPr/>
        </p:nvPicPr>
        <p:blipFill rotWithShape="1">
          <a:blip r:embed="rId3">
            <a:alphaModFix/>
          </a:blip>
          <a:srcRect/>
          <a:stretch/>
        </p:blipFill>
        <p:spPr>
          <a:xfrm>
            <a:off x="8126423" y="4011674"/>
            <a:ext cx="852001" cy="975347"/>
          </a:xfrm>
          <a:prstGeom prst="rect">
            <a:avLst/>
          </a:prstGeom>
          <a:noFill/>
          <a:ln>
            <a:noFill/>
          </a:ln>
        </p:spPr>
      </p:pic>
      <p:sp>
        <p:nvSpPr>
          <p:cNvPr id="180" name="Google Shape;180;p11"/>
          <p:cNvSpPr txBox="1"/>
          <p:nvPr/>
        </p:nvSpPr>
        <p:spPr>
          <a:xfrm>
            <a:off x="176425" y="420725"/>
            <a:ext cx="786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84"/>
        <p:cNvGrpSpPr/>
        <p:nvPr/>
      </p:nvGrpSpPr>
      <p:grpSpPr>
        <a:xfrm>
          <a:off x="0" y="0"/>
          <a:ext cx="0" cy="0"/>
          <a:chOff x="0" y="0"/>
          <a:chExt cx="0" cy="0"/>
        </a:xfrm>
      </p:grpSpPr>
      <p:sp>
        <p:nvSpPr>
          <p:cNvPr id="185" name="Google Shape;185;p13"/>
          <p:cNvSpPr txBox="1"/>
          <p:nvPr/>
        </p:nvSpPr>
        <p:spPr>
          <a:xfrm>
            <a:off x="2094725" y="2354400"/>
            <a:ext cx="4878300" cy="434700"/>
          </a:xfrm>
          <a:prstGeom prst="rect">
            <a:avLst/>
          </a:prstGeom>
          <a:noFill/>
          <a:ln>
            <a:noFill/>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PROXIMOS PASOS</a:t>
            </a:r>
            <a:endParaRPr/>
          </a:p>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Y</a:t>
            </a:r>
            <a:endParaRPr sz="3000" b="0" i="0" u="none" strike="noStrike" cap="none">
              <a:solidFill>
                <a:schemeClr val="lt1"/>
              </a:solidFill>
              <a:latin typeface="Montserrat Medium"/>
              <a:ea typeface="Montserrat Medium"/>
              <a:cs typeface="Montserrat Medium"/>
              <a:sym typeface="Montserrat Medium"/>
            </a:endParaRPr>
          </a:p>
          <a:p>
            <a:pPr marL="0" marR="0" lvl="0" indent="0" algn="ctr" rtl="0">
              <a:lnSpc>
                <a:spcPct val="100000"/>
              </a:lnSpc>
              <a:spcBef>
                <a:spcPts val="0"/>
              </a:spcBef>
              <a:spcAft>
                <a:spcPts val="0"/>
              </a:spcAft>
              <a:buNone/>
            </a:pPr>
            <a:r>
              <a:rPr lang="es-ES" sz="3000" b="0" i="0" u="none" strike="noStrike" cap="none">
                <a:solidFill>
                  <a:schemeClr val="lt1"/>
                </a:solidFill>
                <a:latin typeface="Montserrat Medium"/>
                <a:ea typeface="Montserrat Medium"/>
                <a:cs typeface="Montserrat Medium"/>
                <a:sym typeface="Montserrat Medium"/>
              </a:rPr>
              <a:t>CONSIDERACIONES</a:t>
            </a:r>
            <a:endParaRPr sz="3000" b="0" i="0" u="none" strike="noStrike" cap="none">
              <a:solidFill>
                <a:schemeClr val="lt1"/>
              </a:solidFill>
              <a:latin typeface="Montserrat Medium"/>
              <a:ea typeface="Montserrat Medium"/>
              <a:cs typeface="Montserrat Medium"/>
              <a:sym typeface="Montserrat Medium"/>
            </a:endParaRPr>
          </a:p>
        </p:txBody>
      </p:sp>
      <p:pic>
        <p:nvPicPr>
          <p:cNvPr id="186" name="Google Shape;186;p13"/>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14" descr="Hombre de palo dibujado a mano sosteniendo el gran símbolo de pieza de  rompecabezas para el trabajo en equipo exitoso concepto juntos. contenido  de marketing. dibujos animados 4636750 Vector en Vecteezy"/>
          <p:cNvPicPr preferRelativeResize="0"/>
          <p:nvPr/>
        </p:nvPicPr>
        <p:blipFill rotWithShape="1">
          <a:blip r:embed="rId3">
            <a:alphaModFix/>
          </a:blip>
          <a:srcRect t="23013" b="24339"/>
          <a:stretch/>
        </p:blipFill>
        <p:spPr>
          <a:xfrm>
            <a:off x="5374780" y="1471518"/>
            <a:ext cx="3116148" cy="1640598"/>
          </a:xfrm>
          <a:prstGeom prst="rect">
            <a:avLst/>
          </a:prstGeom>
          <a:noFill/>
          <a:ln>
            <a:noFill/>
          </a:ln>
        </p:spPr>
      </p:pic>
      <p:cxnSp>
        <p:nvCxnSpPr>
          <p:cNvPr id="192" name="Google Shape;192;p14"/>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93" name="Google Shape;193;p14"/>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Próximos pasos</a:t>
            </a:r>
            <a:endParaRPr sz="2400" b="0" i="0" u="none" strike="noStrike" cap="none">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a:solidFill>
                <a:srgbClr val="00426E"/>
              </a:solidFill>
              <a:latin typeface="Lato Black"/>
              <a:ea typeface="Lato Black"/>
              <a:cs typeface="Lato Black"/>
              <a:sym typeface="Lato Black"/>
            </a:endParaRPr>
          </a:p>
        </p:txBody>
      </p:sp>
      <p:pic>
        <p:nvPicPr>
          <p:cNvPr id="194" name="Google Shape;194;p14"/>
          <p:cNvPicPr preferRelativeResize="0"/>
          <p:nvPr/>
        </p:nvPicPr>
        <p:blipFill rotWithShape="1">
          <a:blip r:embed="rId4">
            <a:alphaModFix/>
          </a:blip>
          <a:srcRect/>
          <a:stretch/>
        </p:blipFill>
        <p:spPr>
          <a:xfrm>
            <a:off x="8255377" y="207975"/>
            <a:ext cx="733750" cy="615101"/>
          </a:xfrm>
          <a:prstGeom prst="rect">
            <a:avLst/>
          </a:prstGeom>
          <a:noFill/>
          <a:ln>
            <a:noFill/>
          </a:ln>
        </p:spPr>
      </p:pic>
      <p:sp>
        <p:nvSpPr>
          <p:cNvPr id="195" name="Google Shape;195;p14"/>
          <p:cNvSpPr txBox="1"/>
          <p:nvPr/>
        </p:nvSpPr>
        <p:spPr>
          <a:xfrm>
            <a:off x="5840317" y="3540966"/>
            <a:ext cx="1932084" cy="6001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Enfoque mixto:</a:t>
            </a:r>
            <a:endParaRPr/>
          </a:p>
          <a:p>
            <a:pPr marL="285750" marR="0" lvl="0" indent="-285750" algn="ctr"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Inputs generales</a:t>
            </a:r>
            <a:endParaRPr/>
          </a:p>
          <a:p>
            <a:pPr marL="285750" marR="0" lvl="0" indent="-285750" algn="ctr"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Inputs específicos</a:t>
            </a:r>
            <a:endParaRPr sz="1100" b="0" i="0" u="none" strike="noStrike" cap="none">
              <a:solidFill>
                <a:srgbClr val="000000"/>
              </a:solidFill>
              <a:latin typeface="Arial"/>
              <a:ea typeface="Arial"/>
              <a:cs typeface="Arial"/>
              <a:sym typeface="Arial"/>
            </a:endParaRPr>
          </a:p>
        </p:txBody>
      </p:sp>
      <p:pic>
        <p:nvPicPr>
          <p:cNvPr id="196" name="Google Shape;196;p14"/>
          <p:cNvPicPr preferRelativeResize="0"/>
          <p:nvPr/>
        </p:nvPicPr>
        <p:blipFill rotWithShape="1">
          <a:blip r:embed="rId5">
            <a:alphaModFix/>
          </a:blip>
          <a:srcRect/>
          <a:stretch/>
        </p:blipFill>
        <p:spPr>
          <a:xfrm>
            <a:off x="5840317" y="3355228"/>
            <a:ext cx="2006370" cy="57615"/>
          </a:xfrm>
          <a:prstGeom prst="rect">
            <a:avLst/>
          </a:prstGeom>
          <a:noFill/>
          <a:ln>
            <a:noFill/>
          </a:ln>
        </p:spPr>
      </p:pic>
      <p:sp>
        <p:nvSpPr>
          <p:cNvPr id="197" name="Google Shape;197;p14"/>
          <p:cNvSpPr txBox="1"/>
          <p:nvPr/>
        </p:nvSpPr>
        <p:spPr>
          <a:xfrm>
            <a:off x="7312526" y="3133176"/>
            <a:ext cx="50687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800" b="0" i="0" u="sng" strike="noStrike" cap="none">
                <a:solidFill>
                  <a:srgbClr val="000000"/>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Fuente</a:t>
            </a:r>
            <a:endParaRPr sz="800" b="0" i="0" u="none" strike="noStrike" cap="none">
              <a:solidFill>
                <a:srgbClr val="000000"/>
              </a:solidFill>
              <a:latin typeface="Arial"/>
              <a:ea typeface="Arial"/>
              <a:cs typeface="Arial"/>
              <a:sym typeface="Arial"/>
            </a:endParaRPr>
          </a:p>
        </p:txBody>
      </p:sp>
      <p:sp>
        <p:nvSpPr>
          <p:cNvPr id="198" name="Google Shape;198;p14"/>
          <p:cNvSpPr txBox="1"/>
          <p:nvPr/>
        </p:nvSpPr>
        <p:spPr>
          <a:xfrm>
            <a:off x="3161705" y="3531441"/>
            <a:ext cx="1932084"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Otros modelos:</a:t>
            </a:r>
            <a:endParaRPr/>
          </a:p>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Traducción</a:t>
            </a:r>
            <a:endParaRPr sz="1100" b="0" i="0" u="none" strike="noStrike" cap="none">
              <a:solidFill>
                <a:srgbClr val="000000"/>
              </a:solidFill>
              <a:latin typeface="Arial"/>
              <a:ea typeface="Arial"/>
              <a:cs typeface="Arial"/>
              <a:sym typeface="Arial"/>
            </a:endParaRPr>
          </a:p>
        </p:txBody>
      </p:sp>
      <p:pic>
        <p:nvPicPr>
          <p:cNvPr id="199" name="Google Shape;199;p14"/>
          <p:cNvPicPr preferRelativeResize="0"/>
          <p:nvPr/>
        </p:nvPicPr>
        <p:blipFill rotWithShape="1">
          <a:blip r:embed="rId5">
            <a:alphaModFix/>
          </a:blip>
          <a:srcRect/>
          <a:stretch/>
        </p:blipFill>
        <p:spPr>
          <a:xfrm>
            <a:off x="3161705" y="3345703"/>
            <a:ext cx="2006370" cy="57615"/>
          </a:xfrm>
          <a:prstGeom prst="rect">
            <a:avLst/>
          </a:prstGeom>
          <a:noFill/>
          <a:ln>
            <a:noFill/>
          </a:ln>
        </p:spPr>
      </p:pic>
      <p:sp>
        <p:nvSpPr>
          <p:cNvPr id="200" name="Google Shape;200;p14"/>
          <p:cNvSpPr txBox="1"/>
          <p:nvPr/>
        </p:nvSpPr>
        <p:spPr>
          <a:xfrm>
            <a:off x="4633914" y="3123651"/>
            <a:ext cx="50687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800" b="0" i="0" u="sng" strike="noStrike" cap="none">
                <a:solidFill>
                  <a:srgbClr val="000000"/>
                </a:solid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Fuente</a:t>
            </a:r>
            <a:endParaRPr sz="800" b="0" i="0" u="none" strike="noStrike" cap="none">
              <a:solidFill>
                <a:srgbClr val="000000"/>
              </a:solidFill>
              <a:latin typeface="Arial"/>
              <a:ea typeface="Arial"/>
              <a:cs typeface="Arial"/>
              <a:sym typeface="Arial"/>
            </a:endParaRPr>
          </a:p>
        </p:txBody>
      </p:sp>
      <p:sp>
        <p:nvSpPr>
          <p:cNvPr id="201" name="Google Shape;201;p14"/>
          <p:cNvSpPr txBox="1"/>
          <p:nvPr/>
        </p:nvSpPr>
        <p:spPr>
          <a:xfrm>
            <a:off x="532805" y="3539651"/>
            <a:ext cx="1932084"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Generación de Texto:</a:t>
            </a:r>
            <a:endParaRPr/>
          </a:p>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Fine-Tuning</a:t>
            </a:r>
            <a:endParaRPr sz="1100" b="0" i="0" u="none" strike="noStrike" cap="none">
              <a:solidFill>
                <a:srgbClr val="000000"/>
              </a:solidFill>
              <a:latin typeface="Arial"/>
              <a:ea typeface="Arial"/>
              <a:cs typeface="Arial"/>
              <a:sym typeface="Arial"/>
            </a:endParaRPr>
          </a:p>
        </p:txBody>
      </p:sp>
      <p:pic>
        <p:nvPicPr>
          <p:cNvPr id="202" name="Google Shape;202;p14"/>
          <p:cNvPicPr preferRelativeResize="0"/>
          <p:nvPr/>
        </p:nvPicPr>
        <p:blipFill rotWithShape="1">
          <a:blip r:embed="rId5">
            <a:alphaModFix/>
          </a:blip>
          <a:srcRect/>
          <a:stretch/>
        </p:blipFill>
        <p:spPr>
          <a:xfrm>
            <a:off x="532805" y="3353913"/>
            <a:ext cx="2006370" cy="57615"/>
          </a:xfrm>
          <a:prstGeom prst="rect">
            <a:avLst/>
          </a:prstGeom>
          <a:noFill/>
          <a:ln>
            <a:noFill/>
          </a:ln>
        </p:spPr>
      </p:pic>
      <p:sp>
        <p:nvSpPr>
          <p:cNvPr id="203" name="Google Shape;203;p14"/>
          <p:cNvSpPr txBox="1"/>
          <p:nvPr/>
        </p:nvSpPr>
        <p:spPr>
          <a:xfrm>
            <a:off x="2005014" y="3131861"/>
            <a:ext cx="50687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800" b="0" i="0" u="sng" strike="noStrike" cap="none">
                <a:solidFill>
                  <a:srgbClr val="000000"/>
                </a:solidFill>
                <a:latin typeface="Arial"/>
                <a:ea typeface="Arial"/>
                <a:cs typeface="Arial"/>
                <a:sym typeface="Aria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Fuente</a:t>
            </a:r>
            <a:endParaRPr sz="800" b="0" i="0" u="none" strike="noStrike" cap="none">
              <a:solidFill>
                <a:srgbClr val="000000"/>
              </a:solidFill>
              <a:latin typeface="Arial"/>
              <a:ea typeface="Arial"/>
              <a:cs typeface="Arial"/>
              <a:sym typeface="Arial"/>
            </a:endParaRPr>
          </a:p>
        </p:txBody>
      </p:sp>
      <p:pic>
        <p:nvPicPr>
          <p:cNvPr id="204" name="Google Shape;204;p14" descr="La importancia de una buena traducción en una estrategia de  internacionalización - El Rincón del Emprendedor"/>
          <p:cNvPicPr preferRelativeResize="0"/>
          <p:nvPr/>
        </p:nvPicPr>
        <p:blipFill rotWithShape="1">
          <a:blip r:embed="rId9">
            <a:alphaModFix/>
          </a:blip>
          <a:srcRect l="24613" r="22690"/>
          <a:stretch/>
        </p:blipFill>
        <p:spPr>
          <a:xfrm>
            <a:off x="3161705" y="1471517"/>
            <a:ext cx="2094997" cy="1677223"/>
          </a:xfrm>
          <a:prstGeom prst="rect">
            <a:avLst/>
          </a:prstGeom>
          <a:noFill/>
          <a:ln>
            <a:noFill/>
          </a:ln>
        </p:spPr>
      </p:pic>
      <p:pic>
        <p:nvPicPr>
          <p:cNvPr id="205" name="Google Shape;205;p14" descr="Mapa del tesoro con lupa dibujos animados vector icono ilustración  educación naturaleza icono aislado | Vector Gratis"/>
          <p:cNvPicPr preferRelativeResize="0"/>
          <p:nvPr/>
        </p:nvPicPr>
        <p:blipFill rotWithShape="1">
          <a:blip r:embed="rId10">
            <a:alphaModFix/>
          </a:blip>
          <a:srcRect/>
          <a:stretch/>
        </p:blipFill>
        <p:spPr>
          <a:xfrm>
            <a:off x="697378" y="1484014"/>
            <a:ext cx="1677223" cy="16772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15"/>
          <p:cNvPicPr preferRelativeResize="0"/>
          <p:nvPr/>
        </p:nvPicPr>
        <p:blipFill rotWithShape="1">
          <a:blip r:embed="rId3">
            <a:alphaModFix/>
          </a:blip>
          <a:srcRect/>
          <a:stretch/>
        </p:blipFill>
        <p:spPr>
          <a:xfrm>
            <a:off x="-182047" y="1786"/>
            <a:ext cx="9764197" cy="5384602"/>
          </a:xfrm>
          <a:prstGeom prst="rect">
            <a:avLst/>
          </a:prstGeom>
          <a:noFill/>
          <a:ln>
            <a:noFill/>
          </a:ln>
        </p:spPr>
      </p:pic>
      <p:cxnSp>
        <p:nvCxnSpPr>
          <p:cNvPr id="211" name="Google Shape;211;p15"/>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212" name="Google Shape;212;p15"/>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Consideraciones</a:t>
            </a:r>
            <a:endParaRPr sz="2400" b="0" i="0" u="none" strike="noStrike" cap="none">
              <a:solidFill>
                <a:srgbClr val="00426E"/>
              </a:solidFill>
              <a:latin typeface="Lato Black"/>
              <a:ea typeface="Lato Black"/>
              <a:cs typeface="Lato Black"/>
              <a:sym typeface="Lato Black"/>
            </a:endParaRPr>
          </a:p>
        </p:txBody>
      </p:sp>
      <p:pic>
        <p:nvPicPr>
          <p:cNvPr id="213" name="Google Shape;213;p15"/>
          <p:cNvPicPr preferRelativeResize="0"/>
          <p:nvPr/>
        </p:nvPicPr>
        <p:blipFill rotWithShape="1">
          <a:blip r:embed="rId4">
            <a:alphaModFix/>
          </a:blip>
          <a:srcRect/>
          <a:stretch/>
        </p:blipFill>
        <p:spPr>
          <a:xfrm>
            <a:off x="8255377" y="207975"/>
            <a:ext cx="733750" cy="615101"/>
          </a:xfrm>
          <a:prstGeom prst="rect">
            <a:avLst/>
          </a:prstGeom>
          <a:noFill/>
          <a:ln>
            <a:noFill/>
          </a:ln>
        </p:spPr>
      </p:pic>
      <p:sp>
        <p:nvSpPr>
          <p:cNvPr id="214" name="Google Shape;214;p15"/>
          <p:cNvSpPr/>
          <p:nvPr/>
        </p:nvSpPr>
        <p:spPr>
          <a:xfrm>
            <a:off x="37028" y="804630"/>
            <a:ext cx="3155697" cy="3957870"/>
          </a:xfrm>
          <a:prstGeom prst="roundRect">
            <a:avLst>
              <a:gd name="adj" fmla="val 16667"/>
            </a:avLst>
          </a:prstGeom>
          <a:solidFill>
            <a:srgbClr val="E3E8EA"/>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 name="Google Shape;215;p15"/>
          <p:cNvSpPr txBox="1"/>
          <p:nvPr/>
        </p:nvSpPr>
        <p:spPr>
          <a:xfrm>
            <a:off x="856029" y="1330402"/>
            <a:ext cx="1640193"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1" i="1" u="none" strike="noStrike" cap="none">
                <a:solidFill>
                  <a:srgbClr val="000000"/>
                </a:solidFill>
                <a:latin typeface="Arial"/>
                <a:ea typeface="Arial"/>
                <a:cs typeface="Arial"/>
                <a:sym typeface="Arial"/>
              </a:rPr>
              <a:t>Sobre HuggingFace</a:t>
            </a:r>
            <a:endParaRPr sz="1200" b="1" i="1" u="none" strike="noStrike" cap="none">
              <a:solidFill>
                <a:srgbClr val="000000"/>
              </a:solidFill>
              <a:latin typeface="Arial"/>
              <a:ea typeface="Arial"/>
              <a:cs typeface="Arial"/>
              <a:sym typeface="Arial"/>
            </a:endParaRPr>
          </a:p>
        </p:txBody>
      </p:sp>
      <p:sp>
        <p:nvSpPr>
          <p:cNvPr id="216" name="Google Shape;216;p15"/>
          <p:cNvSpPr txBox="1"/>
          <p:nvPr/>
        </p:nvSpPr>
        <p:spPr>
          <a:xfrm>
            <a:off x="291716" y="2420005"/>
            <a:ext cx="2728632"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200" b="1" i="1" u="none" strike="noStrike" cap="none">
                <a:solidFill>
                  <a:srgbClr val="000000"/>
                </a:solidFill>
                <a:latin typeface="Arial"/>
                <a:ea typeface="Arial"/>
                <a:cs typeface="Arial"/>
                <a:sym typeface="Arial"/>
              </a:rPr>
              <a:t>Fine-tuning</a:t>
            </a:r>
            <a:endParaRPr sz="1200" b="1" i="1"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s-ES" sz="1200" b="0" i="1" u="none" strike="noStrike" cap="none">
                <a:solidFill>
                  <a:srgbClr val="000000"/>
                </a:solidFill>
                <a:latin typeface="Arial"/>
                <a:ea typeface="Arial"/>
                <a:cs typeface="Arial"/>
                <a:sym typeface="Arial"/>
              </a:rPr>
              <a:t>El tamaño importa…</a:t>
            </a:r>
            <a:endParaRPr/>
          </a:p>
          <a:p>
            <a:pPr marL="0" marR="0" lvl="0" indent="0" algn="ctr" rtl="0">
              <a:lnSpc>
                <a:spcPct val="100000"/>
              </a:lnSpc>
              <a:spcBef>
                <a:spcPts val="0"/>
              </a:spcBef>
              <a:spcAft>
                <a:spcPts val="0"/>
              </a:spcAft>
              <a:buNone/>
            </a:pPr>
            <a:r>
              <a:rPr lang="es-ES" sz="1200" b="0" i="1" u="none" strike="noStrike" cap="none">
                <a:solidFill>
                  <a:srgbClr val="000000"/>
                </a:solidFill>
                <a:latin typeface="Arial"/>
                <a:ea typeface="Arial"/>
                <a:cs typeface="Arial"/>
                <a:sym typeface="Arial"/>
              </a:rPr>
              <a:t>Y la forma de los datos train también.</a:t>
            </a:r>
            <a:endParaRPr sz="1200" b="0" i="1" u="none" strike="noStrike" cap="none">
              <a:solidFill>
                <a:srgbClr val="000000"/>
              </a:solidFill>
              <a:latin typeface="Arial"/>
              <a:ea typeface="Arial"/>
              <a:cs typeface="Arial"/>
              <a:sym typeface="Arial"/>
            </a:endParaRPr>
          </a:p>
        </p:txBody>
      </p:sp>
      <p:sp>
        <p:nvSpPr>
          <p:cNvPr id="217" name="Google Shape;217;p15"/>
          <p:cNvSpPr txBox="1"/>
          <p:nvPr/>
        </p:nvSpPr>
        <p:spPr>
          <a:xfrm>
            <a:off x="446462" y="3771378"/>
            <a:ext cx="2366352"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200" b="1" i="1" u="none" strike="noStrike" cap="none">
                <a:solidFill>
                  <a:srgbClr val="000000"/>
                </a:solidFill>
                <a:latin typeface="Arial"/>
                <a:ea typeface="Arial"/>
                <a:cs typeface="Arial"/>
                <a:sym typeface="Arial"/>
              </a:rPr>
              <a:t>Otras Consideraciones</a:t>
            </a:r>
            <a:endParaRPr/>
          </a:p>
          <a:p>
            <a:pPr marL="0" marR="0" lvl="0" indent="0" algn="ctr" rtl="0">
              <a:lnSpc>
                <a:spcPct val="100000"/>
              </a:lnSpc>
              <a:spcBef>
                <a:spcPts val="0"/>
              </a:spcBef>
              <a:spcAft>
                <a:spcPts val="0"/>
              </a:spcAft>
              <a:buNone/>
            </a:pPr>
            <a:r>
              <a:rPr lang="es-ES" sz="1200" b="0" i="1" u="none" strike="noStrike" cap="none">
                <a:solidFill>
                  <a:srgbClr val="000000"/>
                </a:solidFill>
                <a:latin typeface="Arial"/>
                <a:ea typeface="Arial"/>
                <a:cs typeface="Arial"/>
                <a:sym typeface="Arial"/>
              </a:rPr>
              <a:t>Sobre los</a:t>
            </a:r>
            <a:endParaRPr/>
          </a:p>
          <a:p>
            <a:pPr marL="0" marR="0" lvl="0" indent="0" algn="ctr" rtl="0">
              <a:lnSpc>
                <a:spcPct val="100000"/>
              </a:lnSpc>
              <a:spcBef>
                <a:spcPts val="0"/>
              </a:spcBef>
              <a:spcAft>
                <a:spcPts val="0"/>
              </a:spcAft>
              <a:buNone/>
            </a:pPr>
            <a:r>
              <a:rPr lang="es-ES" sz="1200" b="0" i="1" u="none" strike="noStrike" cap="none">
                <a:solidFill>
                  <a:srgbClr val="000000"/>
                </a:solidFill>
                <a:latin typeface="Arial"/>
                <a:ea typeface="Arial"/>
                <a:cs typeface="Arial"/>
                <a:sym typeface="Arial"/>
              </a:rPr>
              <a:t>Modelos de generación de texto</a:t>
            </a:r>
            <a:endParaRPr sz="1200" b="0" i="1" u="none" strike="noStrike" cap="none">
              <a:solidFill>
                <a:srgbClr val="000000"/>
              </a:solidFill>
              <a:latin typeface="Arial"/>
              <a:ea typeface="Arial"/>
              <a:cs typeface="Arial"/>
              <a:sym typeface="Arial"/>
            </a:endParaRPr>
          </a:p>
        </p:txBody>
      </p:sp>
      <p:pic>
        <p:nvPicPr>
          <p:cNvPr id="218" name="Google Shape;218;p15"/>
          <p:cNvPicPr preferRelativeResize="0"/>
          <p:nvPr/>
        </p:nvPicPr>
        <p:blipFill rotWithShape="1">
          <a:blip r:embed="rId5">
            <a:alphaModFix/>
          </a:blip>
          <a:srcRect/>
          <a:stretch/>
        </p:blipFill>
        <p:spPr>
          <a:xfrm>
            <a:off x="924788" y="2005189"/>
            <a:ext cx="1409700" cy="80962"/>
          </a:xfrm>
          <a:prstGeom prst="rect">
            <a:avLst/>
          </a:prstGeom>
          <a:noFill/>
          <a:ln>
            <a:noFill/>
          </a:ln>
        </p:spPr>
      </p:pic>
      <p:pic>
        <p:nvPicPr>
          <p:cNvPr id="219" name="Google Shape;219;p15"/>
          <p:cNvPicPr preferRelativeResize="0"/>
          <p:nvPr/>
        </p:nvPicPr>
        <p:blipFill rotWithShape="1">
          <a:blip r:embed="rId5">
            <a:alphaModFix/>
          </a:blip>
          <a:srcRect/>
          <a:stretch/>
        </p:blipFill>
        <p:spPr>
          <a:xfrm>
            <a:off x="909757" y="3367252"/>
            <a:ext cx="1409700" cy="80962"/>
          </a:xfrm>
          <a:prstGeom prst="rect">
            <a:avLst/>
          </a:prstGeom>
          <a:noFill/>
          <a:ln>
            <a:noFill/>
          </a:ln>
        </p:spPr>
      </p:pic>
      <p:sp>
        <p:nvSpPr>
          <p:cNvPr id="220" name="Google Shape;220;p15"/>
          <p:cNvSpPr txBox="1"/>
          <p:nvPr/>
        </p:nvSpPr>
        <p:spPr>
          <a:xfrm>
            <a:off x="8403092" y="4733009"/>
            <a:ext cx="7409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sng" strike="noStrike" cap="none">
                <a:solidFill>
                  <a:srgbClr val="000000"/>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Fuente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2"/>
          <p:cNvPicPr preferRelativeResize="0"/>
          <p:nvPr/>
        </p:nvPicPr>
        <p:blipFill rotWithShape="1">
          <a:blip r:embed="rId3">
            <a:alphaModFix/>
          </a:blip>
          <a:srcRect b="15718"/>
          <a:stretch/>
        </p:blipFill>
        <p:spPr>
          <a:xfrm>
            <a:off x="0" y="0"/>
            <a:ext cx="9144004" cy="5143498"/>
          </a:xfrm>
          <a:prstGeom prst="rect">
            <a:avLst/>
          </a:prstGeom>
          <a:noFill/>
          <a:ln>
            <a:noFill/>
          </a:ln>
        </p:spPr>
      </p:pic>
      <p:sp>
        <p:nvSpPr>
          <p:cNvPr id="69" name="Google Shape;69;p2"/>
          <p:cNvSpPr/>
          <p:nvPr/>
        </p:nvSpPr>
        <p:spPr>
          <a:xfrm>
            <a:off x="5105400" y="152400"/>
            <a:ext cx="3932700" cy="3002700"/>
          </a:xfrm>
          <a:prstGeom prst="rect">
            <a:avLst/>
          </a:prstGeom>
          <a:solidFill>
            <a:srgbClr val="FEB382"/>
          </a:solidFill>
          <a:ln>
            <a:noFill/>
          </a:ln>
        </p:spPr>
        <p:txBody>
          <a:bodyPr spcFirstLastPara="1" wrap="square" lIns="91550" tIns="91550" rIns="91550" bIns="915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4378200" y="577800"/>
            <a:ext cx="4503300" cy="1828800"/>
          </a:xfrm>
          <a:prstGeom prst="rect">
            <a:avLst/>
          </a:prstGeom>
          <a:solidFill>
            <a:srgbClr val="FFEADC"/>
          </a:solidFill>
          <a:ln>
            <a:noFill/>
          </a:ln>
        </p:spPr>
        <p:txBody>
          <a:bodyPr spcFirstLastPara="1" wrap="square" lIns="91550" tIns="91550" rIns="91550" bIns="915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706200" y="3482300"/>
            <a:ext cx="7731600" cy="1146600"/>
          </a:xfrm>
          <a:prstGeom prst="rect">
            <a:avLst/>
          </a:prstGeom>
          <a:noFill/>
          <a:ln>
            <a:noFill/>
          </a:ln>
        </p:spPr>
        <p:txBody>
          <a:bodyPr spcFirstLastPara="1" wrap="square" lIns="91550" tIns="91550" rIns="91550" bIns="9155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s-ES" sz="2000" b="0" i="0" u="none" strike="noStrike" cap="none">
                <a:solidFill>
                  <a:srgbClr val="FFFFFF"/>
                </a:solidFill>
                <a:latin typeface="Arial"/>
                <a:ea typeface="Arial"/>
                <a:cs typeface="Arial"/>
                <a:sym typeface="Arial"/>
              </a:rPr>
              <a:t>Enero de 2023</a:t>
            </a:r>
            <a:endParaRPr/>
          </a:p>
          <a:p>
            <a:pPr marL="0" marR="0" lvl="0" indent="0" algn="ctr" rtl="0">
              <a:lnSpc>
                <a:spcPct val="100000"/>
              </a:lnSpc>
              <a:spcBef>
                <a:spcPts val="0"/>
              </a:spcBef>
              <a:spcAft>
                <a:spcPts val="0"/>
              </a:spcAft>
              <a:buClr>
                <a:srgbClr val="000000"/>
              </a:buClr>
              <a:buSzPts val="2000"/>
              <a:buFont typeface="Arial"/>
              <a:buNone/>
            </a:pPr>
            <a:r>
              <a:rPr lang="es-ES" sz="2000" b="0" i="0" u="none" strike="noStrike" cap="none">
                <a:solidFill>
                  <a:srgbClr val="FFFFFF"/>
                </a:solidFill>
                <a:latin typeface="Arial"/>
                <a:ea typeface="Arial"/>
                <a:cs typeface="Arial"/>
                <a:sym typeface="Arial"/>
              </a:rPr>
              <a:t>Ivy Chen, Antonio Linde, Josué Huaman, Silvia Miro</a:t>
            </a:r>
            <a:endParaRPr sz="2000" b="0" i="0" u="none" strike="noStrike" cap="none">
              <a:solidFill>
                <a:srgbClr val="FFFFFF"/>
              </a:solidFill>
              <a:latin typeface="Arial"/>
              <a:ea typeface="Arial"/>
              <a:cs typeface="Arial"/>
              <a:sym typeface="Arial"/>
            </a:endParaRPr>
          </a:p>
        </p:txBody>
      </p:sp>
      <p:cxnSp>
        <p:nvCxnSpPr>
          <p:cNvPr id="72" name="Google Shape;72;p2"/>
          <p:cNvCxnSpPr/>
          <p:nvPr/>
        </p:nvCxnSpPr>
        <p:spPr>
          <a:xfrm rot="10800000" flipH="1">
            <a:off x="4766693" y="2027950"/>
            <a:ext cx="4096800" cy="6900"/>
          </a:xfrm>
          <a:prstGeom prst="straightConnector1">
            <a:avLst/>
          </a:prstGeom>
          <a:noFill/>
          <a:ln w="114300" cap="flat" cmpd="sng">
            <a:solidFill>
              <a:srgbClr val="FFFFFF"/>
            </a:solidFill>
            <a:prstDash val="solid"/>
            <a:round/>
            <a:headEnd type="none" w="sm" len="sm"/>
            <a:tailEnd type="none" w="sm" len="sm"/>
          </a:ln>
        </p:spPr>
      </p:cxnSp>
      <p:sp>
        <p:nvSpPr>
          <p:cNvPr id="73" name="Google Shape;73;p2"/>
          <p:cNvSpPr txBox="1"/>
          <p:nvPr/>
        </p:nvSpPr>
        <p:spPr>
          <a:xfrm>
            <a:off x="4757700" y="931250"/>
            <a:ext cx="4114800" cy="887700"/>
          </a:xfrm>
          <a:prstGeom prst="rect">
            <a:avLst/>
          </a:prstGeom>
          <a:noFill/>
          <a:ln>
            <a:noFill/>
          </a:ln>
        </p:spPr>
        <p:txBody>
          <a:bodyPr spcFirstLastPara="1" wrap="square" lIns="91550" tIns="91550" rIns="91550" bIns="91550" anchor="ctr"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Arial"/>
                <a:ea typeface="Arial"/>
                <a:cs typeface="Arial"/>
                <a:sym typeface="Arial"/>
              </a:rPr>
              <a:t>Build-to-Learn:</a:t>
            </a:r>
            <a:endParaRPr/>
          </a:p>
          <a:p>
            <a:pPr marL="0" marR="0" lvl="0" indent="0" algn="l" rtl="0">
              <a:lnSpc>
                <a:spcPct val="100000"/>
              </a:lnSpc>
              <a:spcBef>
                <a:spcPts val="0"/>
              </a:spcBef>
              <a:spcAft>
                <a:spcPts val="0"/>
              </a:spcAft>
              <a:buNone/>
            </a:pPr>
            <a:r>
              <a:rPr lang="es-ES" sz="2400" b="0" i="0" u="none" strike="noStrike" cap="none">
                <a:solidFill>
                  <a:srgbClr val="F79646"/>
                </a:solidFill>
                <a:latin typeface="Arial"/>
                <a:ea typeface="Arial"/>
                <a:cs typeface="Arial"/>
                <a:sym typeface="Arial"/>
              </a:rPr>
              <a:t>Desarrollando un chatbot para refugiados</a:t>
            </a:r>
            <a:endParaRPr sz="2400" b="0" i="0" u="none" strike="noStrike" cap="none">
              <a:solidFill>
                <a:srgbClr val="F79646"/>
              </a:solidFill>
              <a:latin typeface="Arial"/>
              <a:ea typeface="Arial"/>
              <a:cs typeface="Arial"/>
              <a:sym typeface="Arial"/>
            </a:endParaRPr>
          </a:p>
        </p:txBody>
      </p:sp>
      <p:sp>
        <p:nvSpPr>
          <p:cNvPr id="74" name="Google Shape;74;p2"/>
          <p:cNvSpPr txBox="1"/>
          <p:nvPr/>
        </p:nvSpPr>
        <p:spPr>
          <a:xfrm>
            <a:off x="5278499" y="2446775"/>
            <a:ext cx="3865500" cy="682800"/>
          </a:xfrm>
          <a:prstGeom prst="rect">
            <a:avLst/>
          </a:prstGeom>
          <a:noFill/>
          <a:ln>
            <a:noFill/>
          </a:ln>
        </p:spPr>
        <p:txBody>
          <a:bodyPr spcFirstLastPara="1" wrap="square" lIns="63700" tIns="63700" rIns="63700" bIns="63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rgbClr val="00426E"/>
                </a:solidFill>
                <a:latin typeface="Arial"/>
                <a:ea typeface="Arial"/>
                <a:cs typeface="Arial"/>
                <a:sym typeface="Arial"/>
              </a:rPr>
              <a:t>by Saturdays.AI </a:t>
            </a:r>
            <a:endParaRPr sz="2000" b="0" i="0" u="none" strike="noStrike" cap="none">
              <a:solidFill>
                <a:srgbClr val="000000"/>
              </a:solidFill>
              <a:latin typeface="Arial"/>
              <a:ea typeface="Arial"/>
              <a:cs typeface="Arial"/>
              <a:sym typeface="Arial"/>
            </a:endParaRPr>
          </a:p>
        </p:txBody>
      </p:sp>
      <p:pic>
        <p:nvPicPr>
          <p:cNvPr id="75" name="Google Shape;75;p2"/>
          <p:cNvPicPr preferRelativeResize="0"/>
          <p:nvPr/>
        </p:nvPicPr>
        <p:blipFill rotWithShape="1">
          <a:blip r:embed="rId4">
            <a:alphaModFix/>
          </a:blip>
          <a:srcRect/>
          <a:stretch/>
        </p:blipFill>
        <p:spPr>
          <a:xfrm>
            <a:off x="184149" y="152400"/>
            <a:ext cx="905277" cy="10363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24"/>
        <p:cNvGrpSpPr/>
        <p:nvPr/>
      </p:nvGrpSpPr>
      <p:grpSpPr>
        <a:xfrm>
          <a:off x="0" y="0"/>
          <a:ext cx="0" cy="0"/>
          <a:chOff x="0" y="0"/>
          <a:chExt cx="0" cy="0"/>
        </a:xfrm>
      </p:grpSpPr>
      <p:sp>
        <p:nvSpPr>
          <p:cNvPr id="225" name="Google Shape;225;p16"/>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REFERENCIAS Y CONTACTO…</a:t>
            </a:r>
            <a:endParaRPr sz="3000" b="0" i="0" u="none" strike="noStrike" cap="none">
              <a:solidFill>
                <a:schemeClr val="lt1"/>
              </a:solidFill>
              <a:latin typeface="Montserrat Medium"/>
              <a:ea typeface="Montserrat Medium"/>
              <a:cs typeface="Montserrat Medium"/>
              <a:sym typeface="Montserrat Medium"/>
            </a:endParaRPr>
          </a:p>
        </p:txBody>
      </p:sp>
      <p:pic>
        <p:nvPicPr>
          <p:cNvPr id="226" name="Google Shape;226;p16"/>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cxnSp>
        <p:nvCxnSpPr>
          <p:cNvPr id="231" name="Google Shape;231;p17"/>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232" name="Google Shape;232;p17"/>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Clr>
                <a:srgbClr val="FFFFFF"/>
              </a:buClr>
              <a:buSzPts val="2600"/>
              <a:buFont typeface="Helvetica Neue"/>
              <a:buNone/>
            </a:pPr>
            <a:r>
              <a:rPr lang="es-ES" sz="2400" b="0" i="0" u="none" strike="noStrike" cap="none">
                <a:solidFill>
                  <a:srgbClr val="00426E"/>
                </a:solidFill>
                <a:latin typeface="Lato Black"/>
                <a:ea typeface="Lato Black"/>
                <a:cs typeface="Lato Black"/>
                <a:sym typeface="Lato Black"/>
              </a:rPr>
              <a:t>Proyectos</a:t>
            </a:r>
            <a:endParaRPr sz="2400" b="0" i="0" u="none" strike="noStrike" cap="none">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a:solidFill>
                <a:srgbClr val="00426E"/>
              </a:solidFill>
              <a:latin typeface="Lato Black"/>
              <a:ea typeface="Lato Black"/>
              <a:cs typeface="Lato Black"/>
              <a:sym typeface="Lato Black"/>
            </a:endParaRPr>
          </a:p>
        </p:txBody>
      </p:sp>
      <p:sp>
        <p:nvSpPr>
          <p:cNvPr id="233" name="Google Shape;233;p17"/>
          <p:cNvSpPr txBox="1"/>
          <p:nvPr/>
        </p:nvSpPr>
        <p:spPr>
          <a:xfrm>
            <a:off x="761025" y="1373350"/>
            <a:ext cx="6525600" cy="1693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Montserrat"/>
              <a:buAutoNum type="arabicParenR"/>
            </a:pPr>
            <a:r>
              <a:rPr lang="es-ES" sz="1400" b="0" i="0" u="none" strike="noStrike" cap="none">
                <a:solidFill>
                  <a:schemeClr val="accent1"/>
                </a:solidFill>
                <a:latin typeface="Montserrat"/>
                <a:ea typeface="Montserrat"/>
                <a:cs typeface="Montserrat"/>
                <a:sym typeface="Montserrat"/>
              </a:rPr>
              <a:t>***Repo Git con licencia MIT</a:t>
            </a:r>
            <a:endParaRPr sz="1400" b="0" i="0" u="none" strike="noStrike" cap="none">
              <a:solidFill>
                <a:schemeClr val="accent1"/>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Montserrat"/>
              <a:ea typeface="Montserrat"/>
              <a:cs typeface="Montserrat"/>
              <a:sym typeface="Montserrat"/>
            </a:endParaRPr>
          </a:p>
          <a:p>
            <a:pPr marL="457200" marR="0" lvl="0" indent="-317500" algn="l" rtl="0">
              <a:lnSpc>
                <a:spcPct val="100000"/>
              </a:lnSpc>
              <a:spcBef>
                <a:spcPts val="0"/>
              </a:spcBef>
              <a:spcAft>
                <a:spcPts val="0"/>
              </a:spcAft>
              <a:buClr>
                <a:srgbClr val="000000"/>
              </a:buClr>
              <a:buSzPts val="1400"/>
              <a:buFont typeface="Montserrat"/>
              <a:buAutoNum type="arabicParenR"/>
            </a:pPr>
            <a:r>
              <a:rPr lang="es-ES" sz="1400" b="0" i="0" u="none" strike="noStrike" cap="none">
                <a:solidFill>
                  <a:srgbClr val="FF0000"/>
                </a:solidFill>
                <a:latin typeface="Montserrat"/>
                <a:ea typeface="Montserrat"/>
                <a:cs typeface="Montserrat"/>
                <a:sym typeface="Montserrat"/>
              </a:rPr>
              <a:t>***Presentación para el DemoDay (10 min) </a:t>
            </a:r>
            <a:endParaRPr sz="1400" b="0" i="0" u="none" strike="noStrike" cap="none">
              <a:solidFill>
                <a:srgbClr val="FF0000"/>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Montserrat"/>
              <a:ea typeface="Montserrat"/>
              <a:cs typeface="Montserrat"/>
              <a:sym typeface="Montserrat"/>
            </a:endParaRPr>
          </a:p>
          <a:p>
            <a:pPr marL="457200" marR="0" lvl="0" indent="-317500" algn="l" rtl="0">
              <a:lnSpc>
                <a:spcPct val="100000"/>
              </a:lnSpc>
              <a:spcBef>
                <a:spcPts val="0"/>
              </a:spcBef>
              <a:spcAft>
                <a:spcPts val="0"/>
              </a:spcAft>
              <a:buClr>
                <a:srgbClr val="000000"/>
              </a:buClr>
              <a:buSzPts val="1400"/>
              <a:buFont typeface="Montserrat"/>
              <a:buAutoNum type="arabicParenR"/>
            </a:pPr>
            <a:r>
              <a:rPr lang="es-ES" sz="1400" b="0" i="0" u="none" strike="noStrike" cap="none">
                <a:solidFill>
                  <a:srgbClr val="FF0000"/>
                </a:solidFill>
                <a:latin typeface="Montserrat"/>
                <a:ea typeface="Montserrat"/>
                <a:cs typeface="Montserrat"/>
                <a:sym typeface="Montserrat"/>
              </a:rPr>
              <a:t>***Post de Medium</a:t>
            </a:r>
            <a:endParaRPr sz="1400" b="0" i="0" u="none" strike="noStrike" cap="none">
              <a:solidFill>
                <a:srgbClr val="FF0000"/>
              </a:solidFill>
              <a:latin typeface="Montserrat"/>
              <a:ea typeface="Montserrat"/>
              <a:cs typeface="Montserrat"/>
              <a:sym typeface="Montserrat"/>
            </a:endParaRPr>
          </a:p>
        </p:txBody>
      </p:sp>
      <p:pic>
        <p:nvPicPr>
          <p:cNvPr id="234" name="Google Shape;234;p17" descr="Collections · GitHub"/>
          <p:cNvPicPr preferRelativeResize="0"/>
          <p:nvPr/>
        </p:nvPicPr>
        <p:blipFill rotWithShape="1">
          <a:blip r:embed="rId3">
            <a:alphaModFix/>
          </a:blip>
          <a:srcRect l="16947" r="18460"/>
          <a:stretch/>
        </p:blipFill>
        <p:spPr>
          <a:xfrm>
            <a:off x="4740796" y="849400"/>
            <a:ext cx="1399901" cy="1137825"/>
          </a:xfrm>
          <a:prstGeom prst="rect">
            <a:avLst/>
          </a:prstGeom>
          <a:noFill/>
          <a:ln>
            <a:noFill/>
          </a:ln>
        </p:spPr>
      </p:pic>
      <p:pic>
        <p:nvPicPr>
          <p:cNvPr id="235" name="Google Shape;235;p17" descr="Presentaciones de Google - Wikipedia, la enciclopedia libre"/>
          <p:cNvPicPr preferRelativeResize="0"/>
          <p:nvPr/>
        </p:nvPicPr>
        <p:blipFill rotWithShape="1">
          <a:blip r:embed="rId4">
            <a:alphaModFix/>
          </a:blip>
          <a:srcRect/>
          <a:stretch/>
        </p:blipFill>
        <p:spPr>
          <a:xfrm>
            <a:off x="6530200" y="1532375"/>
            <a:ext cx="756425" cy="1039374"/>
          </a:xfrm>
          <a:prstGeom prst="rect">
            <a:avLst/>
          </a:prstGeom>
          <a:noFill/>
          <a:ln>
            <a:noFill/>
          </a:ln>
        </p:spPr>
      </p:pic>
      <p:pic>
        <p:nvPicPr>
          <p:cNvPr id="236" name="Google Shape;236;p17" descr="Medium en español – Medium"/>
          <p:cNvPicPr preferRelativeResize="0"/>
          <p:nvPr/>
        </p:nvPicPr>
        <p:blipFill rotWithShape="1">
          <a:blip r:embed="rId5">
            <a:alphaModFix/>
          </a:blip>
          <a:srcRect/>
          <a:stretch/>
        </p:blipFill>
        <p:spPr>
          <a:xfrm>
            <a:off x="4926175" y="2333875"/>
            <a:ext cx="1137825" cy="1137825"/>
          </a:xfrm>
          <a:prstGeom prst="rect">
            <a:avLst/>
          </a:prstGeom>
          <a:noFill/>
          <a:ln>
            <a:noFill/>
          </a:ln>
        </p:spPr>
      </p:pic>
      <p:pic>
        <p:nvPicPr>
          <p:cNvPr id="237" name="Google Shape;237;p17"/>
          <p:cNvPicPr preferRelativeResize="0"/>
          <p:nvPr/>
        </p:nvPicPr>
        <p:blipFill rotWithShape="1">
          <a:blip r:embed="rId6">
            <a:alphaModFix/>
          </a:blip>
          <a:srcRect/>
          <a:stretch/>
        </p:blipFill>
        <p:spPr>
          <a:xfrm>
            <a:off x="8255377" y="207975"/>
            <a:ext cx="733750" cy="615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9"/>
        <p:cNvGrpSpPr/>
        <p:nvPr/>
      </p:nvGrpSpPr>
      <p:grpSpPr>
        <a:xfrm>
          <a:off x="0" y="0"/>
          <a:ext cx="0" cy="0"/>
          <a:chOff x="0" y="0"/>
          <a:chExt cx="0" cy="0"/>
        </a:xfrm>
      </p:grpSpPr>
      <p:sp>
        <p:nvSpPr>
          <p:cNvPr id="80" name="Google Shape;80;p3"/>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CONTEXTO</a:t>
            </a:r>
            <a:endParaRPr sz="3000" b="0" i="0" u="none" strike="noStrike" cap="none">
              <a:solidFill>
                <a:schemeClr val="lt1"/>
              </a:solidFill>
              <a:latin typeface="Montserrat Medium"/>
              <a:ea typeface="Montserrat Medium"/>
              <a:cs typeface="Montserrat Medium"/>
              <a:sym typeface="Montserrat Medium"/>
            </a:endParaRPr>
          </a:p>
        </p:txBody>
      </p:sp>
      <p:pic>
        <p:nvPicPr>
          <p:cNvPr id="81" name="Google Shape;81;p3"/>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cxnSp>
        <p:nvCxnSpPr>
          <p:cNvPr id="86" name="Google Shape;86;p4"/>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87" name="Google Shape;87;p4"/>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Contexto</a:t>
            </a:r>
            <a:endParaRPr sz="2400" b="0" i="0" u="none" strike="noStrike" cap="none">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a:solidFill>
                <a:srgbClr val="00426E"/>
              </a:solidFill>
              <a:latin typeface="Lato Black"/>
              <a:ea typeface="Lato Black"/>
              <a:cs typeface="Lato Black"/>
              <a:sym typeface="Lato Black"/>
            </a:endParaRPr>
          </a:p>
        </p:txBody>
      </p:sp>
      <p:pic>
        <p:nvPicPr>
          <p:cNvPr id="88" name="Google Shape;88;p4"/>
          <p:cNvPicPr preferRelativeResize="0"/>
          <p:nvPr/>
        </p:nvPicPr>
        <p:blipFill rotWithShape="1">
          <a:blip r:embed="rId3">
            <a:alphaModFix/>
          </a:blip>
          <a:srcRect/>
          <a:stretch/>
        </p:blipFill>
        <p:spPr>
          <a:xfrm>
            <a:off x="8255377" y="207975"/>
            <a:ext cx="733750" cy="615101"/>
          </a:xfrm>
          <a:prstGeom prst="rect">
            <a:avLst/>
          </a:prstGeom>
          <a:noFill/>
          <a:ln>
            <a:noFill/>
          </a:ln>
        </p:spPr>
      </p:pic>
      <p:pic>
        <p:nvPicPr>
          <p:cNvPr id="89" name="Google Shape;89;p4" descr="Cuáles son las plataformas de Internet más usadas en el mundo? -"/>
          <p:cNvPicPr preferRelativeResize="0"/>
          <p:nvPr/>
        </p:nvPicPr>
        <p:blipFill rotWithShape="1">
          <a:blip r:embed="rId4">
            <a:alphaModFix/>
          </a:blip>
          <a:srcRect/>
          <a:stretch/>
        </p:blipFill>
        <p:spPr>
          <a:xfrm>
            <a:off x="0" y="1428750"/>
            <a:ext cx="6179106" cy="3722817"/>
          </a:xfrm>
          <a:prstGeom prst="rect">
            <a:avLst/>
          </a:prstGeom>
          <a:noFill/>
          <a:ln>
            <a:noFill/>
          </a:ln>
        </p:spPr>
      </p:pic>
      <p:sp>
        <p:nvSpPr>
          <p:cNvPr id="90" name="Google Shape;90;p4"/>
          <p:cNvSpPr/>
          <p:nvPr/>
        </p:nvSpPr>
        <p:spPr>
          <a:xfrm>
            <a:off x="4763" y="4892872"/>
            <a:ext cx="151244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Imagen</a:t>
            </a:r>
            <a:endParaRPr sz="1000" b="0" i="0" u="none" strike="noStrike" cap="none">
              <a:solidFill>
                <a:srgbClr val="000000"/>
              </a:solidFill>
              <a:latin typeface="Arial"/>
              <a:ea typeface="Arial"/>
              <a:cs typeface="Arial"/>
              <a:sym typeface="Arial"/>
            </a:endParaRPr>
          </a:p>
        </p:txBody>
      </p:sp>
      <p:sp>
        <p:nvSpPr>
          <p:cNvPr id="91" name="Google Shape;91;p4"/>
          <p:cNvSpPr txBox="1"/>
          <p:nvPr/>
        </p:nvSpPr>
        <p:spPr>
          <a:xfrm>
            <a:off x="6019800" y="1698688"/>
            <a:ext cx="2762250"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400" b="0" i="1" u="none" strike="noStrike" cap="none">
                <a:solidFill>
                  <a:srgbClr val="000000"/>
                </a:solidFill>
                <a:latin typeface="Arial"/>
                <a:ea typeface="Arial"/>
                <a:cs typeface="Arial"/>
                <a:sym typeface="Arial"/>
              </a:rPr>
              <a:t>“Hoy en día tenemos acceso a todo tipo de información, en todo momento”</a:t>
            </a:r>
            <a:endParaRPr sz="1400" b="0" i="1" u="none" strike="noStrike" cap="none">
              <a:solidFill>
                <a:srgbClr val="000000"/>
              </a:solidFill>
              <a:latin typeface="Arial"/>
              <a:ea typeface="Arial"/>
              <a:cs typeface="Arial"/>
              <a:sym typeface="Arial"/>
            </a:endParaRPr>
          </a:p>
        </p:txBody>
      </p:sp>
      <p:sp>
        <p:nvSpPr>
          <p:cNvPr id="92" name="Google Shape;92;p4"/>
          <p:cNvSpPr/>
          <p:nvPr/>
        </p:nvSpPr>
        <p:spPr>
          <a:xfrm>
            <a:off x="7267575" y="2574548"/>
            <a:ext cx="276225" cy="346747"/>
          </a:xfrm>
          <a:prstGeom prst="downArrow">
            <a:avLst>
              <a:gd name="adj1" fmla="val 50000"/>
              <a:gd name="adj2" fmla="val 50000"/>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3" name="Google Shape;93;p4"/>
          <p:cNvSpPr txBox="1"/>
          <p:nvPr/>
        </p:nvSpPr>
        <p:spPr>
          <a:xfrm>
            <a:off x="6029325" y="3092745"/>
            <a:ext cx="2762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¿Se os ocurre algún ámbito en que esto no se cumpla?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p:nvPr/>
        </p:nvSpPr>
        <p:spPr>
          <a:xfrm>
            <a:off x="541097" y="971550"/>
            <a:ext cx="5231053" cy="2457450"/>
          </a:xfrm>
          <a:prstGeom prst="homePlate">
            <a:avLst>
              <a:gd name="adj" fmla="val 25194"/>
            </a:avLst>
          </a:prstGeom>
          <a:solidFill>
            <a:srgbClr val="FFCC8B"/>
          </a:solidFill>
          <a:ln w="25400" cap="flat" cmpd="sng">
            <a:solidFill>
              <a:srgbClr val="FFCC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99" name="Google Shape;99;p5"/>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00" name="Google Shape;100;p5"/>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Contexto</a:t>
            </a:r>
            <a:endParaRPr sz="2400" b="0" i="0" u="none" strike="noStrike" cap="none">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a:solidFill>
                <a:srgbClr val="00426E"/>
              </a:solidFill>
              <a:latin typeface="Lato Black"/>
              <a:ea typeface="Lato Black"/>
              <a:cs typeface="Lato Black"/>
              <a:sym typeface="Lato Black"/>
            </a:endParaRPr>
          </a:p>
        </p:txBody>
      </p:sp>
      <p:pic>
        <p:nvPicPr>
          <p:cNvPr id="101" name="Google Shape;101;p5"/>
          <p:cNvPicPr preferRelativeResize="0"/>
          <p:nvPr/>
        </p:nvPicPr>
        <p:blipFill rotWithShape="1">
          <a:blip r:embed="rId3">
            <a:alphaModFix/>
          </a:blip>
          <a:srcRect/>
          <a:stretch/>
        </p:blipFill>
        <p:spPr>
          <a:xfrm>
            <a:off x="8255377" y="207975"/>
            <a:ext cx="733750" cy="615101"/>
          </a:xfrm>
          <a:prstGeom prst="rect">
            <a:avLst/>
          </a:prstGeom>
          <a:noFill/>
          <a:ln>
            <a:noFill/>
          </a:ln>
        </p:spPr>
      </p:pic>
      <p:sp>
        <p:nvSpPr>
          <p:cNvPr id="102" name="Google Shape;102;p5"/>
          <p:cNvSpPr txBox="1"/>
          <p:nvPr/>
        </p:nvSpPr>
        <p:spPr>
          <a:xfrm>
            <a:off x="1645997" y="2153663"/>
            <a:ext cx="276225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Trámites oficiales</a:t>
            </a:r>
            <a:endParaRPr sz="1400" b="0" i="0" u="none" strike="noStrike" cap="none">
              <a:solidFill>
                <a:srgbClr val="000000"/>
              </a:solidFill>
              <a:latin typeface="Arial"/>
              <a:ea typeface="Arial"/>
              <a:cs typeface="Arial"/>
              <a:sym typeface="Arial"/>
            </a:endParaRPr>
          </a:p>
        </p:txBody>
      </p:sp>
      <p:sp>
        <p:nvSpPr>
          <p:cNvPr id="103" name="Google Shape;103;p5"/>
          <p:cNvSpPr/>
          <p:nvPr/>
        </p:nvSpPr>
        <p:spPr>
          <a:xfrm>
            <a:off x="401900" y="1295400"/>
            <a:ext cx="1828800" cy="74295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No puedo acudir al país origen</a:t>
            </a:r>
            <a:endParaRPr sz="1400" b="0" i="0" u="none" strike="noStrike" cap="none">
              <a:solidFill>
                <a:schemeClr val="lt1"/>
              </a:solidFill>
              <a:latin typeface="Arial"/>
              <a:ea typeface="Arial"/>
              <a:cs typeface="Arial"/>
              <a:sym typeface="Arial"/>
            </a:endParaRPr>
          </a:p>
        </p:txBody>
      </p:sp>
      <p:sp>
        <p:nvSpPr>
          <p:cNvPr id="104" name="Google Shape;104;p5"/>
          <p:cNvSpPr/>
          <p:nvPr/>
        </p:nvSpPr>
        <p:spPr>
          <a:xfrm>
            <a:off x="731597" y="2547165"/>
            <a:ext cx="1828800" cy="74295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Idioma</a:t>
            </a:r>
            <a:endParaRPr sz="1400" b="0" i="0" u="none" strike="noStrike" cap="none">
              <a:solidFill>
                <a:schemeClr val="lt1"/>
              </a:solidFill>
              <a:latin typeface="Arial"/>
              <a:ea typeface="Arial"/>
              <a:cs typeface="Arial"/>
              <a:sym typeface="Arial"/>
            </a:endParaRPr>
          </a:p>
        </p:txBody>
      </p:sp>
      <p:sp>
        <p:nvSpPr>
          <p:cNvPr id="105" name="Google Shape;105;p5"/>
          <p:cNvSpPr/>
          <p:nvPr/>
        </p:nvSpPr>
        <p:spPr>
          <a:xfrm>
            <a:off x="2579447" y="971550"/>
            <a:ext cx="1828800" cy="74295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No conozco cuáles son</a:t>
            </a:r>
            <a:endParaRPr sz="1400" b="0" i="0" u="none" strike="noStrike" cap="none">
              <a:solidFill>
                <a:schemeClr val="lt1"/>
              </a:solidFill>
              <a:latin typeface="Arial"/>
              <a:ea typeface="Arial"/>
              <a:cs typeface="Arial"/>
              <a:sym typeface="Arial"/>
            </a:endParaRPr>
          </a:p>
        </p:txBody>
      </p:sp>
      <p:sp>
        <p:nvSpPr>
          <p:cNvPr id="106" name="Google Shape;106;p5"/>
          <p:cNvSpPr/>
          <p:nvPr/>
        </p:nvSpPr>
        <p:spPr>
          <a:xfrm>
            <a:off x="3027122" y="2686050"/>
            <a:ext cx="1828800" cy="74295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Incertidumbre situación irregular</a:t>
            </a:r>
            <a:endParaRPr sz="1400" b="0" i="0" u="none" strike="noStrike" cap="none">
              <a:solidFill>
                <a:schemeClr val="lt1"/>
              </a:solidFill>
              <a:latin typeface="Arial"/>
              <a:ea typeface="Arial"/>
              <a:cs typeface="Arial"/>
              <a:sym typeface="Arial"/>
            </a:endParaRPr>
          </a:p>
        </p:txBody>
      </p:sp>
      <p:sp>
        <p:nvSpPr>
          <p:cNvPr id="107" name="Google Shape;107;p5"/>
          <p:cNvSpPr/>
          <p:nvPr/>
        </p:nvSpPr>
        <p:spPr>
          <a:xfrm>
            <a:off x="5902697" y="1457058"/>
            <a:ext cx="3200400" cy="1700985"/>
          </a:xfrm>
          <a:prstGeom prst="irregularSeal2">
            <a:avLst/>
          </a:prstGeom>
          <a:solidFill>
            <a:schemeClr val="accent1"/>
          </a:solidFill>
          <a:ln w="25400" cap="flat" cmpd="sng">
            <a:solidFill>
              <a:srgbClr val="BA7C2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Servicios de atención saturados</a:t>
            </a:r>
            <a:endParaRPr/>
          </a:p>
        </p:txBody>
      </p:sp>
      <p:sp>
        <p:nvSpPr>
          <p:cNvPr id="108" name="Google Shape;108;p5"/>
          <p:cNvSpPr/>
          <p:nvPr/>
        </p:nvSpPr>
        <p:spPr>
          <a:xfrm>
            <a:off x="1316298" y="3429000"/>
            <a:ext cx="6939077" cy="1390650"/>
          </a:xfrm>
          <a:prstGeom prst="ellipse">
            <a:avLst/>
          </a:prstGeom>
          <a:solidFill>
            <a:schemeClr val="accent5"/>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1" u="sng" strike="noStrike" cap="none">
                <a:solidFill>
                  <a:schemeClr val="lt1"/>
                </a:solidFill>
                <a:latin typeface="Arial"/>
                <a:ea typeface="Arial"/>
                <a:cs typeface="Arial"/>
                <a:sym typeface="Arial"/>
              </a:rPr>
              <a:t>… ¿por qué no buscar soluciones a través de la IA?</a:t>
            </a:r>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 name="Google Shape;109;p5"/>
          <p:cNvSpPr txBox="1"/>
          <p:nvPr/>
        </p:nvSpPr>
        <p:spPr>
          <a:xfrm>
            <a:off x="2230701" y="3933825"/>
            <a:ext cx="5272196" cy="738664"/>
          </a:xfrm>
          <a:prstGeom prst="rect">
            <a:avLst/>
          </a:prstGeom>
          <a:noFill/>
          <a:ln>
            <a:noFill/>
          </a:ln>
        </p:spPr>
        <p:txBody>
          <a:bodyPr spcFirstLastPara="1" wrap="square" lIns="91425" tIns="45700" rIns="91425" bIns="45700" anchor="t" anchorCtr="0">
            <a:spAutoFit/>
          </a:bodyPr>
          <a:lstStyle/>
          <a:p>
            <a:pPr marL="285750" marR="0" lvl="0" indent="-285750" algn="ctr" rtl="0">
              <a:lnSpc>
                <a:spcPct val="100000"/>
              </a:lnSpc>
              <a:spcBef>
                <a:spcPts val="0"/>
              </a:spcBef>
              <a:spcAft>
                <a:spcPts val="0"/>
              </a:spcAft>
              <a:buClr>
                <a:srgbClr val="000000"/>
              </a:buClr>
              <a:buSzPts val="1400"/>
              <a:buFont typeface="Noto Sans Symbols"/>
              <a:buChar char="⮚"/>
            </a:pPr>
            <a:r>
              <a:rPr lang="es-ES" sz="1400" b="0" i="0" u="none" strike="noStrike" cap="none">
                <a:solidFill>
                  <a:schemeClr val="lt1"/>
                </a:solidFill>
                <a:latin typeface="Arial"/>
                <a:ea typeface="Arial"/>
                <a:cs typeface="Arial"/>
                <a:sym typeface="Arial"/>
              </a:rPr>
              <a:t>Desarrollo de un Chatbot, para encontrar informacón actualizada y oficial en web, y a su vez poder gestionar las consultas en diferentes idiomas</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13"/>
        <p:cNvGrpSpPr/>
        <p:nvPr/>
      </p:nvGrpSpPr>
      <p:grpSpPr>
        <a:xfrm>
          <a:off x="0" y="0"/>
          <a:ext cx="0" cy="0"/>
          <a:chOff x="0" y="0"/>
          <a:chExt cx="0" cy="0"/>
        </a:xfrm>
      </p:grpSpPr>
      <p:sp>
        <p:nvSpPr>
          <p:cNvPr id="114" name="Google Shape;114;p6"/>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FASE 1</a:t>
            </a:r>
            <a:endParaRPr sz="3000" b="0" i="0" u="none" strike="noStrike" cap="none">
              <a:solidFill>
                <a:schemeClr val="lt1"/>
              </a:solidFill>
              <a:latin typeface="Montserrat Medium"/>
              <a:ea typeface="Montserrat Medium"/>
              <a:cs typeface="Montserrat Medium"/>
              <a:sym typeface="Montserrat Medium"/>
            </a:endParaRPr>
          </a:p>
        </p:txBody>
      </p:sp>
      <p:pic>
        <p:nvPicPr>
          <p:cNvPr id="115" name="Google Shape;115;p6"/>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cxnSp>
        <p:nvCxnSpPr>
          <p:cNvPr id="127" name="Google Shape;127;p8"/>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28" name="Google Shape;128;p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A little context...</a:t>
            </a:r>
            <a:endParaRPr sz="2400" b="0" i="0" u="none" strike="noStrike" cap="none">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a:solidFill>
                <a:srgbClr val="00426E"/>
              </a:solidFill>
              <a:latin typeface="Lato Black"/>
              <a:ea typeface="Lato Black"/>
              <a:cs typeface="Lato Black"/>
              <a:sym typeface="Lato Black"/>
            </a:endParaRPr>
          </a:p>
        </p:txBody>
      </p:sp>
      <p:pic>
        <p:nvPicPr>
          <p:cNvPr id="129" name="Google Shape;129;p8"/>
          <p:cNvPicPr preferRelativeResize="0"/>
          <p:nvPr/>
        </p:nvPicPr>
        <p:blipFill rotWithShape="1">
          <a:blip r:embed="rId3">
            <a:alphaModFix/>
          </a:blip>
          <a:srcRect/>
          <a:stretch/>
        </p:blipFill>
        <p:spPr>
          <a:xfrm>
            <a:off x="8255377" y="207975"/>
            <a:ext cx="733750" cy="615101"/>
          </a:xfrm>
          <a:prstGeom prst="rect">
            <a:avLst/>
          </a:prstGeom>
          <a:noFill/>
          <a:ln>
            <a:noFill/>
          </a:ln>
        </p:spPr>
      </p:pic>
      <p:sp>
        <p:nvSpPr>
          <p:cNvPr id="3" name="Rectángulo 2"/>
          <p:cNvSpPr/>
          <p:nvPr/>
        </p:nvSpPr>
        <p:spPr>
          <a:xfrm>
            <a:off x="541097" y="945928"/>
            <a:ext cx="8043333" cy="3600986"/>
          </a:xfrm>
          <a:prstGeom prst="rect">
            <a:avLst/>
          </a:prstGeom>
        </p:spPr>
        <p:txBody>
          <a:bodyPr wrap="square">
            <a:spAutoFit/>
          </a:bodyPr>
          <a:lstStyle/>
          <a:p>
            <a:pPr>
              <a:lnSpc>
                <a:spcPct val="150000"/>
              </a:lnSpc>
            </a:pPr>
            <a:r>
              <a:rPr lang="es-ES" sz="1900" dirty="0">
                <a:solidFill>
                  <a:srgbClr val="00426E"/>
                </a:solidFill>
                <a:latin typeface="Lato"/>
                <a:ea typeface="Lato"/>
                <a:cs typeface="Lato"/>
              </a:rPr>
              <a:t>El funcionamiento de un </a:t>
            </a:r>
            <a:r>
              <a:rPr lang="es-ES" sz="1900" dirty="0" err="1">
                <a:solidFill>
                  <a:srgbClr val="00426E"/>
                </a:solidFill>
                <a:latin typeface="Lato"/>
                <a:ea typeface="Lato"/>
                <a:cs typeface="Lato"/>
              </a:rPr>
              <a:t>bot</a:t>
            </a:r>
            <a:r>
              <a:rPr lang="es-ES" sz="1900" dirty="0">
                <a:solidFill>
                  <a:srgbClr val="00426E"/>
                </a:solidFill>
                <a:latin typeface="Lato"/>
                <a:ea typeface="Lato"/>
                <a:cs typeface="Lato"/>
              </a:rPr>
              <a:t> elaborado con Rasa o </a:t>
            </a:r>
            <a:r>
              <a:rPr lang="es-ES" sz="1900" dirty="0" err="1">
                <a:solidFill>
                  <a:srgbClr val="00426E"/>
                </a:solidFill>
                <a:latin typeface="Lato"/>
                <a:ea typeface="Lato"/>
                <a:cs typeface="Lato"/>
              </a:rPr>
              <a:t>Dialogflow</a:t>
            </a:r>
            <a:r>
              <a:rPr lang="es-ES" sz="1900" dirty="0">
                <a:solidFill>
                  <a:srgbClr val="00426E"/>
                </a:solidFill>
                <a:latin typeface="Lato"/>
                <a:ea typeface="Lato"/>
                <a:cs typeface="Lato"/>
              </a:rPr>
              <a:t> es el siguiente</a:t>
            </a:r>
            <a:r>
              <a:rPr lang="es-ES" sz="1900" dirty="0" smtClean="0">
                <a:solidFill>
                  <a:srgbClr val="00426E"/>
                </a:solidFill>
                <a:latin typeface="Lato"/>
                <a:ea typeface="Lato"/>
                <a:cs typeface="Lato"/>
              </a:rPr>
              <a:t>:</a:t>
            </a:r>
            <a:endParaRPr lang="es-PE" sz="1900" dirty="0">
              <a:solidFill>
                <a:srgbClr val="00426E"/>
              </a:solidFill>
              <a:latin typeface="Lato"/>
              <a:ea typeface="Lato"/>
              <a:cs typeface="Lato"/>
            </a:endParaRPr>
          </a:p>
          <a:p>
            <a:pPr marL="342900" lvl="0" indent="-342900">
              <a:lnSpc>
                <a:spcPct val="150000"/>
              </a:lnSpc>
              <a:buFont typeface="Symbol" panose="05050102010706020507" pitchFamily="18" charset="2"/>
              <a:buChar char=""/>
              <a:tabLst>
                <a:tab pos="457200" algn="l"/>
              </a:tabLst>
            </a:pPr>
            <a:r>
              <a:rPr lang="es-ES" sz="1900" dirty="0">
                <a:solidFill>
                  <a:srgbClr val="00426E"/>
                </a:solidFill>
                <a:latin typeface="Lato"/>
                <a:ea typeface="Lato"/>
                <a:cs typeface="Lato"/>
              </a:rPr>
              <a:t>El usuario introduce un texto.</a:t>
            </a:r>
            <a:endParaRPr lang="es-PE" sz="1900" dirty="0">
              <a:solidFill>
                <a:srgbClr val="00426E"/>
              </a:solidFill>
              <a:latin typeface="Lato"/>
              <a:ea typeface="Lato"/>
              <a:cs typeface="Lato"/>
            </a:endParaRPr>
          </a:p>
          <a:p>
            <a:pPr marL="342900" lvl="0" indent="-342900">
              <a:lnSpc>
                <a:spcPct val="150000"/>
              </a:lnSpc>
              <a:buFont typeface="Symbol" panose="05050102010706020507" pitchFamily="18" charset="2"/>
              <a:buChar char=""/>
              <a:tabLst>
                <a:tab pos="457200" algn="l"/>
              </a:tabLst>
            </a:pPr>
            <a:r>
              <a:rPr lang="es-ES" sz="1900" dirty="0">
                <a:solidFill>
                  <a:srgbClr val="00426E"/>
                </a:solidFill>
                <a:latin typeface="Lato"/>
                <a:ea typeface="Lato"/>
                <a:cs typeface="Lato"/>
              </a:rPr>
              <a:t>El </a:t>
            </a:r>
            <a:r>
              <a:rPr lang="es-ES" sz="1900" dirty="0" err="1">
                <a:solidFill>
                  <a:srgbClr val="00426E"/>
                </a:solidFill>
                <a:latin typeface="Lato"/>
                <a:ea typeface="Lato"/>
                <a:cs typeface="Lato"/>
              </a:rPr>
              <a:t>bot</a:t>
            </a:r>
            <a:r>
              <a:rPr lang="es-ES" sz="1900" dirty="0">
                <a:solidFill>
                  <a:srgbClr val="00426E"/>
                </a:solidFill>
                <a:latin typeface="Lato"/>
                <a:ea typeface="Lato"/>
                <a:cs typeface="Lato"/>
              </a:rPr>
              <a:t> clasifica el texto asociándolo a alguna de las intenciones que éste reconoce.</a:t>
            </a:r>
            <a:endParaRPr lang="es-PE" sz="1900" dirty="0">
              <a:solidFill>
                <a:srgbClr val="00426E"/>
              </a:solidFill>
              <a:latin typeface="Lato"/>
              <a:ea typeface="Lato"/>
              <a:cs typeface="Lato"/>
            </a:endParaRPr>
          </a:p>
          <a:p>
            <a:pPr marL="342900" lvl="0" indent="-342900">
              <a:lnSpc>
                <a:spcPct val="150000"/>
              </a:lnSpc>
              <a:buFont typeface="Symbol" panose="05050102010706020507" pitchFamily="18" charset="2"/>
              <a:buChar char=""/>
              <a:tabLst>
                <a:tab pos="457200" algn="l"/>
              </a:tabLst>
            </a:pPr>
            <a:r>
              <a:rPr lang="es-ES" sz="1900" dirty="0">
                <a:solidFill>
                  <a:srgbClr val="00426E"/>
                </a:solidFill>
                <a:latin typeface="Lato"/>
                <a:ea typeface="Lato"/>
                <a:cs typeface="Lato"/>
              </a:rPr>
              <a:t>Una vez que se sabe cuál es la intención del usuario, se ejecuta una acción.</a:t>
            </a:r>
            <a:endParaRPr lang="es-PE" sz="1900" dirty="0">
              <a:solidFill>
                <a:srgbClr val="00426E"/>
              </a:solidFill>
              <a:latin typeface="Lato"/>
              <a:ea typeface="Lato"/>
              <a:cs typeface="Lato"/>
            </a:endParaRPr>
          </a:p>
          <a:p>
            <a:pPr marL="342900" lvl="0" indent="-342900">
              <a:lnSpc>
                <a:spcPct val="150000"/>
              </a:lnSpc>
              <a:buFont typeface="Symbol" panose="05050102010706020507" pitchFamily="18" charset="2"/>
              <a:buChar char=""/>
              <a:tabLst>
                <a:tab pos="457200" algn="l"/>
              </a:tabLst>
            </a:pPr>
            <a:r>
              <a:rPr lang="es-ES" sz="1900" dirty="0">
                <a:solidFill>
                  <a:srgbClr val="00426E"/>
                </a:solidFill>
                <a:latin typeface="Lato"/>
                <a:ea typeface="Lato"/>
                <a:cs typeface="Lato"/>
              </a:rPr>
              <a:t>Si fuese necesario, el </a:t>
            </a:r>
            <a:r>
              <a:rPr lang="es-ES" sz="1900" dirty="0" err="1">
                <a:solidFill>
                  <a:srgbClr val="00426E"/>
                </a:solidFill>
                <a:latin typeface="Lato"/>
                <a:ea typeface="Lato"/>
                <a:cs typeface="Lato"/>
              </a:rPr>
              <a:t>bot</a:t>
            </a:r>
            <a:r>
              <a:rPr lang="es-ES" sz="1900" dirty="0">
                <a:solidFill>
                  <a:srgbClr val="00426E"/>
                </a:solidFill>
                <a:latin typeface="Lato"/>
                <a:ea typeface="Lato"/>
                <a:cs typeface="Lato"/>
              </a:rPr>
              <a:t> pediría información adicional al usuario.</a:t>
            </a:r>
            <a:endParaRPr lang="es-PE" sz="1900" dirty="0">
              <a:solidFill>
                <a:srgbClr val="00426E"/>
              </a:solidFill>
              <a:latin typeface="Lato"/>
              <a:ea typeface="Lato"/>
              <a:cs typeface="Lato"/>
            </a:endParaRPr>
          </a:p>
        </p:txBody>
      </p:sp>
    </p:spTree>
    <p:extLst>
      <p:ext uri="{BB962C8B-B14F-4D97-AF65-F5344CB8AC3E}">
        <p14:creationId xmlns:p14="http://schemas.microsoft.com/office/powerpoint/2010/main" val="255493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cxnSp>
        <p:nvCxnSpPr>
          <p:cNvPr id="120" name="Google Shape;120;p7"/>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21" name="Google Shape;121;p7"/>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A little context...</a:t>
            </a:r>
            <a:endParaRPr sz="2400" b="0" i="0" u="none" strike="noStrike" cap="none">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a:solidFill>
                <a:srgbClr val="00426E"/>
              </a:solidFill>
              <a:latin typeface="Lato Black"/>
              <a:ea typeface="Lato Black"/>
              <a:cs typeface="Lato Black"/>
              <a:sym typeface="Lato Black"/>
            </a:endParaRPr>
          </a:p>
        </p:txBody>
      </p:sp>
      <p:pic>
        <p:nvPicPr>
          <p:cNvPr id="122" name="Google Shape;122;p7"/>
          <p:cNvPicPr preferRelativeResize="0"/>
          <p:nvPr/>
        </p:nvPicPr>
        <p:blipFill rotWithShape="1">
          <a:blip r:embed="rId3">
            <a:alphaModFix/>
          </a:blip>
          <a:srcRect/>
          <a:stretch/>
        </p:blipFill>
        <p:spPr>
          <a:xfrm>
            <a:off x="8255377" y="207975"/>
            <a:ext cx="733750" cy="615101"/>
          </a:xfrm>
          <a:prstGeom prst="rect">
            <a:avLst/>
          </a:prstGeom>
          <a:noFill/>
          <a:ln>
            <a:noFill/>
          </a:ln>
        </p:spPr>
      </p:pic>
      <p:pic>
        <p:nvPicPr>
          <p:cNvPr id="5" name="Imagen 4"/>
          <p:cNvPicPr/>
          <p:nvPr/>
        </p:nvPicPr>
        <p:blipFill>
          <a:blip r:embed="rId4"/>
          <a:stretch>
            <a:fillRect/>
          </a:stretch>
        </p:blipFill>
        <p:spPr bwMode="auto">
          <a:xfrm>
            <a:off x="907979" y="1306512"/>
            <a:ext cx="7211931" cy="29832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cxnSp>
        <p:nvCxnSpPr>
          <p:cNvPr id="127" name="Google Shape;127;p8"/>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28" name="Google Shape;128;p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r>
              <a:rPr lang="es-ES" sz="2400" dirty="0" err="1" smtClean="0">
                <a:solidFill>
                  <a:srgbClr val="00426E"/>
                </a:solidFill>
                <a:latin typeface="Lato Black"/>
                <a:ea typeface="Lato Black"/>
                <a:cs typeface="Lato Black"/>
                <a:sym typeface="Lato Black"/>
              </a:rPr>
              <a:t>Dataset</a:t>
            </a:r>
            <a:r>
              <a:rPr lang="es-ES" sz="2400" dirty="0" smtClean="0">
                <a:solidFill>
                  <a:srgbClr val="00426E"/>
                </a:solidFill>
                <a:latin typeface="Lato Black"/>
                <a:ea typeface="Lato Black"/>
                <a:cs typeface="Lato Black"/>
                <a:sym typeface="Lato Black"/>
              </a:rPr>
              <a:t> 1</a:t>
            </a:r>
            <a:endParaRPr sz="2400" b="0" i="0" u="none" strike="noStrike" cap="none" dirty="0">
              <a:solidFill>
                <a:srgbClr val="00426E"/>
              </a:solidFill>
              <a:latin typeface="Lato Black"/>
              <a:ea typeface="Lato Black"/>
              <a:cs typeface="Lato Black"/>
              <a:sym typeface="Lato Black"/>
            </a:endParaRPr>
          </a:p>
        </p:txBody>
      </p:sp>
      <p:pic>
        <p:nvPicPr>
          <p:cNvPr id="129" name="Google Shape;129;p8"/>
          <p:cNvPicPr preferRelativeResize="0"/>
          <p:nvPr/>
        </p:nvPicPr>
        <p:blipFill rotWithShape="1">
          <a:blip r:embed="rId3">
            <a:alphaModFix/>
          </a:blip>
          <a:srcRect/>
          <a:stretch/>
        </p:blipFill>
        <p:spPr>
          <a:xfrm>
            <a:off x="8255377" y="207975"/>
            <a:ext cx="733750" cy="615101"/>
          </a:xfrm>
          <a:prstGeom prst="rect">
            <a:avLst/>
          </a:prstGeom>
          <a:noFill/>
          <a:ln>
            <a:noFill/>
          </a:ln>
        </p:spPr>
      </p:pic>
      <p:sp>
        <p:nvSpPr>
          <p:cNvPr id="2" name="Rectángulo 1"/>
          <p:cNvSpPr/>
          <p:nvPr/>
        </p:nvSpPr>
        <p:spPr>
          <a:xfrm>
            <a:off x="541097" y="945928"/>
            <a:ext cx="7823970" cy="4247317"/>
          </a:xfrm>
          <a:prstGeom prst="rect">
            <a:avLst/>
          </a:prstGeom>
        </p:spPr>
        <p:txBody>
          <a:bodyPr wrap="square">
            <a:spAutoFit/>
          </a:bodyPr>
          <a:lstStyle/>
          <a:p>
            <a:pPr marL="107950" lvl="0">
              <a:buClr>
                <a:srgbClr val="00426E"/>
              </a:buClr>
              <a:buSzPts val="1900"/>
            </a:pPr>
            <a:r>
              <a:rPr lang="es-MX" dirty="0" smtClean="0">
                <a:solidFill>
                  <a:srgbClr val="00426E"/>
                </a:solidFill>
                <a:latin typeface="Lato"/>
                <a:ea typeface="Lato"/>
                <a:cs typeface="Lato"/>
                <a:sym typeface="Lato"/>
              </a:rPr>
              <a:t>Partimos </a:t>
            </a:r>
            <a:r>
              <a:rPr lang="es-MX" dirty="0">
                <a:solidFill>
                  <a:srgbClr val="00426E"/>
                </a:solidFill>
                <a:latin typeface="Lato"/>
                <a:ea typeface="Lato"/>
                <a:cs typeface="Lato"/>
                <a:sym typeface="Lato"/>
              </a:rPr>
              <a:t>de artículos del BOE para armar nuestro </a:t>
            </a:r>
            <a:r>
              <a:rPr lang="es-MX" dirty="0" err="1">
                <a:solidFill>
                  <a:srgbClr val="00426E"/>
                </a:solidFill>
                <a:latin typeface="Lato"/>
                <a:ea typeface="Lato"/>
                <a:cs typeface="Lato"/>
                <a:sym typeface="Lato"/>
              </a:rPr>
              <a:t>dataset</a:t>
            </a:r>
            <a:r>
              <a:rPr lang="es-MX" dirty="0">
                <a:solidFill>
                  <a:srgbClr val="00426E"/>
                </a:solidFill>
                <a:latin typeface="Lato"/>
                <a:ea typeface="Lato"/>
                <a:cs typeface="Lato"/>
                <a:sym typeface="Lato"/>
              </a:rPr>
              <a:t>;</a:t>
            </a:r>
          </a:p>
          <a:p>
            <a:pPr marL="107950" lvl="0">
              <a:buClr>
                <a:srgbClr val="00426E"/>
              </a:buClr>
              <a:buSzPts val="1900"/>
            </a:pPr>
            <a:r>
              <a:rPr lang="es-MX" dirty="0">
                <a:solidFill>
                  <a:srgbClr val="00426E"/>
                </a:solidFill>
                <a:latin typeface="Lato"/>
                <a:ea typeface="Lato"/>
                <a:cs typeface="Lato"/>
                <a:sym typeface="Lato"/>
              </a:rPr>
              <a:t>Sobre estos artículos, nos disponíamos a formular preguntas y subrayar las respuestas dentro de cada artículo</a:t>
            </a:r>
            <a:r>
              <a:rPr lang="es-MX" dirty="0" smtClean="0">
                <a:solidFill>
                  <a:srgbClr val="00426E"/>
                </a:solidFill>
                <a:latin typeface="Lato"/>
                <a:ea typeface="Lato"/>
                <a:cs typeface="Lato"/>
                <a:sym typeface="Lato"/>
              </a:rPr>
              <a:t>.</a:t>
            </a:r>
          </a:p>
          <a:p>
            <a:pPr marL="107950" lvl="0">
              <a:buClr>
                <a:srgbClr val="00426E"/>
              </a:buClr>
              <a:buSzPts val="1900"/>
            </a:pPr>
            <a:endParaRPr lang="es-MX" dirty="0">
              <a:solidFill>
                <a:srgbClr val="00426E"/>
              </a:solidFill>
              <a:latin typeface="Lato"/>
              <a:ea typeface="Lato"/>
              <a:cs typeface="Lato"/>
              <a:sym typeface="Lato"/>
            </a:endParaRPr>
          </a:p>
          <a:p>
            <a:pPr marL="107950" lvl="0">
              <a:buClr>
                <a:srgbClr val="00426E"/>
              </a:buClr>
              <a:buSzPts val="1900"/>
            </a:pPr>
            <a:r>
              <a:rPr lang="es-MX" sz="1800" b="1" dirty="0" err="1" smtClean="0">
                <a:solidFill>
                  <a:srgbClr val="00426E"/>
                </a:solidFill>
                <a:latin typeface="Lato"/>
                <a:ea typeface="Lato"/>
                <a:cs typeface="Lato"/>
                <a:sym typeface="Lato"/>
              </a:rPr>
              <a:t>Haystack</a:t>
            </a:r>
            <a:endParaRPr lang="es-MX" sz="1800" b="1" dirty="0" smtClean="0">
              <a:solidFill>
                <a:srgbClr val="00426E"/>
              </a:solidFill>
              <a:latin typeface="Lato"/>
              <a:ea typeface="Lato"/>
              <a:cs typeface="Lato"/>
              <a:sym typeface="Lato"/>
            </a:endParaRPr>
          </a:p>
          <a:p>
            <a:pPr marL="107950" lvl="0">
              <a:buClr>
                <a:srgbClr val="00426E"/>
              </a:buClr>
              <a:buSzPts val="1900"/>
            </a:pPr>
            <a:endParaRPr lang="es-MX" b="1" dirty="0">
              <a:solidFill>
                <a:srgbClr val="00426E"/>
              </a:solidFill>
              <a:latin typeface="Lato"/>
              <a:ea typeface="Lato"/>
              <a:cs typeface="Lato"/>
              <a:sym typeface="Lato"/>
            </a:endParaRPr>
          </a:p>
          <a:p>
            <a:pPr marL="450850" lvl="0" indent="-342900">
              <a:buClr>
                <a:srgbClr val="00426E"/>
              </a:buClr>
              <a:buSzPts val="1900"/>
              <a:buFont typeface="+mj-lt"/>
              <a:buAutoNum type="arabicPeriod"/>
            </a:pPr>
            <a:r>
              <a:rPr lang="es-MX" b="1" dirty="0" smtClean="0">
                <a:solidFill>
                  <a:srgbClr val="00426E"/>
                </a:solidFill>
                <a:latin typeface="Lato"/>
                <a:ea typeface="Lato"/>
                <a:cs typeface="Lato"/>
                <a:sym typeface="Lato"/>
              </a:rPr>
              <a:t>Importando </a:t>
            </a:r>
            <a:r>
              <a:rPr lang="es-MX" b="1" dirty="0">
                <a:solidFill>
                  <a:srgbClr val="00426E"/>
                </a:solidFill>
                <a:latin typeface="Lato"/>
                <a:ea typeface="Lato"/>
                <a:cs typeface="Lato"/>
                <a:sym typeface="Lato"/>
              </a:rPr>
              <a:t>los </a:t>
            </a:r>
            <a:r>
              <a:rPr lang="es-MX" b="1" dirty="0" smtClean="0">
                <a:solidFill>
                  <a:srgbClr val="00426E"/>
                </a:solidFill>
                <a:latin typeface="Lato"/>
                <a:ea typeface="Lato"/>
                <a:cs typeface="Lato"/>
                <a:sym typeface="Lato"/>
              </a:rPr>
              <a:t>contextos</a:t>
            </a:r>
            <a:r>
              <a:rPr lang="es-MX" b="1" dirty="0">
                <a:solidFill>
                  <a:srgbClr val="00426E"/>
                </a:solidFill>
                <a:latin typeface="Lato"/>
                <a:ea typeface="Lato"/>
                <a:cs typeface="Lato"/>
                <a:sym typeface="Lato"/>
              </a:rPr>
              <a:t>.</a:t>
            </a:r>
            <a:endParaRPr lang="es-MX" b="1" dirty="0" smtClean="0">
              <a:solidFill>
                <a:srgbClr val="00426E"/>
              </a:solidFill>
              <a:latin typeface="Lato"/>
              <a:ea typeface="Lato"/>
              <a:cs typeface="Lato"/>
              <a:sym typeface="Lato"/>
            </a:endParaRPr>
          </a:p>
          <a:p>
            <a:pPr marL="450850" lvl="0" indent="-342900">
              <a:buClr>
                <a:srgbClr val="00426E"/>
              </a:buClr>
              <a:buSzPts val="1900"/>
              <a:buFont typeface="+mj-lt"/>
              <a:buAutoNum type="arabicPeriod"/>
            </a:pPr>
            <a:r>
              <a:rPr lang="es-MX" b="1" dirty="0" smtClean="0">
                <a:solidFill>
                  <a:srgbClr val="00426E"/>
                </a:solidFill>
                <a:latin typeface="Lato"/>
                <a:ea typeface="Lato"/>
                <a:cs typeface="Lato"/>
                <a:sym typeface="Lato"/>
              </a:rPr>
              <a:t>incluyendo </a:t>
            </a:r>
            <a:r>
              <a:rPr lang="es-MX" b="1" dirty="0">
                <a:solidFill>
                  <a:srgbClr val="00426E"/>
                </a:solidFill>
                <a:latin typeface="Lato"/>
                <a:ea typeface="Lato"/>
                <a:cs typeface="Lato"/>
                <a:sym typeface="Lato"/>
              </a:rPr>
              <a:t>las </a:t>
            </a:r>
            <a:r>
              <a:rPr lang="es-MX" b="1" dirty="0" smtClean="0">
                <a:solidFill>
                  <a:srgbClr val="00426E"/>
                </a:solidFill>
                <a:latin typeface="Lato"/>
                <a:ea typeface="Lato"/>
                <a:cs typeface="Lato"/>
                <a:sym typeface="Lato"/>
              </a:rPr>
              <a:t>preguntas.  </a:t>
            </a:r>
          </a:p>
          <a:p>
            <a:pPr marL="450850" lvl="0" indent="-342900">
              <a:buClr>
                <a:srgbClr val="00426E"/>
              </a:buClr>
              <a:buSzPts val="1900"/>
              <a:buFont typeface="+mj-lt"/>
              <a:buAutoNum type="arabicPeriod"/>
            </a:pPr>
            <a:r>
              <a:rPr lang="es-MX" b="1" dirty="0" smtClean="0">
                <a:solidFill>
                  <a:srgbClr val="00426E"/>
                </a:solidFill>
                <a:latin typeface="Lato"/>
                <a:ea typeface="Lato"/>
                <a:cs typeface="Lato"/>
                <a:sym typeface="Lato"/>
              </a:rPr>
              <a:t>subrayando </a:t>
            </a:r>
            <a:r>
              <a:rPr lang="es-MX" b="1" dirty="0">
                <a:solidFill>
                  <a:srgbClr val="00426E"/>
                </a:solidFill>
                <a:latin typeface="Lato"/>
                <a:ea typeface="Lato"/>
                <a:cs typeface="Lato"/>
                <a:sym typeface="Lato"/>
              </a:rPr>
              <a:t>los contextos dentro de la misma plataforma</a:t>
            </a:r>
            <a:r>
              <a:rPr lang="es-MX" b="1" dirty="0" smtClean="0">
                <a:solidFill>
                  <a:srgbClr val="00426E"/>
                </a:solidFill>
                <a:latin typeface="Lato"/>
                <a:ea typeface="Lato"/>
                <a:cs typeface="Lato"/>
                <a:sym typeface="Lato"/>
              </a:rPr>
              <a:t>.</a:t>
            </a:r>
          </a:p>
          <a:p>
            <a:pPr marL="450850" lvl="0" indent="-342900">
              <a:buClr>
                <a:srgbClr val="00426E"/>
              </a:buClr>
              <a:buSzPts val="1900"/>
              <a:buFont typeface="+mj-lt"/>
              <a:buAutoNum type="arabicPeriod"/>
            </a:pPr>
            <a:endParaRPr lang="es-MX" b="1" dirty="0">
              <a:solidFill>
                <a:srgbClr val="00426E"/>
              </a:solidFill>
              <a:latin typeface="Lato"/>
              <a:ea typeface="Lato"/>
              <a:cs typeface="Lato"/>
              <a:sym typeface="Lato"/>
            </a:endParaRPr>
          </a:p>
          <a:p>
            <a:pPr marL="450850" lvl="0" indent="-342900">
              <a:buClr>
                <a:srgbClr val="00426E"/>
              </a:buClr>
              <a:buSzPts val="1900"/>
              <a:buFont typeface="+mj-lt"/>
              <a:buAutoNum type="arabicPeriod"/>
            </a:pPr>
            <a:endParaRPr lang="es-MX" b="1" dirty="0" smtClean="0">
              <a:solidFill>
                <a:srgbClr val="00426E"/>
              </a:solidFill>
              <a:latin typeface="Lato"/>
              <a:ea typeface="Lato"/>
              <a:cs typeface="Lato"/>
              <a:sym typeface="Lato"/>
            </a:endParaRPr>
          </a:p>
          <a:p>
            <a:pPr>
              <a:buClr>
                <a:srgbClr val="00426E"/>
              </a:buClr>
              <a:buSzPts val="1900"/>
            </a:pPr>
            <a:r>
              <a:rPr lang="es-MX" dirty="0">
                <a:solidFill>
                  <a:srgbClr val="00426E"/>
                </a:solidFill>
                <a:latin typeface="Lato"/>
                <a:ea typeface="Lato"/>
                <a:cs typeface="Lato"/>
                <a:sym typeface="Lato"/>
              </a:rPr>
              <a:t>Llegamos a incluir los datos procedentes del BOE en diferentes modelos BERT y similares, y la mayoría de modelos funcionaron proveyendo respuestas consistentes a las preguntas formuladas. </a:t>
            </a:r>
            <a:endParaRPr lang="es-MX" dirty="0" smtClean="0">
              <a:solidFill>
                <a:srgbClr val="00426E"/>
              </a:solidFill>
              <a:latin typeface="Lato"/>
              <a:ea typeface="Lato"/>
              <a:cs typeface="Lato"/>
              <a:sym typeface="Lato"/>
            </a:endParaRPr>
          </a:p>
          <a:p>
            <a:pPr>
              <a:buClr>
                <a:srgbClr val="00426E"/>
              </a:buClr>
              <a:buSzPts val="1900"/>
            </a:pPr>
            <a:endParaRPr lang="es-MX" dirty="0">
              <a:solidFill>
                <a:srgbClr val="00426E"/>
              </a:solidFill>
              <a:latin typeface="Lato"/>
              <a:ea typeface="Lato"/>
              <a:cs typeface="Lato"/>
              <a:sym typeface="Lato"/>
            </a:endParaRPr>
          </a:p>
          <a:p>
            <a:pPr algn="ctr">
              <a:buClr>
                <a:srgbClr val="00426E"/>
              </a:buClr>
              <a:buSzPts val="1900"/>
            </a:pPr>
            <a:r>
              <a:rPr lang="es-MX" dirty="0" smtClean="0">
                <a:solidFill>
                  <a:srgbClr val="00426E"/>
                </a:solidFill>
                <a:latin typeface="Lato"/>
                <a:ea typeface="Lato"/>
                <a:cs typeface="Lato"/>
                <a:sym typeface="Lato"/>
              </a:rPr>
              <a:t>El modelo </a:t>
            </a:r>
            <a:r>
              <a:rPr lang="es-MX" dirty="0">
                <a:solidFill>
                  <a:srgbClr val="00426E"/>
                </a:solidFill>
                <a:latin typeface="Lato"/>
                <a:ea typeface="Lato"/>
                <a:cs typeface="Lato"/>
                <a:sym typeface="Lato"/>
              </a:rPr>
              <a:t>con mejor resultado y consistencia en respuestas fue </a:t>
            </a:r>
            <a:r>
              <a:rPr lang="es-MX" dirty="0" err="1" smtClean="0">
                <a:solidFill>
                  <a:srgbClr val="00426E"/>
                </a:solidFill>
                <a:latin typeface="Lato"/>
                <a:ea typeface="Lato"/>
                <a:cs typeface="Lato"/>
                <a:sym typeface="Lato"/>
              </a:rPr>
              <a:t>RoBERTa</a:t>
            </a:r>
            <a:r>
              <a:rPr lang="es-MX" dirty="0" smtClean="0">
                <a:solidFill>
                  <a:srgbClr val="00426E"/>
                </a:solidFill>
                <a:latin typeface="Lato"/>
                <a:ea typeface="Lato"/>
                <a:cs typeface="Lato"/>
                <a:sym typeface="Lato"/>
              </a:rPr>
              <a:t>.</a:t>
            </a:r>
            <a:endParaRPr lang="es-MX" dirty="0">
              <a:solidFill>
                <a:srgbClr val="00426E"/>
              </a:solidFill>
              <a:latin typeface="Lato"/>
              <a:ea typeface="Lato"/>
              <a:cs typeface="Lato"/>
              <a:sym typeface="Lato"/>
            </a:endParaRPr>
          </a:p>
          <a:p>
            <a:pPr marL="107950" lvl="0">
              <a:buClr>
                <a:srgbClr val="00426E"/>
              </a:buClr>
              <a:buSzPts val="1900"/>
            </a:pPr>
            <a:endParaRPr lang="es-MX" b="1" dirty="0" smtClean="0">
              <a:solidFill>
                <a:srgbClr val="00426E"/>
              </a:solidFill>
              <a:latin typeface="Lato"/>
              <a:ea typeface="Lato"/>
              <a:cs typeface="Lato"/>
              <a:sym typeface="Lato"/>
            </a:endParaRPr>
          </a:p>
          <a:p>
            <a:pPr marL="107950" lvl="0">
              <a:buClr>
                <a:srgbClr val="00426E"/>
              </a:buClr>
              <a:buSzPts val="1900"/>
            </a:pPr>
            <a:endParaRPr lang="es-MX" dirty="0">
              <a:solidFill>
                <a:srgbClr val="00426E"/>
              </a:solidFill>
              <a:latin typeface="Lato"/>
              <a:ea typeface="Lato"/>
              <a:cs typeface="Lato"/>
              <a:sym typeface="Lato"/>
            </a:endParaRPr>
          </a:p>
          <a:p>
            <a:pPr marL="107950" lvl="0">
              <a:buClr>
                <a:srgbClr val="00426E"/>
              </a:buClr>
              <a:buSzPts val="1900"/>
            </a:pPr>
            <a:endParaRPr lang="es-MX" dirty="0" smtClean="0">
              <a:solidFill>
                <a:srgbClr val="00426E"/>
              </a:solidFill>
              <a:latin typeface="Lato"/>
              <a:ea typeface="Lato"/>
              <a:cs typeface="Lato"/>
              <a:sym typeface="Lato"/>
            </a:endParaRPr>
          </a:p>
          <a:p>
            <a:pPr marL="107950" lvl="0">
              <a:buClr>
                <a:srgbClr val="00426E"/>
              </a:buClr>
              <a:buSzPts val="1900"/>
            </a:pPr>
            <a:endParaRPr lang="es-MX" dirty="0">
              <a:solidFill>
                <a:srgbClr val="00426E"/>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1743</Words>
  <Application>Microsoft Office PowerPoint</Application>
  <PresentationFormat>Presentación en pantalla (16:9)</PresentationFormat>
  <Paragraphs>193</Paragraphs>
  <Slides>21</Slides>
  <Notes>21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21</vt:i4>
      </vt:variant>
    </vt:vector>
  </HeadingPairs>
  <TitlesOfParts>
    <vt:vector size="31" baseType="lpstr">
      <vt:lpstr>Lato Black</vt:lpstr>
      <vt:lpstr>Calibri</vt:lpstr>
      <vt:lpstr>Lato</vt:lpstr>
      <vt:lpstr>Noto Sans Symbols</vt:lpstr>
      <vt:lpstr>Arial</vt:lpstr>
      <vt:lpstr>Symbol</vt:lpstr>
      <vt:lpstr>Montserrat Medium</vt:lpstr>
      <vt:lpstr>Helvetica Neue</vt:lpstr>
      <vt:lpstr>Montserrat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Sílvia Miró</dc:creator>
  <cp:lastModifiedBy>Esai Huaman</cp:lastModifiedBy>
  <cp:revision>2</cp:revision>
  <dcterms:modified xsi:type="dcterms:W3CDTF">2023-02-07T03:44:01Z</dcterms:modified>
</cp:coreProperties>
</file>