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0"/>
  </p:notesMasterIdLst>
  <p:sldIdLst>
    <p:sldId id="257" r:id="rId3"/>
    <p:sldId id="256" r:id="rId4"/>
    <p:sldId id="259" r:id="rId5"/>
    <p:sldId id="258" r:id="rId6"/>
    <p:sldId id="262" r:id="rId7"/>
    <p:sldId id="265" r:id="rId8"/>
    <p:sldId id="266" r:id="rId9"/>
    <p:sldId id="267" r:id="rId10"/>
    <p:sldId id="264" r:id="rId11"/>
    <p:sldId id="268" r:id="rId12"/>
    <p:sldId id="260" r:id="rId13"/>
    <p:sldId id="269" r:id="rId14"/>
    <p:sldId id="263" r:id="rId15"/>
    <p:sldId id="271" r:id="rId16"/>
    <p:sldId id="270" r:id="rId17"/>
    <p:sldId id="272" r:id="rId18"/>
    <p:sldId id="261" r:id="rId19"/>
  </p:sldIdLst>
  <p:sldSz cx="9144000" cy="5143500" type="screen16x9"/>
  <p:notesSz cx="6858000" cy="9144000"/>
  <p:embeddedFontLst>
    <p:embeddedFont>
      <p:font typeface="Montserra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Montserrat Medium"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
      <p:font typeface="Lato Black"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4" autoAdjust="0"/>
    <p:restoredTop sz="70107" autoAdjust="0"/>
  </p:normalViewPr>
  <p:slideViewPr>
    <p:cSldViewPr snapToGrid="0">
      <p:cViewPr>
        <p:scale>
          <a:sx n="100" d="100"/>
          <a:sy n="100" d="100"/>
        </p:scale>
        <p:origin x="-528"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24670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f663b3b5a_0_2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15" name="Google Shape;115;gcf663b3b5a_0_2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ce6eb177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ce6eb1776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Aprovechamos</a:t>
            </a:r>
            <a:r>
              <a:rPr lang="es" baseline="0" dirty="0" smtClean="0"/>
              <a:t> este momento para hacer una breve recapitulación;</a:t>
            </a:r>
            <a:br>
              <a:rPr lang="es" baseline="0" dirty="0" smtClean="0"/>
            </a:br>
            <a:r>
              <a:rPr lang="es" baseline="0" dirty="0" smtClean="0"/>
              <a:t>Nuestro objetivo es desarrollar un chatbot para el colectivo de refugiados, para poder </a:t>
            </a:r>
            <a:r>
              <a:rPr lang="es" baseline="0" dirty="0" smtClean="0"/>
              <a:t>acompañar a este colectivo facilitando su acceso a la información </a:t>
            </a:r>
            <a:r>
              <a:rPr lang="es" baseline="0" dirty="0" smtClean="0"/>
              <a:t>y optimizar la </a:t>
            </a:r>
            <a:r>
              <a:rPr lang="es" baseline="0" dirty="0" smtClean="0"/>
              <a:t>dedicación </a:t>
            </a:r>
            <a:r>
              <a:rPr lang="es" baseline="0" dirty="0" smtClean="0"/>
              <a:t>por parte de los servicios de atención.</a:t>
            </a:r>
            <a:br>
              <a:rPr lang="es" baseline="0" dirty="0" smtClean="0"/>
            </a:br>
            <a:r>
              <a:rPr lang="es" baseline="0" dirty="0" smtClean="0"/>
              <a:t>Como habéis visto, nuestro proyecto se ha desarrollado en dos fases, que han dado lugar a dos </a:t>
            </a:r>
            <a:r>
              <a:rPr lang="es" baseline="0" dirty="0" smtClean="0"/>
              <a:t>soluciones de diferente enfoque:</a:t>
            </a:r>
            <a:endParaRPr lang="es" baseline="0" dirty="0" smtClean="0"/>
          </a:p>
          <a:p>
            <a:pPr marL="171450" lvl="0" indent="-171450" algn="l" rtl="0">
              <a:spcBef>
                <a:spcPts val="0"/>
              </a:spcBef>
              <a:spcAft>
                <a:spcPts val="0"/>
              </a:spcAft>
              <a:buFontTx/>
              <a:buChar char="-"/>
            </a:pPr>
            <a:r>
              <a:rPr lang="es-ES" baseline="0" dirty="0" smtClean="0"/>
              <a:t>E</a:t>
            </a:r>
            <a:r>
              <a:rPr lang="es" baseline="0" dirty="0" smtClean="0"/>
              <a:t>n el caso del modelo de Pregunta-Respuesta, conseguimos que el modelo respondiese de forma correcta a consultas relativas al colectivo de refugiados, recogidas en un contexto;</a:t>
            </a:r>
          </a:p>
          <a:p>
            <a:pPr marL="171450" lvl="0" indent="-171450" algn="l" rtl="0">
              <a:spcBef>
                <a:spcPts val="0"/>
              </a:spcBef>
              <a:spcAft>
                <a:spcPts val="0"/>
              </a:spcAft>
              <a:buFontTx/>
              <a:buChar char="-"/>
            </a:pPr>
            <a:r>
              <a:rPr lang="es" baseline="0" dirty="0" smtClean="0"/>
              <a:t>En el caso de Generación de texto, conseguimos que el modelo respondiese de forma consistente a preguntas de tipo general.</a:t>
            </a:r>
          </a:p>
          <a:p>
            <a:pPr marL="0" lvl="0" indent="0" algn="l" rtl="0">
              <a:spcBef>
                <a:spcPts val="0"/>
              </a:spcBef>
              <a:spcAft>
                <a:spcPts val="0"/>
              </a:spcAft>
              <a:buFontTx/>
              <a:buNone/>
            </a:pPr>
            <a:r>
              <a:rPr lang="es" baseline="0" dirty="0" smtClean="0"/>
              <a:t>Consideramos que las dos funcionalidades alcanzadas tienen interés de cara al desarrollo de </a:t>
            </a:r>
            <a:r>
              <a:rPr lang="es" baseline="0" dirty="0" smtClean="0"/>
              <a:t>una solución final.</a:t>
            </a:r>
            <a:endParaRPr lang="es" baseline="0" dirty="0" smtClean="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FontTx/>
              <a:buNone/>
            </a:pPr>
            <a:r>
              <a:rPr lang="es" baseline="0" dirty="0" smtClean="0"/>
              <a:t>En </a:t>
            </a:r>
            <a:r>
              <a:rPr lang="es" baseline="0" dirty="0" smtClean="0"/>
              <a:t>cuanto a próximos </a:t>
            </a:r>
            <a:r>
              <a:rPr lang="es" baseline="0" dirty="0" smtClean="0"/>
              <a:t>pasos</a:t>
            </a:r>
            <a:r>
              <a:rPr lang="es" baseline="0" dirty="0" smtClean="0"/>
              <a:t>,</a:t>
            </a:r>
            <a:endParaRPr lang="es" baseline="0" dirty="0" smtClean="0"/>
          </a:p>
          <a:p>
            <a:pPr marL="171450" lvl="0" indent="-171450" algn="l" rtl="0">
              <a:spcBef>
                <a:spcPts val="0"/>
              </a:spcBef>
              <a:spcAft>
                <a:spcPts val="0"/>
              </a:spcAft>
              <a:buFontTx/>
              <a:buChar char="-"/>
            </a:pPr>
            <a:r>
              <a:rPr lang="es" baseline="0" dirty="0" smtClean="0"/>
              <a:t>En primer lugar, podríamos optar por seguir </a:t>
            </a:r>
            <a:r>
              <a:rPr lang="es" baseline="0" dirty="0" smtClean="0"/>
              <a:t>trabajando en el fine-tuning de un modelo de generación de texto</a:t>
            </a:r>
            <a:r>
              <a:rPr lang="es" baseline="0" dirty="0" smtClean="0"/>
              <a:t>, de modo que un modelo de este tipo pudiera dar respuestas acuradas para el grupo de refugiados;</a:t>
            </a:r>
            <a:endParaRPr lang="es" baseline="0" dirty="0" smtClean="0"/>
          </a:p>
          <a:p>
            <a:pPr marL="171450" lvl="0" indent="-171450" algn="l" rtl="0">
              <a:spcBef>
                <a:spcPts val="0"/>
              </a:spcBef>
              <a:spcAft>
                <a:spcPts val="0"/>
              </a:spcAft>
              <a:buFontTx/>
              <a:buChar char="-"/>
            </a:pPr>
            <a:r>
              <a:rPr lang="es" baseline="0" dirty="0" smtClean="0"/>
              <a:t>Otra opción, que planteamos en la diapositiva en segundo lugar, sería buscar </a:t>
            </a:r>
            <a:r>
              <a:rPr lang="es" baseline="0" dirty="0" smtClean="0"/>
              <a:t>algún otro tipo de modelo indepenientemente de su disponibilidad en idioma, y tras ello aplicar traducción. En este caso podríamos optar por un modelo Conversacional, por ejemplo.</a:t>
            </a:r>
          </a:p>
          <a:p>
            <a:pPr marL="171450" lvl="0" indent="-171450" algn="l" rtl="0">
              <a:spcBef>
                <a:spcPts val="0"/>
              </a:spcBef>
              <a:spcAft>
                <a:spcPts val="0"/>
              </a:spcAft>
              <a:buFontTx/>
              <a:buChar char="-"/>
            </a:pPr>
            <a:r>
              <a:rPr lang="es" baseline="0" dirty="0" smtClean="0"/>
              <a:t>Otro enfoque podría ser trabajar </a:t>
            </a:r>
            <a:r>
              <a:rPr lang="es" baseline="0" dirty="0" smtClean="0"/>
              <a:t>en implementar una solución que incluyese los dos modelos que hemos trabajado. Por ejemplo, empezaríamos aplicando un modelo de clasificación, que permitiese identificar cuando el input del chat se refiere a consultas generales o bien a consultas específicas p</a:t>
            </a:r>
            <a:r>
              <a:rPr lang="es-ES" baseline="0" dirty="0" smtClean="0"/>
              <a:t>a</a:t>
            </a:r>
            <a:r>
              <a:rPr lang="es" baseline="0" dirty="0" smtClean="0"/>
              <a:t>ra el colectivo; y según esta clasificación, aplicar un modelo óptimo para cada funcionalidad (como podrían ser Generación de texto para preguntas generales, o bien Pregunta-Respuesta para preguntas específicas).</a:t>
            </a:r>
            <a:endParaRPr dirty="0"/>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smtClean="0"/>
              <a:t>Pasemos</a:t>
            </a:r>
            <a:r>
              <a:rPr lang="es" baseline="0" dirty="0" smtClean="0"/>
              <a:t> ahora a ver algunas consideraciones finales.</a:t>
            </a:r>
            <a:endParaRPr lang="es" baseline="0" dirty="0"/>
          </a:p>
          <a:p>
            <a:pPr marL="0" lvl="0" indent="0" algn="l" rtl="0">
              <a:spcBef>
                <a:spcPts val="0"/>
              </a:spcBef>
              <a:spcAft>
                <a:spcPts val="0"/>
              </a:spcAft>
              <a:buNone/>
            </a:pPr>
            <a:endParaRPr lang="es" baseline="0" dirty="0" smtClean="0"/>
          </a:p>
          <a:p>
            <a:pPr marL="0" lvl="0" indent="0" algn="l" rtl="0">
              <a:spcBef>
                <a:spcPts val="0"/>
              </a:spcBef>
              <a:spcAft>
                <a:spcPts val="0"/>
              </a:spcAft>
              <a:buNone/>
            </a:pPr>
            <a:r>
              <a:rPr lang="es" baseline="0" dirty="0" smtClean="0"/>
              <a:t>Nos gustaría empezar por un aspecto que nos pareció muy interesante: la filosofía de HuggingFace. Una plataforma donde se comparten los avances para los modelos de NLP, y a la vez se puede acceder </a:t>
            </a:r>
            <a:r>
              <a:rPr lang="es" baseline="0" dirty="0" smtClean="0"/>
              <a:t>a cursos sobre esta temática. También nos encantó su filosofía, que consideramos también muy alineada con todo lo aprendido en este curso… por ejemplo, </a:t>
            </a:r>
            <a:r>
              <a:rPr lang="es" baseline="0" dirty="0" smtClean="0"/>
              <a:t>¿para qué entrenar de nuevo un modelo, y consumir más recursos, si los recursos en el planeta son limitados…?</a:t>
            </a:r>
          </a:p>
          <a:p>
            <a:pPr marL="0" lvl="0" indent="0" algn="l" rtl="0">
              <a:spcBef>
                <a:spcPts val="0"/>
              </a:spcBef>
              <a:spcAft>
                <a:spcPts val="0"/>
              </a:spcAft>
              <a:buNone/>
            </a:pPr>
            <a:endParaRPr lang="es" baseline="0" dirty="0" smtClean="0"/>
          </a:p>
          <a:p>
            <a:pPr marL="0" lvl="0" indent="0" algn="l" rtl="0">
              <a:spcBef>
                <a:spcPts val="0"/>
              </a:spcBef>
              <a:spcAft>
                <a:spcPts val="0"/>
              </a:spcAft>
              <a:buNone/>
            </a:pPr>
            <a:r>
              <a:rPr lang="es" baseline="0" dirty="0" smtClean="0"/>
              <a:t>De acuerdo, ahora nos gustaría enfocarnos en algo un poco más práctico. Cuando participamos en la fase de code-to-learn de este mismo curso, vimos que la mayor parte del tiempo de un científico de datos se invertía en la limpieza y pre-procesado de los datos. Y en nuestro caso, nos ha sorprendido porque efectivamente hemos invertido bastante tiempo en el ajuste de datos; pero no tanto en su limpieza, sino más bien en tratar de averiguar el formato de los datos de entrada para ajustar el entrenamiento del modelo preexistente con nuestros datos específicos, procedentes de preguntas y respuestas que habíamos generado partiendo de algunos artículos del Boletín Oficial del </a:t>
            </a:r>
            <a:r>
              <a:rPr lang="es" baseline="0" dirty="0" smtClean="0"/>
              <a:t>Estado o BOE.</a:t>
            </a:r>
            <a:endParaRPr lang="es" baseline="0" dirty="0" smtClean="0"/>
          </a:p>
          <a:p>
            <a:pPr marL="0" lvl="0" indent="0" algn="l" rtl="0">
              <a:spcBef>
                <a:spcPts val="0"/>
              </a:spcBef>
              <a:spcAft>
                <a:spcPts val="0"/>
              </a:spcAft>
              <a:buNone/>
            </a:pPr>
            <a:endParaRPr lang="es" baseline="0" dirty="0" smtClean="0"/>
          </a:p>
          <a:p>
            <a:pPr marL="0" lvl="0" indent="0" algn="l" rtl="0">
              <a:spcBef>
                <a:spcPts val="0"/>
              </a:spcBef>
              <a:spcAft>
                <a:spcPts val="0"/>
              </a:spcAft>
              <a:buNone/>
            </a:pPr>
            <a:r>
              <a:rPr lang="es" baseline="0" dirty="0" smtClean="0"/>
              <a:t>Y sí, también nos gustaría compartir algunas reflexiones que han surgido en el desarrollo del proyecto. En lo que refiere a los modelos de Generación de texto, que nos resultan tan y tan interesantes, hay algo que debe tenerse en cuenta. En primer lugar, nos parecen extraordinarios los avances que ha habido en NLP en el poco tiempo que hemos estado desarrollando este proyecto. En segundo lugar, hay que tener en cuenta que aunque estos modelos “generan” texto, previamente han sido entrenados con datos; por lo tanto, aunque en ocasiones </a:t>
            </a:r>
            <a:r>
              <a:rPr lang="es" baseline="0" dirty="0" smtClean="0"/>
              <a:t>respondan </a:t>
            </a:r>
            <a:r>
              <a:rPr lang="es" baseline="0" dirty="0" smtClean="0"/>
              <a:t>de forma muy </a:t>
            </a:r>
            <a:r>
              <a:rPr lang="es" baseline="0" dirty="0" smtClean="0"/>
              <a:t>empática (sí sí.. </a:t>
            </a:r>
            <a:r>
              <a:rPr lang="es-ES" baseline="0" dirty="0" smtClean="0"/>
              <a:t>más empática incluso que algunos humanos!)</a:t>
            </a:r>
            <a:r>
              <a:rPr lang="es" baseline="0" dirty="0" smtClean="0"/>
              <a:t>, </a:t>
            </a:r>
            <a:r>
              <a:rPr lang="es" baseline="0" dirty="0" smtClean="0"/>
              <a:t>también hay que seguir considerando que no están libres de sesgos y que por lo tanto queda recorrido por hacer. En muchos ámbitos </a:t>
            </a:r>
            <a:r>
              <a:rPr lang="es" baseline="0" dirty="0" smtClean="0"/>
              <a:t>ypor lo tanto, </a:t>
            </a:r>
            <a:r>
              <a:rPr lang="es" baseline="0" dirty="0" smtClean="0"/>
              <a:t>también en el ámbito de la Inteligencia Artificial.</a:t>
            </a: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smtClean="0"/>
              <a:t>Volviendo </a:t>
            </a:r>
            <a:r>
              <a:rPr lang="es-ES" dirty="0" smtClean="0"/>
              <a:t>al proyecto, a continuación</a:t>
            </a:r>
            <a:r>
              <a:rPr lang="es-ES" baseline="0" dirty="0" smtClean="0"/>
              <a:t> compartimos enlaces donde podréis encontrar mayor detalle del proyecto así como información de contacto</a:t>
            </a:r>
            <a:r>
              <a:rPr lang="es-ES" baseline="0" dirty="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7dd8e4bef_0_6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dirty="0" smtClean="0"/>
              <a:t>Ah, y por cierto. Este</a:t>
            </a:r>
            <a:r>
              <a:rPr lang="es-ES" baseline="0" dirty="0" smtClean="0"/>
              <a:t> video se ha generado como prueba de una plataforma, en la que hemos cargado una fotografía de cada miembro del equipo, así como el texto a exponer y las diapositivas.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baseline="0"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aseline="0" dirty="0" smtClean="0"/>
              <a:t>¡Muchas gracias por haber compartido estos minutos con nosotros!</a:t>
            </a:r>
            <a:endParaRPr lang="es-ES" dirty="0" smtClean="0"/>
          </a:p>
          <a:p>
            <a:pPr marL="0" lvl="0" indent="0" algn="l" rtl="0">
              <a:spcBef>
                <a:spcPts val="0"/>
              </a:spcBef>
              <a:spcAft>
                <a:spcPts val="0"/>
              </a:spcAft>
              <a:buNone/>
            </a:pPr>
            <a:endParaRPr dirty="0"/>
          </a:p>
        </p:txBody>
      </p:sp>
      <p:sp>
        <p:nvSpPr>
          <p:cNvPr id="142" name="Google Shape;142;gd7dd8e4bef_0_6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34efe1c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34efe1c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550" tIns="91550" rIns="91550" bIns="91550" anchor="b" anchorCtr="0">
            <a:noAutofit/>
          </a:bodyPr>
          <a:lstStyle>
            <a:lvl1pPr lvl="0" algn="ctr" rtl="0">
              <a:spcBef>
                <a:spcPts val="0"/>
              </a:spcBef>
              <a:spcAft>
                <a:spcPts val="0"/>
              </a:spcAft>
              <a:buSzPts val="5200"/>
              <a:buNone/>
              <a:defRPr sz="5200" b="1">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550" tIns="91550" rIns="91550" bIns="9155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550" tIns="91550" rIns="91550" bIns="9155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550" tIns="91550" rIns="91550" bIns="9155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550" tIns="91550" rIns="91550" bIns="91550"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550" tIns="91550" rIns="91550" bIns="9155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550" tIns="91550" rIns="91550" bIns="9155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550" tIns="91550" rIns="91550" bIns="9155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550" tIns="91550" rIns="91550" bIns="9155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550" tIns="91550" rIns="91550" bIns="9155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550" tIns="91550" rIns="91550" bIns="91550"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550" tIns="91550" rIns="91550" bIns="9155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550" tIns="91550" rIns="91550" bIns="91550"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550" tIns="91550" rIns="91550" bIns="91550"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550" tIns="91550" rIns="91550" bIns="9155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550" tIns="91550" rIns="91550" bIns="91550"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550" tIns="91550" rIns="91550" bIns="91550"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550" tIns="91550" rIns="91550" bIns="9155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550" tIns="91550" rIns="91550" bIns="91550"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7500" y="991653"/>
            <a:ext cx="3581400" cy="269100"/>
          </a:xfrm>
          <a:prstGeom prst="rect">
            <a:avLst/>
          </a:prstGeom>
          <a:noFill/>
          <a:ln>
            <a:noFill/>
          </a:ln>
        </p:spPr>
        <p:txBody>
          <a:bodyPr spcFirstLastPara="1" wrap="square" lIns="91550" tIns="91550" rIns="91550" bIns="91550" anchor="t" anchorCtr="0">
            <a:noAutofit/>
          </a:bodyPr>
          <a:lstStyle>
            <a:lvl1pPr marL="0" marR="0" lvl="0" indent="0" algn="l" rtl="0">
              <a:spcBef>
                <a:spcPts val="0"/>
              </a:spcBef>
              <a:spcAft>
                <a:spcPts val="0"/>
              </a:spcAft>
              <a:buSzPts val="2800"/>
              <a:buNone/>
              <a:defRPr sz="1700" b="0" i="0" u="none" strike="noStrike" cap="none">
                <a:solidFill>
                  <a:srgbClr val="231F20"/>
                </a:solidFill>
                <a:latin typeface="Arial"/>
                <a:ea typeface="Arial"/>
                <a:cs typeface="Arial"/>
                <a:sym typeface="Arial"/>
              </a:defRPr>
            </a:lvl1pPr>
            <a:lvl2pPr lvl="1" indent="0" rtl="0">
              <a:spcBef>
                <a:spcPts val="0"/>
              </a:spcBef>
              <a:spcAft>
                <a:spcPts val="0"/>
              </a:spcAft>
              <a:buSzPts val="2800"/>
              <a:buNone/>
              <a:defRPr sz="1300"/>
            </a:lvl2pPr>
            <a:lvl3pPr lvl="2" indent="0" rtl="0">
              <a:spcBef>
                <a:spcPts val="0"/>
              </a:spcBef>
              <a:spcAft>
                <a:spcPts val="0"/>
              </a:spcAft>
              <a:buSzPts val="2800"/>
              <a:buNone/>
              <a:defRPr sz="1300"/>
            </a:lvl3pPr>
            <a:lvl4pPr lvl="3" indent="0" rtl="0">
              <a:spcBef>
                <a:spcPts val="0"/>
              </a:spcBef>
              <a:spcAft>
                <a:spcPts val="0"/>
              </a:spcAft>
              <a:buSzPts val="2800"/>
              <a:buNone/>
              <a:defRPr sz="1300"/>
            </a:lvl4pPr>
            <a:lvl5pPr lvl="4" indent="0" rtl="0">
              <a:spcBef>
                <a:spcPts val="0"/>
              </a:spcBef>
              <a:spcAft>
                <a:spcPts val="0"/>
              </a:spcAft>
              <a:buSzPts val="2800"/>
              <a:buNone/>
              <a:defRPr sz="1300"/>
            </a:lvl5pPr>
            <a:lvl6pPr lvl="5" indent="0" rtl="0">
              <a:spcBef>
                <a:spcPts val="0"/>
              </a:spcBef>
              <a:spcAft>
                <a:spcPts val="0"/>
              </a:spcAft>
              <a:buSzPts val="2800"/>
              <a:buNone/>
              <a:defRPr sz="1300"/>
            </a:lvl6pPr>
            <a:lvl7pPr lvl="6" indent="0" rtl="0">
              <a:spcBef>
                <a:spcPts val="0"/>
              </a:spcBef>
              <a:spcAft>
                <a:spcPts val="0"/>
              </a:spcAft>
              <a:buSzPts val="2800"/>
              <a:buNone/>
              <a:defRPr sz="1300"/>
            </a:lvl7pPr>
            <a:lvl8pPr lvl="7" indent="0" rtl="0">
              <a:spcBef>
                <a:spcPts val="0"/>
              </a:spcBef>
              <a:spcAft>
                <a:spcPts val="0"/>
              </a:spcAft>
              <a:buSzPts val="2800"/>
              <a:buNone/>
              <a:defRPr sz="1300"/>
            </a:lvl8pPr>
            <a:lvl9pPr lvl="8" indent="0" rtl="0">
              <a:spcBef>
                <a:spcPts val="0"/>
              </a:spcBef>
              <a:spcAft>
                <a:spcPts val="0"/>
              </a:spcAft>
              <a:buSzPts val="2800"/>
              <a:buNone/>
              <a:defRPr sz="1300"/>
            </a:lvl9pPr>
          </a:lstStyle>
          <a:p>
            <a:endParaRPr/>
          </a:p>
        </p:txBody>
      </p:sp>
      <p:sp>
        <p:nvSpPr>
          <p:cNvPr id="97" name="Google Shape;97;p25"/>
          <p:cNvSpPr txBox="1">
            <a:spLocks noGrp="1"/>
          </p:cNvSpPr>
          <p:nvPr>
            <p:ph type="body" idx="1"/>
          </p:nvPr>
        </p:nvSpPr>
        <p:spPr>
          <a:xfrm>
            <a:off x="317500" y="1243785"/>
            <a:ext cx="3840900" cy="1277400"/>
          </a:xfrm>
          <a:prstGeom prst="rect">
            <a:avLst/>
          </a:prstGeom>
          <a:noFill/>
          <a:ln>
            <a:noFill/>
          </a:ln>
        </p:spPr>
        <p:txBody>
          <a:bodyPr spcFirstLastPara="1" wrap="square" lIns="91550" tIns="91550" rIns="91550" bIns="91550" anchor="t" anchorCtr="0">
            <a:noAutofit/>
          </a:bodyPr>
          <a:lstStyle>
            <a:lvl1pPr marL="457200" marR="0" lvl="0" indent="-228600" algn="l" rtl="0">
              <a:spcBef>
                <a:spcPts val="0"/>
              </a:spcBef>
              <a:spcAft>
                <a:spcPts val="0"/>
              </a:spcAft>
              <a:buSzPts val="1800"/>
              <a:buNone/>
              <a:defRPr sz="1700" b="0" i="0" u="none" strike="noStrike" cap="none">
                <a:solidFill>
                  <a:srgbClr val="231F20"/>
                </a:solidFill>
                <a:latin typeface="Arial"/>
                <a:ea typeface="Arial"/>
                <a:cs typeface="Arial"/>
                <a:sym typeface="Arial"/>
              </a:defRPr>
            </a:lvl1pPr>
            <a:lvl2pPr marL="914400" marR="0" lvl="1" indent="-228600" algn="l" rtl="0">
              <a:spcBef>
                <a:spcPts val="1600"/>
              </a:spcBef>
              <a:spcAft>
                <a:spcPts val="0"/>
              </a:spcAft>
              <a:buSzPts val="1400"/>
              <a:buNone/>
              <a:defRPr sz="1300" b="0" i="0" u="none" strike="noStrike" cap="none">
                <a:latin typeface="Calibri"/>
                <a:ea typeface="Calibri"/>
                <a:cs typeface="Calibri"/>
                <a:sym typeface="Calibri"/>
              </a:defRPr>
            </a:lvl2pPr>
            <a:lvl3pPr marL="1371600" marR="0" lvl="2" indent="-228600" algn="l" rtl="0">
              <a:spcBef>
                <a:spcPts val="1600"/>
              </a:spcBef>
              <a:spcAft>
                <a:spcPts val="0"/>
              </a:spcAft>
              <a:buSzPts val="1400"/>
              <a:buNone/>
              <a:defRPr sz="1300" b="0" i="0" u="none" strike="noStrike" cap="none">
                <a:latin typeface="Calibri"/>
                <a:ea typeface="Calibri"/>
                <a:cs typeface="Calibri"/>
                <a:sym typeface="Calibri"/>
              </a:defRPr>
            </a:lvl3pPr>
            <a:lvl4pPr marL="1828800" marR="0" lvl="3" indent="-228600" algn="l" rtl="0">
              <a:spcBef>
                <a:spcPts val="1600"/>
              </a:spcBef>
              <a:spcAft>
                <a:spcPts val="0"/>
              </a:spcAft>
              <a:buSzPts val="1400"/>
              <a:buNone/>
              <a:defRPr sz="1300" b="0" i="0" u="none" strike="noStrike" cap="none">
                <a:latin typeface="Calibri"/>
                <a:ea typeface="Calibri"/>
                <a:cs typeface="Calibri"/>
                <a:sym typeface="Calibri"/>
              </a:defRPr>
            </a:lvl4pPr>
            <a:lvl5pPr marL="2286000" marR="0" lvl="4" indent="-228600" algn="l" rtl="0">
              <a:spcBef>
                <a:spcPts val="1600"/>
              </a:spcBef>
              <a:spcAft>
                <a:spcPts val="0"/>
              </a:spcAft>
              <a:buSzPts val="1400"/>
              <a:buNone/>
              <a:defRPr sz="1300" b="0" i="0" u="none" strike="noStrike" cap="none">
                <a:latin typeface="Calibri"/>
                <a:ea typeface="Calibri"/>
                <a:cs typeface="Calibri"/>
                <a:sym typeface="Calibri"/>
              </a:defRPr>
            </a:lvl5pPr>
            <a:lvl6pPr marL="2743200" marR="0" lvl="5" indent="-228600" algn="l" rtl="0">
              <a:spcBef>
                <a:spcPts val="1600"/>
              </a:spcBef>
              <a:spcAft>
                <a:spcPts val="0"/>
              </a:spcAft>
              <a:buSzPts val="1400"/>
              <a:buNone/>
              <a:defRPr sz="1300" b="0" i="0" u="none" strike="noStrike" cap="none">
                <a:latin typeface="Calibri"/>
                <a:ea typeface="Calibri"/>
                <a:cs typeface="Calibri"/>
                <a:sym typeface="Calibri"/>
              </a:defRPr>
            </a:lvl6pPr>
            <a:lvl7pPr marL="3200400" marR="0" lvl="6" indent="-228600" algn="l" rtl="0">
              <a:spcBef>
                <a:spcPts val="1600"/>
              </a:spcBef>
              <a:spcAft>
                <a:spcPts val="0"/>
              </a:spcAft>
              <a:buSzPts val="1400"/>
              <a:buNone/>
              <a:defRPr sz="1300" b="0" i="0" u="none" strike="noStrike" cap="none">
                <a:latin typeface="Calibri"/>
                <a:ea typeface="Calibri"/>
                <a:cs typeface="Calibri"/>
                <a:sym typeface="Calibri"/>
              </a:defRPr>
            </a:lvl7pPr>
            <a:lvl8pPr marL="3657600" marR="0" lvl="7" indent="-228600" algn="l" rtl="0">
              <a:spcBef>
                <a:spcPts val="1600"/>
              </a:spcBef>
              <a:spcAft>
                <a:spcPts val="0"/>
              </a:spcAft>
              <a:buSzPts val="1400"/>
              <a:buNone/>
              <a:defRPr sz="1300" b="0" i="0" u="none" strike="noStrike" cap="none">
                <a:latin typeface="Calibri"/>
                <a:ea typeface="Calibri"/>
                <a:cs typeface="Calibri"/>
                <a:sym typeface="Calibri"/>
              </a:defRPr>
            </a:lvl8pPr>
            <a:lvl9pPr marL="4114800" marR="0" lvl="8" indent="-228600" algn="l" rtl="0">
              <a:spcBef>
                <a:spcPts val="1600"/>
              </a:spcBef>
              <a:spcAft>
                <a:spcPts val="1600"/>
              </a:spcAft>
              <a:buSzPts val="1400"/>
              <a:buNone/>
              <a:defRPr sz="1300" b="0" i="0" u="none" strike="noStrike" cap="none">
                <a:latin typeface="Calibri"/>
                <a:ea typeface="Calibri"/>
                <a:cs typeface="Calibri"/>
                <a:sym typeface="Calibri"/>
              </a:defRPr>
            </a:lvl9pPr>
          </a:lstStyle>
          <a:p>
            <a:endParaRPr/>
          </a:p>
        </p:txBody>
      </p:sp>
      <p:sp>
        <p:nvSpPr>
          <p:cNvPr id="98" name="Google Shape;98;p25"/>
          <p:cNvSpPr txBox="1">
            <a:spLocks noGrp="1"/>
          </p:cNvSpPr>
          <p:nvPr>
            <p:ph type="ftr" idx="11"/>
          </p:nvPr>
        </p:nvSpPr>
        <p:spPr>
          <a:xfrm>
            <a:off x="2623185" y="3767362"/>
            <a:ext cx="2468700" cy="202500"/>
          </a:xfrm>
          <a:prstGeom prst="rect">
            <a:avLst/>
          </a:prstGeom>
          <a:noFill/>
          <a:ln>
            <a:noFill/>
          </a:ln>
        </p:spPr>
        <p:txBody>
          <a:bodyPr spcFirstLastPara="1" wrap="square" lIns="63700" tIns="63700" rIns="63700" bIns="63700" anchor="t" anchorCtr="0">
            <a:noAutofit/>
          </a:bodyPr>
          <a:lstStyle>
            <a:lvl1pPr marL="0" marR="0" lvl="0" indent="0" algn="ctr" rtl="0">
              <a:spcBef>
                <a:spcPts val="0"/>
              </a:spcBef>
              <a:spcAft>
                <a:spcPts val="0"/>
              </a:spcAft>
              <a:buSzPts val="1000"/>
              <a:buNone/>
              <a:defRPr sz="1300">
                <a:solidFill>
                  <a:srgbClr val="888888"/>
                </a:solidFill>
                <a:latin typeface="Calibri"/>
                <a:ea typeface="Calibri"/>
                <a:cs typeface="Calibri"/>
                <a:sym typeface="Calibri"/>
              </a:defRPr>
            </a:lvl1pPr>
            <a:lvl2pPr marL="317500" marR="0" lvl="1"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2pPr>
            <a:lvl3pPr marL="635000" marR="0" lvl="2"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3pPr>
            <a:lvl4pPr marL="952500" marR="0" lvl="3"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4pPr>
            <a:lvl5pPr marL="1270000" marR="0" lvl="4"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5pPr>
            <a:lvl6pPr marL="1587500" marR="0" lvl="5"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6pPr>
            <a:lvl7pPr marL="1917700" marR="0" lvl="6"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7pPr>
            <a:lvl8pPr marL="2235200" marR="0" lvl="7"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8pPr>
            <a:lvl9pPr marL="2552700" marR="0" lvl="8"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dt" idx="10"/>
          </p:nvPr>
        </p:nvSpPr>
        <p:spPr>
          <a:xfrm>
            <a:off x="385762" y="3767362"/>
            <a:ext cx="1774500" cy="202500"/>
          </a:xfrm>
          <a:prstGeom prst="rect">
            <a:avLst/>
          </a:prstGeom>
          <a:noFill/>
          <a:ln>
            <a:noFill/>
          </a:ln>
        </p:spPr>
        <p:txBody>
          <a:bodyPr spcFirstLastPara="1" wrap="square" lIns="63700" tIns="63700" rIns="63700" bIns="63700" anchor="t" anchorCtr="0">
            <a:noAutofit/>
          </a:bodyPr>
          <a:lstStyle>
            <a:lvl1pPr marL="0" marR="0" lvl="0" indent="0" algn="l" rtl="0">
              <a:spcBef>
                <a:spcPts val="0"/>
              </a:spcBef>
              <a:spcAft>
                <a:spcPts val="0"/>
              </a:spcAft>
              <a:buSzPts val="1000"/>
              <a:buNone/>
              <a:defRPr sz="1300">
                <a:solidFill>
                  <a:srgbClr val="888888"/>
                </a:solidFill>
                <a:latin typeface="Calibri"/>
                <a:ea typeface="Calibri"/>
                <a:cs typeface="Calibri"/>
                <a:sym typeface="Calibri"/>
              </a:defRPr>
            </a:lvl1pPr>
            <a:lvl2pPr marL="317500" marR="0" lvl="1"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2pPr>
            <a:lvl3pPr marL="635000" marR="0" lvl="2"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3pPr>
            <a:lvl4pPr marL="952500" marR="0" lvl="3"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4pPr>
            <a:lvl5pPr marL="1270000" marR="0" lvl="4"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5pPr>
            <a:lvl6pPr marL="1587500" marR="0" lvl="5"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6pPr>
            <a:lvl7pPr marL="1917700" marR="0" lvl="6"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7pPr>
            <a:lvl8pPr marL="2235200" marR="0" lvl="7"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8pPr>
            <a:lvl9pPr marL="2552700" marR="0" lvl="8"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5554980" y="3767362"/>
            <a:ext cx="1774500" cy="2025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300">
                <a:solidFill>
                  <a:srgbClr val="888888"/>
                </a:solidFill>
                <a:latin typeface="Calibri"/>
                <a:ea typeface="Calibri"/>
                <a:cs typeface="Calibri"/>
                <a:sym typeface="Calibri"/>
              </a:defRPr>
            </a:lvl1pPr>
            <a:lvl2pPr marL="0" marR="0" lvl="1" indent="0" algn="r" rtl="0">
              <a:spcBef>
                <a:spcPts val="0"/>
              </a:spcBef>
              <a:buNone/>
              <a:defRPr sz="1300">
                <a:solidFill>
                  <a:srgbClr val="888888"/>
                </a:solidFill>
                <a:latin typeface="Calibri"/>
                <a:ea typeface="Calibri"/>
                <a:cs typeface="Calibri"/>
                <a:sym typeface="Calibri"/>
              </a:defRPr>
            </a:lvl2pPr>
            <a:lvl3pPr marL="0" marR="0" lvl="2" indent="0" algn="r" rtl="0">
              <a:spcBef>
                <a:spcPts val="0"/>
              </a:spcBef>
              <a:buNone/>
              <a:defRPr sz="1300">
                <a:solidFill>
                  <a:srgbClr val="888888"/>
                </a:solidFill>
                <a:latin typeface="Calibri"/>
                <a:ea typeface="Calibri"/>
                <a:cs typeface="Calibri"/>
                <a:sym typeface="Calibri"/>
              </a:defRPr>
            </a:lvl3pPr>
            <a:lvl4pPr marL="0" marR="0" lvl="3" indent="0" algn="r" rtl="0">
              <a:spcBef>
                <a:spcPts val="0"/>
              </a:spcBef>
              <a:buNone/>
              <a:defRPr sz="1300">
                <a:solidFill>
                  <a:srgbClr val="888888"/>
                </a:solidFill>
                <a:latin typeface="Calibri"/>
                <a:ea typeface="Calibri"/>
                <a:cs typeface="Calibri"/>
                <a:sym typeface="Calibri"/>
              </a:defRPr>
            </a:lvl4pPr>
            <a:lvl5pPr marL="0" marR="0" lvl="4" indent="0" algn="r" rtl="0">
              <a:spcBef>
                <a:spcPts val="0"/>
              </a:spcBef>
              <a:buNone/>
              <a:defRPr sz="1300">
                <a:solidFill>
                  <a:srgbClr val="888888"/>
                </a:solidFill>
                <a:latin typeface="Calibri"/>
                <a:ea typeface="Calibri"/>
                <a:cs typeface="Calibri"/>
                <a:sym typeface="Calibri"/>
              </a:defRPr>
            </a:lvl5pPr>
            <a:lvl6pPr marL="0" marR="0" lvl="5" indent="0" algn="r" rtl="0">
              <a:spcBef>
                <a:spcPts val="0"/>
              </a:spcBef>
              <a:buNone/>
              <a:defRPr sz="1300">
                <a:solidFill>
                  <a:srgbClr val="888888"/>
                </a:solidFill>
                <a:latin typeface="Calibri"/>
                <a:ea typeface="Calibri"/>
                <a:cs typeface="Calibri"/>
                <a:sym typeface="Calibri"/>
              </a:defRPr>
            </a:lvl6pPr>
            <a:lvl7pPr marL="0" marR="0" lvl="6" indent="0" algn="r" rtl="0">
              <a:spcBef>
                <a:spcPts val="0"/>
              </a:spcBef>
              <a:buNone/>
              <a:defRPr sz="1300">
                <a:solidFill>
                  <a:srgbClr val="888888"/>
                </a:solidFill>
                <a:latin typeface="Calibri"/>
                <a:ea typeface="Calibri"/>
                <a:cs typeface="Calibri"/>
                <a:sym typeface="Calibri"/>
              </a:defRPr>
            </a:lvl7pPr>
            <a:lvl8pPr marL="0" marR="0" lvl="7" indent="0" algn="r" rtl="0">
              <a:spcBef>
                <a:spcPts val="0"/>
              </a:spcBef>
              <a:buNone/>
              <a:defRPr sz="1300">
                <a:solidFill>
                  <a:srgbClr val="888888"/>
                </a:solidFill>
                <a:latin typeface="Calibri"/>
                <a:ea typeface="Calibri"/>
                <a:cs typeface="Calibri"/>
                <a:sym typeface="Calibri"/>
              </a:defRPr>
            </a:lvl8pPr>
            <a:lvl9pPr marL="0" marR="0" lvl="8" indent="0" algn="r" rtl="0">
              <a:spcBef>
                <a:spcPts val="0"/>
              </a:spcBef>
              <a:buNone/>
              <a:defRPr sz="13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sz="1400">
                <a:solidFill>
                  <a:schemeClr val="dk2"/>
                </a:solidFill>
              </a:defRPr>
            </a:lvl2pPr>
            <a:lvl3pPr marL="1371600" lvl="2" indent="-317500" rtl="0">
              <a:lnSpc>
                <a:spcPct val="115000"/>
              </a:lnSpc>
              <a:spcBef>
                <a:spcPts val="1600"/>
              </a:spcBef>
              <a:spcAft>
                <a:spcPts val="0"/>
              </a:spcAft>
              <a:buClr>
                <a:schemeClr val="dk2"/>
              </a:buClr>
              <a:buSzPts val="1400"/>
              <a:buChar char="■"/>
              <a:defRPr sz="1400">
                <a:solidFill>
                  <a:schemeClr val="dk2"/>
                </a:solidFill>
              </a:defRPr>
            </a:lvl3pPr>
            <a:lvl4pPr marL="1828800" lvl="3" indent="-317500" rtl="0">
              <a:lnSpc>
                <a:spcPct val="115000"/>
              </a:lnSpc>
              <a:spcBef>
                <a:spcPts val="1600"/>
              </a:spcBef>
              <a:spcAft>
                <a:spcPts val="0"/>
              </a:spcAft>
              <a:buClr>
                <a:schemeClr val="dk2"/>
              </a:buClr>
              <a:buSzPts val="1400"/>
              <a:buChar char="●"/>
              <a:defRPr sz="1400">
                <a:solidFill>
                  <a:schemeClr val="dk2"/>
                </a:solidFill>
              </a:defRPr>
            </a:lvl4pPr>
            <a:lvl5pPr marL="2286000" lvl="4" indent="-317500" rtl="0">
              <a:lnSpc>
                <a:spcPct val="115000"/>
              </a:lnSpc>
              <a:spcBef>
                <a:spcPts val="1600"/>
              </a:spcBef>
              <a:spcAft>
                <a:spcPts val="0"/>
              </a:spcAft>
              <a:buClr>
                <a:schemeClr val="dk2"/>
              </a:buClr>
              <a:buSzPts val="1400"/>
              <a:buChar char="○"/>
              <a:defRPr sz="1400">
                <a:solidFill>
                  <a:schemeClr val="dk2"/>
                </a:solidFill>
              </a:defRPr>
            </a:lvl5pPr>
            <a:lvl6pPr marL="2743200" lvl="5" indent="-317500" rtl="0">
              <a:lnSpc>
                <a:spcPct val="115000"/>
              </a:lnSpc>
              <a:spcBef>
                <a:spcPts val="1600"/>
              </a:spcBef>
              <a:spcAft>
                <a:spcPts val="0"/>
              </a:spcAft>
              <a:buClr>
                <a:schemeClr val="dk2"/>
              </a:buClr>
              <a:buSzPts val="1400"/>
              <a:buChar char="■"/>
              <a:defRPr sz="1400">
                <a:solidFill>
                  <a:schemeClr val="dk2"/>
                </a:solidFill>
              </a:defRPr>
            </a:lvl6pPr>
            <a:lvl7pPr marL="3200400" lvl="6" indent="-317500" rtl="0">
              <a:lnSpc>
                <a:spcPct val="115000"/>
              </a:lnSpc>
              <a:spcBef>
                <a:spcPts val="1600"/>
              </a:spcBef>
              <a:spcAft>
                <a:spcPts val="0"/>
              </a:spcAft>
              <a:buClr>
                <a:schemeClr val="dk2"/>
              </a:buClr>
              <a:buSzPts val="1400"/>
              <a:buChar char="●"/>
              <a:defRPr sz="1400">
                <a:solidFill>
                  <a:schemeClr val="dk2"/>
                </a:solidFill>
              </a:defRPr>
            </a:lvl7pPr>
            <a:lvl8pPr marL="3657600" lvl="7" indent="-317500" rtl="0">
              <a:lnSpc>
                <a:spcPct val="115000"/>
              </a:lnSpc>
              <a:spcBef>
                <a:spcPts val="1600"/>
              </a:spcBef>
              <a:spcAft>
                <a:spcPts val="0"/>
              </a:spcAft>
              <a:buClr>
                <a:schemeClr val="dk2"/>
              </a:buClr>
              <a:buSzPts val="1400"/>
              <a:buChar char="○"/>
              <a:defRPr sz="1400">
                <a:solidFill>
                  <a:schemeClr val="dk2"/>
                </a:solidFill>
              </a:defRPr>
            </a:lvl8pPr>
            <a:lvl9pPr marL="4114800" lvl="8" indent="-317500"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hyperlink" Target="https://www.freepik.es/vector-gratis/mapa-tesoro-lupa-dibujos-animados-vector-icono-ilustracion-educacion-naturaleza-icono-aislado_26569083.htm" TargetMode="External"/><Relationship Id="rId3" Type="http://schemas.openxmlformats.org/officeDocument/2006/relationships/image" Target="../media/image7.jpeg"/><Relationship Id="rId7" Type="http://schemas.openxmlformats.org/officeDocument/2006/relationships/hyperlink" Target="https://www.google.com/url?sa=i&amp;url=https%3A%2F%2Frincondelemprendedor.es%2Fla-importancia-de-una-buena-traduccion-en-una-estrategia-de-internacionalizacion%2F&amp;psig=AOvVaw2cVGBLTB-taiQ-gbZwsibl&amp;ust=1675591223013000&amp;source=images&amp;cd=vfe&amp;ved=0CA8QjRxqFwoTCKj4nIvS-_wCFQAAAAAdAAAAABAL"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hyperlink" Target="https://www.google.com/url?sa=i&amp;url=https%3A%2F%2Fes.vecteezy.com%2Farte-vectorial%2F4636750-hombre-palo-dibujado-a-mano-sosteniendo-el-gran-rompecabezas-pieza-de-rompecabezas-simbolo-para-trabajo-en-equipo-exitoso-juntos-concepto-marketing-contenido-dibujos-animados&amp;psig=AOvVaw2tR3IyAbbcsZJYZ6S5yOpW&amp;ust=1675591477888000&amp;source=images&amp;cd=vfe&amp;ved=2ahUKEwjax_Lnzvv8AhVGZ8AKHVeqBLEQjRx6BAgAEAo" TargetMode="External"/><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hyperlink" Target="https://www.google.com/url?sa=i&amp;url=https%3A%2F%2Fbookdown.org%2Fparanedagarcia%2Fdatabase%2Fintro.html&amp;psig=AOvVaw2SfzCabxKdAg-cKXdijY1Q&amp;ust=1675588823636000&amp;source=images&amp;cd=vfe&amp;ved=2ahUKEwi57p_2xPv8AhWMSkEAHY0pAeEQjRx6BAgAEAo" TargetMode="External"/><Relationship Id="rId5"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hyperlink" Target="https://www.google.com/url?sa=i&amp;url=https://eshowmagazine.com/estudios-ecommerce/cuales-son-las-plataformas-de-internet-mas-usadas-en-el-mundo/&amp;psig=AOvVaw1cs67HLR_uQNYeWdL8nIiU&amp;ust=1675019944463000&amp;source=images&amp;cd=vfe&amp;ved=0CBAQjRxqFwoTCKii6tj96vwCFQAAAAAdAAAAABAU"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27"/>
          <p:cNvSpPr txBox="1"/>
          <p:nvPr/>
        </p:nvSpPr>
        <p:spPr>
          <a:xfrm>
            <a:off x="1176275" y="1465000"/>
            <a:ext cx="61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18" name="Google Shape;118;p27"/>
          <p:cNvPicPr preferRelativeResize="0"/>
          <p:nvPr/>
        </p:nvPicPr>
        <p:blipFill>
          <a:blip r:embed="rId3">
            <a:alphaModFix/>
          </a:blip>
          <a:stretch>
            <a:fillRect/>
          </a:stretch>
        </p:blipFill>
        <p:spPr>
          <a:xfrm>
            <a:off x="2852875" y="-2"/>
            <a:ext cx="3438249" cy="2862650"/>
          </a:xfrm>
          <a:prstGeom prst="rect">
            <a:avLst/>
          </a:prstGeom>
          <a:noFill/>
          <a:ln>
            <a:noFill/>
          </a:ln>
        </p:spPr>
      </p:pic>
      <p:sp>
        <p:nvSpPr>
          <p:cNvPr id="119" name="Google Shape;119;p27"/>
          <p:cNvSpPr txBox="1"/>
          <p:nvPr/>
        </p:nvSpPr>
        <p:spPr>
          <a:xfrm>
            <a:off x="431400" y="2571750"/>
            <a:ext cx="82812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2900">
                <a:solidFill>
                  <a:srgbClr val="00426E"/>
                </a:solidFill>
                <a:latin typeface="Lato Black"/>
                <a:ea typeface="Lato Black"/>
                <a:cs typeface="Lato Black"/>
                <a:sym typeface="Lato Black"/>
              </a:rPr>
              <a:t>Empezamos en breve...</a:t>
            </a:r>
            <a:endParaRPr sz="2900">
              <a:solidFill>
                <a:srgbClr val="00426E"/>
              </a:solidFill>
              <a:latin typeface="Lato"/>
              <a:ea typeface="Lato"/>
              <a:cs typeface="Lato"/>
              <a:sym typeface="Lato"/>
            </a:endParaRPr>
          </a:p>
        </p:txBody>
      </p:sp>
      <p:pic>
        <p:nvPicPr>
          <p:cNvPr id="120" name="Google Shape;120;p27"/>
          <p:cNvPicPr preferRelativeResize="0"/>
          <p:nvPr/>
        </p:nvPicPr>
        <p:blipFill>
          <a:blip r:embed="rId4">
            <a:alphaModFix/>
          </a:blip>
          <a:stretch>
            <a:fillRect/>
          </a:stretch>
        </p:blipFill>
        <p:spPr>
          <a:xfrm>
            <a:off x="8255377" y="207975"/>
            <a:ext cx="733750" cy="61510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79521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137"/>
        <p:cNvGrpSpPr/>
        <p:nvPr/>
      </p:nvGrpSpPr>
      <p:grpSpPr>
        <a:xfrm>
          <a:off x="0" y="0"/>
          <a:ext cx="0" cy="0"/>
          <a:chOff x="0" y="0"/>
          <a:chExt cx="0" cy="0"/>
        </a:xfrm>
      </p:grpSpPr>
      <p:sp>
        <p:nvSpPr>
          <p:cNvPr id="138" name="Google Shape;138;p30"/>
          <p:cNvSpPr txBox="1"/>
          <p:nvPr/>
        </p:nvSpPr>
        <p:spPr>
          <a:xfrm>
            <a:off x="2100775" y="2057900"/>
            <a:ext cx="4878300" cy="8040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POR EJEMPLO, ¿EL HECHO QUE NO RESPONDA BIEN A UNO U OTRO TIPO DE PREGUNTA?</a:t>
            </a:r>
            <a:endParaRPr sz="3000" dirty="0">
              <a:solidFill>
                <a:schemeClr val="lt1"/>
              </a:solidFill>
              <a:latin typeface="Montserrat Medium"/>
              <a:ea typeface="Montserrat Medium"/>
              <a:cs typeface="Montserrat Medium"/>
              <a:sym typeface="Montserrat Medium"/>
            </a:endParaRPr>
          </a:p>
        </p:txBody>
      </p:sp>
      <p:pic>
        <p:nvPicPr>
          <p:cNvPr id="139" name="Google Shape;139;p30"/>
          <p:cNvPicPr preferRelativeResize="0"/>
          <p:nvPr/>
        </p:nvPicPr>
        <p:blipFill>
          <a:blip r:embed="rId3">
            <a:alphaModFix/>
          </a:blip>
          <a:stretch>
            <a:fillRect/>
          </a:stretch>
        </p:blipFill>
        <p:spPr>
          <a:xfrm>
            <a:off x="8126423" y="4011674"/>
            <a:ext cx="852001" cy="9753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1280356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PROXIMOS PASOS</a:t>
            </a:r>
          </a:p>
          <a:p>
            <a:pPr marL="0" marR="0" lvl="0" indent="0" algn="ctr" rtl="0">
              <a:lnSpc>
                <a:spcPct val="100000"/>
              </a:lnSpc>
              <a:spcBef>
                <a:spcPts val="0"/>
              </a:spcBef>
              <a:spcAft>
                <a:spcPts val="0"/>
              </a:spcAft>
              <a:buClr>
                <a:srgbClr val="FFFFFF"/>
              </a:buClr>
              <a:buSzPts val="2600"/>
              <a:buFont typeface="Helvetica Neue"/>
              <a:buNone/>
            </a:pPr>
            <a:r>
              <a:rPr lang="es" sz="3000" dirty="0">
                <a:solidFill>
                  <a:schemeClr val="lt1"/>
                </a:solidFill>
                <a:latin typeface="Montserrat Medium"/>
                <a:ea typeface="Montserrat Medium"/>
                <a:cs typeface="Montserrat Medium"/>
                <a:sym typeface="Montserrat Medium"/>
              </a:rPr>
              <a:t>Y</a:t>
            </a:r>
            <a:endParaRPr lang="es" sz="3000" dirty="0" smtClean="0">
              <a:solidFill>
                <a:schemeClr val="lt1"/>
              </a:solidFill>
              <a:latin typeface="Montserrat Medium"/>
              <a:ea typeface="Montserrat Medium"/>
              <a:cs typeface="Montserrat Medium"/>
              <a:sym typeface="Montserrat Medium"/>
            </a:endParaRPr>
          </a:p>
          <a:p>
            <a:pPr lvl="0" algn="ctr">
              <a:buClr>
                <a:srgbClr val="FFFFFF"/>
              </a:buClr>
              <a:buSzPts val="2600"/>
            </a:pPr>
            <a:r>
              <a:rPr lang="es" sz="3000" dirty="0">
                <a:solidFill>
                  <a:schemeClr val="lt1"/>
                </a:solidFill>
                <a:latin typeface="Montserrat Medium"/>
                <a:ea typeface="Montserrat Medium"/>
                <a:cs typeface="Montserrat Medium"/>
                <a:sym typeface="Montserrat Medium"/>
              </a:rPr>
              <a:t>CONSIDERACIONES</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1731517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2052" name="Picture 4" descr="Hombre de palo dibujado a mano sosteniendo el gran símbolo de pieza de  rompecabezas para el trabajo en equipo exitoso concepto juntos. contenido  de marketing. dibujos animados 4636750 Vector en Vecteezy"/>
          <p:cNvPicPr>
            <a:picLocks noChangeAspect="1" noChangeArrowheads="1"/>
          </p:cNvPicPr>
          <p:nvPr/>
        </p:nvPicPr>
        <p:blipFill rotWithShape="1">
          <a:blip r:embed="rId3">
            <a:extLst>
              <a:ext uri="{28A0092B-C50C-407E-A947-70E740481C1C}">
                <a14:useLocalDpi xmlns:a14="http://schemas.microsoft.com/office/drawing/2010/main" val="0"/>
              </a:ext>
            </a:extLst>
          </a:blip>
          <a:srcRect t="23013" b="24339"/>
          <a:stretch/>
        </p:blipFill>
        <p:spPr bwMode="auto">
          <a:xfrm>
            <a:off x="5374780" y="1471518"/>
            <a:ext cx="3116148" cy="1640598"/>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Próximos pasos</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4">
            <a:alphaModFix/>
          </a:blip>
          <a:stretch>
            <a:fillRect/>
          </a:stretch>
        </p:blipFill>
        <p:spPr>
          <a:xfrm>
            <a:off x="8255377" y="207975"/>
            <a:ext cx="733750" cy="615101"/>
          </a:xfrm>
          <a:prstGeom prst="rect">
            <a:avLst/>
          </a:prstGeom>
          <a:noFill/>
          <a:ln>
            <a:noFill/>
          </a:ln>
        </p:spPr>
      </p:pic>
      <p:sp>
        <p:nvSpPr>
          <p:cNvPr id="12" name="11 CuadroTexto"/>
          <p:cNvSpPr txBox="1"/>
          <p:nvPr/>
        </p:nvSpPr>
        <p:spPr>
          <a:xfrm>
            <a:off x="5840317" y="3540966"/>
            <a:ext cx="1932084" cy="600164"/>
          </a:xfrm>
          <a:prstGeom prst="rect">
            <a:avLst/>
          </a:prstGeom>
          <a:noFill/>
        </p:spPr>
        <p:txBody>
          <a:bodyPr wrap="square" rtlCol="0">
            <a:spAutoFit/>
          </a:bodyPr>
          <a:lstStyle/>
          <a:p>
            <a:pPr algn="ctr"/>
            <a:r>
              <a:rPr lang="es-ES" sz="1100" dirty="0" smtClean="0"/>
              <a:t>Enfoque mixto:</a:t>
            </a:r>
          </a:p>
          <a:p>
            <a:pPr marL="285750" indent="-285750" algn="ctr">
              <a:buFontTx/>
              <a:buChar char="-"/>
            </a:pPr>
            <a:r>
              <a:rPr lang="es-ES" sz="1100" dirty="0" smtClean="0"/>
              <a:t>Inputs generales</a:t>
            </a:r>
          </a:p>
          <a:p>
            <a:pPr marL="285750" indent="-285750" algn="ctr">
              <a:buFontTx/>
              <a:buChar char="-"/>
            </a:pPr>
            <a:r>
              <a:rPr lang="es-ES" sz="1100" dirty="0" smtClean="0"/>
              <a:t>Inputs específicos</a:t>
            </a:r>
            <a:endParaRPr lang="es-ES" sz="1100" dirty="0"/>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0317" y="3355228"/>
            <a:ext cx="2006370" cy="57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7312526" y="3133176"/>
            <a:ext cx="506870" cy="215444"/>
          </a:xfrm>
          <a:prstGeom prst="rect">
            <a:avLst/>
          </a:prstGeom>
          <a:noFill/>
        </p:spPr>
        <p:txBody>
          <a:bodyPr wrap="none" rtlCol="0">
            <a:spAutoFit/>
          </a:bodyPr>
          <a:lstStyle/>
          <a:p>
            <a:r>
              <a:rPr lang="es-ES" sz="800" dirty="0" smtClean="0">
                <a:hlinkClick r:id="rId6"/>
              </a:rPr>
              <a:t>Fuente</a:t>
            </a:r>
            <a:endParaRPr lang="es-ES" sz="800" dirty="0"/>
          </a:p>
        </p:txBody>
      </p:sp>
      <p:sp>
        <p:nvSpPr>
          <p:cNvPr id="20" name="19 CuadroTexto"/>
          <p:cNvSpPr txBox="1"/>
          <p:nvPr/>
        </p:nvSpPr>
        <p:spPr>
          <a:xfrm>
            <a:off x="3161705" y="3531441"/>
            <a:ext cx="1932084" cy="430887"/>
          </a:xfrm>
          <a:prstGeom prst="rect">
            <a:avLst/>
          </a:prstGeom>
          <a:noFill/>
        </p:spPr>
        <p:txBody>
          <a:bodyPr wrap="square" rtlCol="0">
            <a:spAutoFit/>
          </a:bodyPr>
          <a:lstStyle/>
          <a:p>
            <a:pPr algn="ctr"/>
            <a:r>
              <a:rPr lang="es-ES" sz="1100" dirty="0"/>
              <a:t>Otros modelos:</a:t>
            </a:r>
          </a:p>
          <a:p>
            <a:pPr algn="ctr"/>
            <a:r>
              <a:rPr lang="es-ES" sz="1100" dirty="0"/>
              <a:t>Traducción</a:t>
            </a:r>
            <a:endParaRPr lang="es-ES" sz="1100" dirty="0"/>
          </a:p>
        </p:txBody>
      </p:sp>
      <p:pic>
        <p:nvPicPr>
          <p:cNvPr id="2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1705" y="3345703"/>
            <a:ext cx="2006370" cy="57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21 CuadroTexto"/>
          <p:cNvSpPr txBox="1"/>
          <p:nvPr/>
        </p:nvSpPr>
        <p:spPr>
          <a:xfrm>
            <a:off x="4633914" y="3123651"/>
            <a:ext cx="506870" cy="215444"/>
          </a:xfrm>
          <a:prstGeom prst="rect">
            <a:avLst/>
          </a:prstGeom>
          <a:noFill/>
        </p:spPr>
        <p:txBody>
          <a:bodyPr wrap="none" rtlCol="0">
            <a:spAutoFit/>
          </a:bodyPr>
          <a:lstStyle/>
          <a:p>
            <a:r>
              <a:rPr lang="es-ES" sz="800" dirty="0" smtClean="0">
                <a:hlinkClick r:id="rId7"/>
              </a:rPr>
              <a:t>Fuente</a:t>
            </a:r>
            <a:endParaRPr lang="es-ES" sz="800" dirty="0"/>
          </a:p>
        </p:txBody>
      </p:sp>
      <p:sp>
        <p:nvSpPr>
          <p:cNvPr id="24" name="23 CuadroTexto"/>
          <p:cNvSpPr txBox="1"/>
          <p:nvPr/>
        </p:nvSpPr>
        <p:spPr>
          <a:xfrm>
            <a:off x="532805" y="3539651"/>
            <a:ext cx="1932084" cy="430887"/>
          </a:xfrm>
          <a:prstGeom prst="rect">
            <a:avLst/>
          </a:prstGeom>
          <a:noFill/>
        </p:spPr>
        <p:txBody>
          <a:bodyPr wrap="square" rtlCol="0">
            <a:spAutoFit/>
          </a:bodyPr>
          <a:lstStyle/>
          <a:p>
            <a:pPr algn="ctr"/>
            <a:r>
              <a:rPr lang="es-ES" sz="1100" dirty="0"/>
              <a:t>Generación de Texto:</a:t>
            </a:r>
          </a:p>
          <a:p>
            <a:pPr algn="ctr"/>
            <a:r>
              <a:rPr lang="es-ES" sz="1100" dirty="0"/>
              <a:t>Fine-</a:t>
            </a:r>
            <a:r>
              <a:rPr lang="es-ES" sz="1100" dirty="0" err="1"/>
              <a:t>Tuning</a:t>
            </a:r>
            <a:endParaRPr lang="es-ES" sz="1100" dirty="0"/>
          </a:p>
        </p:txBody>
      </p:sp>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805" y="3353913"/>
            <a:ext cx="2006370" cy="57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25 CuadroTexto"/>
          <p:cNvSpPr txBox="1"/>
          <p:nvPr/>
        </p:nvSpPr>
        <p:spPr>
          <a:xfrm>
            <a:off x="2005014" y="3131861"/>
            <a:ext cx="506870" cy="215444"/>
          </a:xfrm>
          <a:prstGeom prst="rect">
            <a:avLst/>
          </a:prstGeom>
          <a:noFill/>
        </p:spPr>
        <p:txBody>
          <a:bodyPr wrap="none" rtlCol="0">
            <a:spAutoFit/>
          </a:bodyPr>
          <a:lstStyle/>
          <a:p>
            <a:r>
              <a:rPr lang="es-ES" sz="800" dirty="0" smtClean="0">
                <a:hlinkClick r:id="rId8"/>
              </a:rPr>
              <a:t>Fuente</a:t>
            </a:r>
            <a:endParaRPr lang="es-ES" sz="800" dirty="0"/>
          </a:p>
        </p:txBody>
      </p:sp>
      <p:pic>
        <p:nvPicPr>
          <p:cNvPr id="2056" name="Picture 8" descr="La importancia de una buena traducción en una estrategia de  internacionalización - El Rincón del Emprendedor"/>
          <p:cNvPicPr>
            <a:picLocks noChangeAspect="1" noChangeArrowheads="1"/>
          </p:cNvPicPr>
          <p:nvPr/>
        </p:nvPicPr>
        <p:blipFill rotWithShape="1">
          <a:blip r:embed="rId9">
            <a:extLst>
              <a:ext uri="{28A0092B-C50C-407E-A947-70E740481C1C}">
                <a14:useLocalDpi xmlns:a14="http://schemas.microsoft.com/office/drawing/2010/main" val="0"/>
              </a:ext>
            </a:extLst>
          </a:blip>
          <a:srcRect l="24613" r="22691"/>
          <a:stretch/>
        </p:blipFill>
        <p:spPr bwMode="auto">
          <a:xfrm>
            <a:off x="3161705" y="1471517"/>
            <a:ext cx="2094997" cy="167722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060" name="Picture 12" descr="Mapa del tesoro con lupa dibujos animados vector icono ilustración  educación naturaleza icono aislado | Vector Grati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378" y="1484014"/>
            <a:ext cx="1677223" cy="167722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356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47" y="1786"/>
            <a:ext cx="9764197" cy="538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Consideraciones</a:t>
            </a: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4">
            <a:alphaModFix/>
          </a:blip>
          <a:stretch>
            <a:fillRect/>
          </a:stretch>
        </p:blipFill>
        <p:spPr>
          <a:xfrm>
            <a:off x="8255377" y="207975"/>
            <a:ext cx="733750" cy="615101"/>
          </a:xfrm>
          <a:prstGeom prst="rect">
            <a:avLst/>
          </a:prstGeom>
          <a:noFill/>
          <a:ln>
            <a:noFill/>
          </a:ln>
        </p:spPr>
      </p:pic>
      <p:sp>
        <p:nvSpPr>
          <p:cNvPr id="4" name="3 Rectángulo redondeado"/>
          <p:cNvSpPr/>
          <p:nvPr/>
        </p:nvSpPr>
        <p:spPr>
          <a:xfrm>
            <a:off x="37028" y="804630"/>
            <a:ext cx="3155697" cy="395787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CuadroTexto"/>
          <p:cNvSpPr txBox="1"/>
          <p:nvPr/>
        </p:nvSpPr>
        <p:spPr>
          <a:xfrm>
            <a:off x="856029" y="1330402"/>
            <a:ext cx="1640193" cy="276999"/>
          </a:xfrm>
          <a:prstGeom prst="rect">
            <a:avLst/>
          </a:prstGeom>
          <a:noFill/>
        </p:spPr>
        <p:txBody>
          <a:bodyPr wrap="none" rtlCol="0">
            <a:spAutoFit/>
          </a:bodyPr>
          <a:lstStyle/>
          <a:p>
            <a:r>
              <a:rPr lang="es-ES" sz="1200" b="1" i="1" dirty="0" smtClean="0"/>
              <a:t>Sobre </a:t>
            </a:r>
            <a:r>
              <a:rPr lang="es-ES" sz="1200" b="1" i="1" dirty="0" err="1" smtClean="0"/>
              <a:t>HuggingFace</a:t>
            </a:r>
            <a:endParaRPr lang="es-ES" sz="1200" b="1" i="1" dirty="0"/>
          </a:p>
        </p:txBody>
      </p:sp>
      <p:sp>
        <p:nvSpPr>
          <p:cNvPr id="9" name="8 CuadroTexto"/>
          <p:cNvSpPr txBox="1"/>
          <p:nvPr/>
        </p:nvSpPr>
        <p:spPr>
          <a:xfrm>
            <a:off x="291716" y="2420005"/>
            <a:ext cx="2728632" cy="646331"/>
          </a:xfrm>
          <a:prstGeom prst="rect">
            <a:avLst/>
          </a:prstGeom>
          <a:noFill/>
        </p:spPr>
        <p:txBody>
          <a:bodyPr wrap="none" rtlCol="0">
            <a:spAutoFit/>
          </a:bodyPr>
          <a:lstStyle/>
          <a:p>
            <a:pPr algn="ctr"/>
            <a:r>
              <a:rPr lang="es-ES" sz="1200" b="1" i="1" dirty="0" smtClean="0"/>
              <a:t>Fine-</a:t>
            </a:r>
            <a:r>
              <a:rPr lang="es-ES" sz="1200" b="1" i="1" dirty="0" err="1" smtClean="0"/>
              <a:t>tuning</a:t>
            </a:r>
            <a:endParaRPr lang="es-ES" sz="1200" b="1" i="1" dirty="0" smtClean="0"/>
          </a:p>
          <a:p>
            <a:pPr algn="ctr"/>
            <a:r>
              <a:rPr lang="es-ES" sz="1200" i="1" dirty="0" smtClean="0"/>
              <a:t>El tamaño importa…</a:t>
            </a:r>
          </a:p>
          <a:p>
            <a:pPr algn="ctr"/>
            <a:r>
              <a:rPr lang="es-ES" sz="1200" i="1" dirty="0" smtClean="0"/>
              <a:t>Y la forma de los datos </a:t>
            </a:r>
            <a:r>
              <a:rPr lang="es-ES" sz="1200" i="1" dirty="0" err="1" smtClean="0"/>
              <a:t>train</a:t>
            </a:r>
            <a:r>
              <a:rPr lang="es-ES" sz="1200" i="1" dirty="0" smtClean="0"/>
              <a:t> también.</a:t>
            </a:r>
            <a:endParaRPr lang="es-ES" sz="1200" i="1" dirty="0"/>
          </a:p>
        </p:txBody>
      </p:sp>
      <p:sp>
        <p:nvSpPr>
          <p:cNvPr id="12" name="11 CuadroTexto"/>
          <p:cNvSpPr txBox="1"/>
          <p:nvPr/>
        </p:nvSpPr>
        <p:spPr>
          <a:xfrm>
            <a:off x="446462" y="3771378"/>
            <a:ext cx="2366352" cy="646331"/>
          </a:xfrm>
          <a:prstGeom prst="rect">
            <a:avLst/>
          </a:prstGeom>
          <a:noFill/>
        </p:spPr>
        <p:txBody>
          <a:bodyPr wrap="none" rtlCol="0">
            <a:spAutoFit/>
          </a:bodyPr>
          <a:lstStyle/>
          <a:p>
            <a:pPr algn="ctr"/>
            <a:r>
              <a:rPr lang="es-ES" sz="1200" b="1" i="1" dirty="0" smtClean="0"/>
              <a:t>Otras </a:t>
            </a:r>
            <a:r>
              <a:rPr lang="es-ES" sz="1200" b="1" i="1" dirty="0" smtClean="0"/>
              <a:t>Consideraciones</a:t>
            </a:r>
          </a:p>
          <a:p>
            <a:pPr algn="ctr"/>
            <a:r>
              <a:rPr lang="es-ES" sz="1200" i="1" dirty="0" smtClean="0"/>
              <a:t>Sobre </a:t>
            </a:r>
            <a:r>
              <a:rPr lang="es-ES" sz="1200" i="1" dirty="0" smtClean="0"/>
              <a:t>los</a:t>
            </a:r>
          </a:p>
          <a:p>
            <a:pPr algn="ctr"/>
            <a:r>
              <a:rPr lang="es-ES" sz="1200" i="1" dirty="0" smtClean="0"/>
              <a:t>Modelos de generación de texto</a:t>
            </a:r>
            <a:endParaRPr lang="es-ES" sz="1200" i="1"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88" y="2005189"/>
            <a:ext cx="1409700"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757" y="3367252"/>
            <a:ext cx="1409700"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8403092" y="4733009"/>
            <a:ext cx="740908" cy="307777"/>
          </a:xfrm>
          <a:prstGeom prst="rect">
            <a:avLst/>
          </a:prstGeom>
          <a:noFill/>
        </p:spPr>
        <p:txBody>
          <a:bodyPr wrap="none" rtlCol="0">
            <a:spAutoFit/>
          </a:bodyPr>
          <a:lstStyle/>
          <a:p>
            <a:r>
              <a:rPr lang="es-ES" dirty="0" smtClean="0">
                <a:hlinkClick r:id="rId6"/>
              </a:rPr>
              <a:t>Fuente</a:t>
            </a:r>
            <a:endParaRPr lang="es-ES" dirty="0"/>
          </a:p>
        </p:txBody>
      </p:sp>
    </p:spTree>
    <p:extLst>
      <p:ext uri="{BB962C8B-B14F-4D97-AF65-F5344CB8AC3E}">
        <p14:creationId xmlns:p14="http://schemas.microsoft.com/office/powerpoint/2010/main" val="795217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REFERENCIAS Y CONTACTO…</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3024224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cxnSp>
        <p:nvCxnSpPr>
          <p:cNvPr id="144" name="Google Shape;144;p31"/>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45" name="Google Shape;145;p31"/>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Clr>
                <a:srgbClr val="FFFFFF"/>
              </a:buClr>
              <a:buSzPts val="2600"/>
              <a:buFont typeface="Helvetica Neue"/>
              <a:buNone/>
            </a:pPr>
            <a:r>
              <a:rPr lang="es" sz="2400">
                <a:solidFill>
                  <a:srgbClr val="00426E"/>
                </a:solidFill>
                <a:latin typeface="Lato Black"/>
                <a:ea typeface="Lato Black"/>
                <a:cs typeface="Lato Black"/>
                <a:sym typeface="Lato Black"/>
              </a:rPr>
              <a:t>Proyectos</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a:solidFill>
                <a:srgbClr val="00426E"/>
              </a:solidFill>
              <a:latin typeface="Lato Black"/>
              <a:ea typeface="Lato Black"/>
              <a:cs typeface="Lato Black"/>
              <a:sym typeface="Lato Black"/>
            </a:endParaRPr>
          </a:p>
        </p:txBody>
      </p:sp>
      <p:sp>
        <p:nvSpPr>
          <p:cNvPr id="146" name="Google Shape;146;p31"/>
          <p:cNvSpPr txBox="1"/>
          <p:nvPr/>
        </p:nvSpPr>
        <p:spPr>
          <a:xfrm>
            <a:off x="761025" y="1373350"/>
            <a:ext cx="6525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AutoNum type="arabicParenR"/>
            </a:pPr>
            <a:r>
              <a:rPr lang="es" dirty="0" smtClean="0">
                <a:solidFill>
                  <a:schemeClr val="accent1"/>
                </a:solidFill>
                <a:latin typeface="Montserrat"/>
                <a:ea typeface="Montserrat"/>
                <a:cs typeface="Montserrat"/>
                <a:sym typeface="Montserrat"/>
              </a:rPr>
              <a:t>***Repo </a:t>
            </a:r>
            <a:r>
              <a:rPr lang="es" dirty="0">
                <a:solidFill>
                  <a:schemeClr val="accent1"/>
                </a:solidFill>
                <a:latin typeface="Montserrat"/>
                <a:ea typeface="Montserrat"/>
                <a:cs typeface="Montserrat"/>
                <a:sym typeface="Montserrat"/>
              </a:rPr>
              <a:t>Git con licencia MIT</a:t>
            </a:r>
            <a:endParaRPr dirty="0">
              <a:solidFill>
                <a:schemeClr val="accent1"/>
              </a:solidFill>
              <a:latin typeface="Montserrat"/>
              <a:ea typeface="Montserrat"/>
              <a:cs typeface="Montserrat"/>
              <a:sym typeface="Montserrat"/>
            </a:endParaRPr>
          </a:p>
          <a:p>
            <a:pPr marL="45720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0"/>
              </a:spcBef>
              <a:spcAft>
                <a:spcPts val="0"/>
              </a:spcAft>
              <a:buNone/>
            </a:pPr>
            <a:endParaRPr dirty="0">
              <a:solidFill>
                <a:srgbClr val="FF0000"/>
              </a:solidFill>
              <a:latin typeface="Montserrat"/>
              <a:ea typeface="Montserrat"/>
              <a:cs typeface="Montserrat"/>
              <a:sym typeface="Montserrat"/>
            </a:endParaRPr>
          </a:p>
          <a:p>
            <a:pPr marL="457200" lvl="0" indent="-317500" algn="l" rtl="0">
              <a:spcBef>
                <a:spcPts val="0"/>
              </a:spcBef>
              <a:spcAft>
                <a:spcPts val="0"/>
              </a:spcAft>
              <a:buSzPts val="1400"/>
              <a:buFont typeface="Montserrat"/>
              <a:buAutoNum type="arabicParenR"/>
            </a:pPr>
            <a:r>
              <a:rPr lang="es" dirty="0" smtClean="0">
                <a:solidFill>
                  <a:srgbClr val="FF0000"/>
                </a:solidFill>
                <a:latin typeface="Montserrat"/>
                <a:ea typeface="Montserrat"/>
                <a:cs typeface="Montserrat"/>
                <a:sym typeface="Montserrat"/>
              </a:rPr>
              <a:t>***Presentación para el DemoDay (10 min) </a:t>
            </a:r>
            <a:endParaRPr dirty="0">
              <a:solidFill>
                <a:srgbClr val="FF0000"/>
              </a:solidFill>
              <a:latin typeface="Montserrat"/>
              <a:ea typeface="Montserrat"/>
              <a:cs typeface="Montserrat"/>
              <a:sym typeface="Montserrat"/>
            </a:endParaRPr>
          </a:p>
          <a:p>
            <a:pPr marL="457200" lvl="0" indent="0" algn="l" rtl="0">
              <a:spcBef>
                <a:spcPts val="0"/>
              </a:spcBef>
              <a:spcAft>
                <a:spcPts val="0"/>
              </a:spcAft>
              <a:buNone/>
            </a:pPr>
            <a:endParaRPr dirty="0">
              <a:solidFill>
                <a:srgbClr val="FF0000"/>
              </a:solidFill>
              <a:latin typeface="Montserrat"/>
              <a:ea typeface="Montserrat"/>
              <a:cs typeface="Montserrat"/>
              <a:sym typeface="Montserrat"/>
            </a:endParaRPr>
          </a:p>
          <a:p>
            <a:pPr marL="457200" lvl="0" indent="0" algn="l" rtl="0">
              <a:spcBef>
                <a:spcPts val="0"/>
              </a:spcBef>
              <a:spcAft>
                <a:spcPts val="0"/>
              </a:spcAft>
              <a:buNone/>
            </a:pPr>
            <a:endParaRPr dirty="0">
              <a:solidFill>
                <a:srgbClr val="FF0000"/>
              </a:solidFill>
              <a:latin typeface="Montserrat"/>
              <a:ea typeface="Montserrat"/>
              <a:cs typeface="Montserrat"/>
              <a:sym typeface="Montserrat"/>
            </a:endParaRPr>
          </a:p>
          <a:p>
            <a:pPr marL="457200" lvl="0" indent="-317500" algn="l" rtl="0">
              <a:spcBef>
                <a:spcPts val="0"/>
              </a:spcBef>
              <a:spcAft>
                <a:spcPts val="0"/>
              </a:spcAft>
              <a:buSzPts val="1400"/>
              <a:buFont typeface="Montserrat"/>
              <a:buAutoNum type="arabicParenR"/>
            </a:pPr>
            <a:r>
              <a:rPr lang="es" dirty="0" smtClean="0">
                <a:solidFill>
                  <a:srgbClr val="FF0000"/>
                </a:solidFill>
                <a:latin typeface="Montserrat"/>
                <a:ea typeface="Montserrat"/>
                <a:cs typeface="Montserrat"/>
                <a:sym typeface="Montserrat"/>
              </a:rPr>
              <a:t>***Post de Medium</a:t>
            </a:r>
            <a:endParaRPr dirty="0">
              <a:solidFill>
                <a:srgbClr val="FF0000"/>
              </a:solidFill>
              <a:latin typeface="Montserrat"/>
              <a:ea typeface="Montserrat"/>
              <a:cs typeface="Montserrat"/>
              <a:sym typeface="Montserrat"/>
            </a:endParaRPr>
          </a:p>
        </p:txBody>
      </p:sp>
      <p:pic>
        <p:nvPicPr>
          <p:cNvPr id="147" name="Google Shape;147;p31" descr="Collections · GitHub"/>
          <p:cNvPicPr preferRelativeResize="0"/>
          <p:nvPr/>
        </p:nvPicPr>
        <p:blipFill rotWithShape="1">
          <a:blip r:embed="rId3">
            <a:alphaModFix/>
          </a:blip>
          <a:srcRect l="16948" r="18460"/>
          <a:stretch/>
        </p:blipFill>
        <p:spPr>
          <a:xfrm>
            <a:off x="4740796" y="849400"/>
            <a:ext cx="1399901" cy="1137825"/>
          </a:xfrm>
          <a:prstGeom prst="rect">
            <a:avLst/>
          </a:prstGeom>
          <a:noFill/>
          <a:ln>
            <a:noFill/>
          </a:ln>
        </p:spPr>
      </p:pic>
      <p:pic>
        <p:nvPicPr>
          <p:cNvPr id="148" name="Google Shape;148;p31" descr="Presentaciones de Google - Wikipedia, la enciclopedia libre"/>
          <p:cNvPicPr preferRelativeResize="0"/>
          <p:nvPr/>
        </p:nvPicPr>
        <p:blipFill>
          <a:blip r:embed="rId4">
            <a:alphaModFix/>
          </a:blip>
          <a:stretch>
            <a:fillRect/>
          </a:stretch>
        </p:blipFill>
        <p:spPr>
          <a:xfrm>
            <a:off x="6530200" y="1532375"/>
            <a:ext cx="756425" cy="1039374"/>
          </a:xfrm>
          <a:prstGeom prst="rect">
            <a:avLst/>
          </a:prstGeom>
          <a:noFill/>
          <a:ln>
            <a:noFill/>
          </a:ln>
        </p:spPr>
      </p:pic>
      <p:pic>
        <p:nvPicPr>
          <p:cNvPr id="149" name="Google Shape;149;p31" descr="Medium en español – Medium"/>
          <p:cNvPicPr preferRelativeResize="0"/>
          <p:nvPr/>
        </p:nvPicPr>
        <p:blipFill>
          <a:blip r:embed="rId5">
            <a:alphaModFix/>
          </a:blip>
          <a:stretch>
            <a:fillRect/>
          </a:stretch>
        </p:blipFill>
        <p:spPr>
          <a:xfrm>
            <a:off x="4926175" y="2333875"/>
            <a:ext cx="1137825" cy="1137825"/>
          </a:xfrm>
          <a:prstGeom prst="rect">
            <a:avLst/>
          </a:prstGeom>
          <a:noFill/>
          <a:ln>
            <a:noFill/>
          </a:ln>
        </p:spPr>
      </p:pic>
      <p:pic>
        <p:nvPicPr>
          <p:cNvPr id="150" name="Google Shape;150;p31"/>
          <p:cNvPicPr preferRelativeResize="0"/>
          <p:nvPr/>
        </p:nvPicPr>
        <p:blipFill>
          <a:blip r:embed="rId6">
            <a:alphaModFix/>
          </a:blip>
          <a:stretch>
            <a:fillRect/>
          </a:stretch>
        </p:blipFill>
        <p:spPr>
          <a:xfrm>
            <a:off x="8255377" y="207975"/>
            <a:ext cx="733750" cy="61510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6"/>
          <p:cNvPicPr preferRelativeResize="0"/>
          <p:nvPr/>
        </p:nvPicPr>
        <p:blipFill rotWithShape="1">
          <a:blip r:embed="rId3">
            <a:alphaModFix/>
          </a:blip>
          <a:srcRect b="15718"/>
          <a:stretch/>
        </p:blipFill>
        <p:spPr>
          <a:xfrm>
            <a:off x="0" y="0"/>
            <a:ext cx="9144004" cy="5143498"/>
          </a:xfrm>
          <a:prstGeom prst="rect">
            <a:avLst/>
          </a:prstGeom>
          <a:noFill/>
          <a:ln>
            <a:noFill/>
          </a:ln>
        </p:spPr>
      </p:pic>
      <p:sp>
        <p:nvSpPr>
          <p:cNvPr id="106" name="Google Shape;106;p26"/>
          <p:cNvSpPr/>
          <p:nvPr/>
        </p:nvSpPr>
        <p:spPr>
          <a:xfrm>
            <a:off x="5105400" y="152400"/>
            <a:ext cx="3932700" cy="3002700"/>
          </a:xfrm>
          <a:prstGeom prst="rect">
            <a:avLst/>
          </a:prstGeom>
          <a:solidFill>
            <a:srgbClr val="FEB382"/>
          </a:solidFill>
          <a:ln>
            <a:noFill/>
          </a:ln>
        </p:spPr>
        <p:txBody>
          <a:bodyPr spcFirstLastPara="1" wrap="square" lIns="91550" tIns="91550" rIns="91550" bIns="91550" anchor="ctr" anchorCtr="0">
            <a:noAutofit/>
          </a:bodyPr>
          <a:lstStyle/>
          <a:p>
            <a:pPr marL="0" lvl="0" indent="0" algn="l" rtl="0">
              <a:spcBef>
                <a:spcPts val="0"/>
              </a:spcBef>
              <a:spcAft>
                <a:spcPts val="0"/>
              </a:spcAft>
              <a:buNone/>
            </a:pPr>
            <a:endParaRPr/>
          </a:p>
        </p:txBody>
      </p:sp>
      <p:sp>
        <p:nvSpPr>
          <p:cNvPr id="107" name="Google Shape;107;p26"/>
          <p:cNvSpPr/>
          <p:nvPr/>
        </p:nvSpPr>
        <p:spPr>
          <a:xfrm>
            <a:off x="4378200" y="577800"/>
            <a:ext cx="4503300" cy="1828800"/>
          </a:xfrm>
          <a:prstGeom prst="rect">
            <a:avLst/>
          </a:prstGeom>
          <a:solidFill>
            <a:srgbClr val="FFEADC"/>
          </a:solidFill>
          <a:ln>
            <a:noFill/>
          </a:ln>
        </p:spPr>
        <p:txBody>
          <a:bodyPr spcFirstLastPara="1" wrap="square" lIns="91550" tIns="91550" rIns="91550" bIns="91550" anchor="ctr" anchorCtr="0">
            <a:noAutofit/>
          </a:bodyPr>
          <a:lstStyle/>
          <a:p>
            <a:pPr marL="0" lvl="0" indent="0" algn="l" rtl="0">
              <a:spcBef>
                <a:spcPts val="0"/>
              </a:spcBef>
              <a:spcAft>
                <a:spcPts val="0"/>
              </a:spcAft>
              <a:buNone/>
            </a:pPr>
            <a:endParaRPr/>
          </a:p>
        </p:txBody>
      </p:sp>
      <p:sp>
        <p:nvSpPr>
          <p:cNvPr id="108" name="Google Shape;108;p26"/>
          <p:cNvSpPr txBox="1"/>
          <p:nvPr/>
        </p:nvSpPr>
        <p:spPr>
          <a:xfrm>
            <a:off x="706200" y="3482300"/>
            <a:ext cx="7731600" cy="1146600"/>
          </a:xfrm>
          <a:prstGeom prst="rect">
            <a:avLst/>
          </a:prstGeom>
          <a:noFill/>
          <a:ln>
            <a:noFill/>
          </a:ln>
        </p:spPr>
        <p:txBody>
          <a:bodyPr spcFirstLastPara="1" wrap="square" lIns="91550" tIns="91550" rIns="91550" bIns="91550" anchor="ctr" anchorCtr="0">
            <a:noAutofit/>
          </a:bodyPr>
          <a:lstStyle/>
          <a:p>
            <a:pPr marL="0" lvl="0" indent="0" algn="ctr" rtl="0">
              <a:spcBef>
                <a:spcPts val="0"/>
              </a:spcBef>
              <a:spcAft>
                <a:spcPts val="0"/>
              </a:spcAft>
              <a:buNone/>
            </a:pPr>
            <a:endParaRPr sz="2000" dirty="0">
              <a:solidFill>
                <a:srgbClr val="FFFFFF"/>
              </a:solidFill>
              <a:latin typeface="Muli"/>
              <a:ea typeface="Muli"/>
              <a:cs typeface="Muli"/>
              <a:sym typeface="Muli"/>
            </a:endParaRPr>
          </a:p>
          <a:p>
            <a:pPr marL="0" lvl="0" indent="0" algn="ctr" rtl="0">
              <a:spcBef>
                <a:spcPts val="0"/>
              </a:spcBef>
              <a:spcAft>
                <a:spcPts val="0"/>
              </a:spcAft>
              <a:buNone/>
            </a:pPr>
            <a:r>
              <a:rPr lang="es-ES" sz="2000" dirty="0" smtClean="0">
                <a:solidFill>
                  <a:srgbClr val="FFFFFF"/>
                </a:solidFill>
                <a:latin typeface="Muli"/>
                <a:ea typeface="Muli"/>
                <a:cs typeface="Muli"/>
                <a:sym typeface="Muli"/>
              </a:rPr>
              <a:t>Enero de 2023</a:t>
            </a:r>
          </a:p>
          <a:p>
            <a:pPr marL="0" lvl="0" indent="0" algn="ctr" rtl="0">
              <a:spcBef>
                <a:spcPts val="0"/>
              </a:spcBef>
              <a:spcAft>
                <a:spcPts val="0"/>
              </a:spcAft>
              <a:buNone/>
            </a:pPr>
            <a:r>
              <a:rPr lang="es-ES" sz="2000" dirty="0" err="1" smtClean="0">
                <a:solidFill>
                  <a:srgbClr val="FFFFFF"/>
                </a:solidFill>
                <a:latin typeface="Muli"/>
                <a:ea typeface="Muli"/>
                <a:cs typeface="Muli"/>
                <a:sym typeface="Muli"/>
              </a:rPr>
              <a:t>Ivy</a:t>
            </a:r>
            <a:r>
              <a:rPr lang="es-ES" sz="2000" dirty="0" smtClean="0">
                <a:solidFill>
                  <a:srgbClr val="FFFFFF"/>
                </a:solidFill>
                <a:latin typeface="Muli"/>
                <a:ea typeface="Muli"/>
                <a:cs typeface="Muli"/>
                <a:sym typeface="Muli"/>
              </a:rPr>
              <a:t> </a:t>
            </a:r>
            <a:r>
              <a:rPr lang="es-ES" sz="2000" dirty="0" err="1" smtClean="0">
                <a:solidFill>
                  <a:srgbClr val="FFFFFF"/>
                </a:solidFill>
                <a:latin typeface="Muli"/>
                <a:ea typeface="Muli"/>
                <a:cs typeface="Muli"/>
                <a:sym typeface="Muli"/>
              </a:rPr>
              <a:t>Chen</a:t>
            </a:r>
            <a:r>
              <a:rPr lang="es-ES" sz="2000" dirty="0" smtClean="0">
                <a:solidFill>
                  <a:srgbClr val="FFFFFF"/>
                </a:solidFill>
                <a:latin typeface="Muli"/>
                <a:ea typeface="Muli"/>
                <a:cs typeface="Muli"/>
                <a:sym typeface="Muli"/>
              </a:rPr>
              <a:t>, Antonio Linde, Josué </a:t>
            </a:r>
            <a:r>
              <a:rPr lang="es-ES" sz="2000" dirty="0" err="1" smtClean="0">
                <a:solidFill>
                  <a:srgbClr val="FFFFFF"/>
                </a:solidFill>
                <a:latin typeface="Muli"/>
                <a:ea typeface="Muli"/>
                <a:cs typeface="Muli"/>
                <a:sym typeface="Muli"/>
              </a:rPr>
              <a:t>Huaman</a:t>
            </a:r>
            <a:r>
              <a:rPr lang="es-ES" sz="2000" dirty="0" smtClean="0">
                <a:solidFill>
                  <a:srgbClr val="FFFFFF"/>
                </a:solidFill>
                <a:latin typeface="Muli"/>
                <a:ea typeface="Muli"/>
                <a:cs typeface="Muli"/>
                <a:sym typeface="Muli"/>
              </a:rPr>
              <a:t>, Silvia Miro</a:t>
            </a:r>
            <a:endParaRPr sz="2000" dirty="0">
              <a:solidFill>
                <a:srgbClr val="FFFFFF"/>
              </a:solidFill>
              <a:latin typeface="Muli"/>
              <a:ea typeface="Muli"/>
              <a:cs typeface="Muli"/>
              <a:sym typeface="Muli"/>
            </a:endParaRPr>
          </a:p>
        </p:txBody>
      </p:sp>
      <p:cxnSp>
        <p:nvCxnSpPr>
          <p:cNvPr id="109" name="Google Shape;109;p26"/>
          <p:cNvCxnSpPr/>
          <p:nvPr/>
        </p:nvCxnSpPr>
        <p:spPr>
          <a:xfrm rot="10800000" flipH="1">
            <a:off x="4766693" y="2027950"/>
            <a:ext cx="4096800" cy="6900"/>
          </a:xfrm>
          <a:prstGeom prst="straightConnector1">
            <a:avLst/>
          </a:prstGeom>
          <a:noFill/>
          <a:ln w="114300" cap="flat" cmpd="sng">
            <a:solidFill>
              <a:srgbClr val="FFFFFF"/>
            </a:solidFill>
            <a:prstDash val="solid"/>
            <a:round/>
            <a:headEnd type="none" w="med" len="med"/>
            <a:tailEnd type="none" w="med" len="med"/>
          </a:ln>
        </p:spPr>
      </p:cxnSp>
      <p:sp>
        <p:nvSpPr>
          <p:cNvPr id="110" name="Google Shape;110;p26"/>
          <p:cNvSpPr txBox="1"/>
          <p:nvPr/>
        </p:nvSpPr>
        <p:spPr>
          <a:xfrm>
            <a:off x="4757700" y="931250"/>
            <a:ext cx="4114800" cy="887700"/>
          </a:xfrm>
          <a:prstGeom prst="rect">
            <a:avLst/>
          </a:prstGeom>
          <a:noFill/>
          <a:ln>
            <a:noFill/>
          </a:ln>
        </p:spPr>
        <p:txBody>
          <a:bodyPr spcFirstLastPara="1" wrap="square" lIns="91550" tIns="91550" rIns="91550" bIns="91550" anchor="ctr" anchorCtr="0">
            <a:noAutofit/>
          </a:bodyPr>
          <a:lstStyle/>
          <a:p>
            <a:pPr lvl="0"/>
            <a:r>
              <a:rPr lang="en-US" sz="2400" dirty="0" smtClean="0">
                <a:solidFill>
                  <a:srgbClr val="00426E"/>
                </a:solidFill>
                <a:latin typeface="Muli"/>
                <a:ea typeface="Muli"/>
                <a:cs typeface="Muli"/>
                <a:sym typeface="Muli"/>
              </a:rPr>
              <a:t>Build-to-Learn</a:t>
            </a:r>
            <a:r>
              <a:rPr lang="es" sz="2400" dirty="0" smtClean="0">
                <a:solidFill>
                  <a:srgbClr val="00426E"/>
                </a:solidFill>
                <a:latin typeface="Muli"/>
                <a:ea typeface="Muli"/>
                <a:cs typeface="Muli"/>
                <a:sym typeface="Muli"/>
              </a:rPr>
              <a:t>:</a:t>
            </a:r>
          </a:p>
          <a:p>
            <a:pPr lvl="0"/>
            <a:r>
              <a:rPr lang="es-ES" sz="2400" dirty="0">
                <a:solidFill>
                  <a:srgbClr val="F79646"/>
                </a:solidFill>
                <a:latin typeface="Muli"/>
                <a:ea typeface="Muli"/>
                <a:cs typeface="Muli"/>
                <a:sym typeface="Muli"/>
              </a:rPr>
              <a:t>Desarrollando un </a:t>
            </a:r>
            <a:r>
              <a:rPr lang="es-ES" sz="2400" dirty="0" err="1">
                <a:solidFill>
                  <a:srgbClr val="F79646"/>
                </a:solidFill>
                <a:latin typeface="Muli"/>
                <a:ea typeface="Muli"/>
                <a:cs typeface="Muli"/>
                <a:sym typeface="Muli"/>
              </a:rPr>
              <a:t>chatbot</a:t>
            </a:r>
            <a:r>
              <a:rPr lang="es-ES" sz="2400" dirty="0">
                <a:solidFill>
                  <a:srgbClr val="F79646"/>
                </a:solidFill>
                <a:latin typeface="Muli"/>
                <a:ea typeface="Muli"/>
                <a:cs typeface="Muli"/>
                <a:sym typeface="Muli"/>
              </a:rPr>
              <a:t> para refugiados</a:t>
            </a:r>
            <a:endParaRPr sz="2400" dirty="0">
              <a:solidFill>
                <a:srgbClr val="F79646"/>
              </a:solidFill>
              <a:latin typeface="Muli"/>
              <a:ea typeface="Muli"/>
              <a:cs typeface="Muli"/>
              <a:sym typeface="Muli"/>
            </a:endParaRPr>
          </a:p>
        </p:txBody>
      </p:sp>
      <p:sp>
        <p:nvSpPr>
          <p:cNvPr id="111" name="Google Shape;111;p26"/>
          <p:cNvSpPr txBox="1"/>
          <p:nvPr/>
        </p:nvSpPr>
        <p:spPr>
          <a:xfrm>
            <a:off x="5278499" y="2446775"/>
            <a:ext cx="3865500" cy="682800"/>
          </a:xfrm>
          <a:prstGeom prst="rect">
            <a:avLst/>
          </a:prstGeom>
          <a:noFill/>
          <a:ln>
            <a:noFill/>
          </a:ln>
        </p:spPr>
        <p:txBody>
          <a:bodyPr spcFirstLastPara="1" wrap="square" lIns="63700" tIns="63700" rIns="63700" bIns="63700" anchor="t" anchorCtr="0">
            <a:noAutofit/>
          </a:bodyPr>
          <a:lstStyle/>
          <a:p>
            <a:pPr marL="0" lvl="0" indent="0" algn="l" rtl="0">
              <a:spcBef>
                <a:spcPts val="0"/>
              </a:spcBef>
              <a:spcAft>
                <a:spcPts val="0"/>
              </a:spcAft>
              <a:buNone/>
            </a:pPr>
            <a:r>
              <a:rPr lang="es" sz="2000">
                <a:solidFill>
                  <a:srgbClr val="00426E"/>
                </a:solidFill>
                <a:latin typeface="Muli"/>
                <a:ea typeface="Muli"/>
                <a:cs typeface="Muli"/>
                <a:sym typeface="Muli"/>
              </a:rPr>
              <a:t>by Saturdays.AI </a:t>
            </a:r>
            <a:endParaRPr sz="2000"/>
          </a:p>
        </p:txBody>
      </p:sp>
      <p:pic>
        <p:nvPicPr>
          <p:cNvPr id="112" name="Google Shape;112;p26"/>
          <p:cNvPicPr preferRelativeResize="0"/>
          <p:nvPr/>
        </p:nvPicPr>
        <p:blipFill>
          <a:blip r:embed="rId4">
            <a:alphaModFix/>
          </a:blip>
          <a:stretch>
            <a:fillRect/>
          </a:stretch>
        </p:blipFill>
        <p:spPr>
          <a:xfrm>
            <a:off x="184149" y="152400"/>
            <a:ext cx="905277" cy="1036323"/>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CONTEXTO</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Contexto</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pic>
        <p:nvPicPr>
          <p:cNvPr id="1026" name="Picture 2" descr="Cuáles son las plataformas de Internet más usadas en el mund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750"/>
            <a:ext cx="6179106" cy="3722817"/>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4763" y="4892872"/>
            <a:ext cx="1512448" cy="246221"/>
          </a:xfrm>
          <a:prstGeom prst="rect">
            <a:avLst/>
          </a:prstGeom>
        </p:spPr>
        <p:txBody>
          <a:bodyPr wrap="square">
            <a:spAutoFit/>
          </a:bodyPr>
          <a:lstStyle/>
          <a:p>
            <a:r>
              <a:rPr lang="es-ES" sz="1000" dirty="0" smtClean="0">
                <a:hlinkClick r:id="rId5"/>
              </a:rPr>
              <a:t>Imagen</a:t>
            </a:r>
            <a:endParaRPr lang="es-ES" sz="1000" dirty="0"/>
          </a:p>
        </p:txBody>
      </p:sp>
      <p:sp>
        <p:nvSpPr>
          <p:cNvPr id="2" name="1 CuadroTexto"/>
          <p:cNvSpPr txBox="1"/>
          <p:nvPr/>
        </p:nvSpPr>
        <p:spPr>
          <a:xfrm>
            <a:off x="6019800" y="1698688"/>
            <a:ext cx="2762250" cy="738664"/>
          </a:xfrm>
          <a:prstGeom prst="rect">
            <a:avLst/>
          </a:prstGeom>
          <a:noFill/>
        </p:spPr>
        <p:txBody>
          <a:bodyPr wrap="square" rtlCol="0">
            <a:spAutoFit/>
          </a:bodyPr>
          <a:lstStyle/>
          <a:p>
            <a:pPr algn="ctr"/>
            <a:r>
              <a:rPr lang="es-ES" i="1" dirty="0" smtClean="0"/>
              <a:t>“Hoy en día tenemos acceso a todo tipo de información, en todo momento”</a:t>
            </a:r>
            <a:endParaRPr lang="es-ES" i="1" dirty="0"/>
          </a:p>
        </p:txBody>
      </p:sp>
      <p:sp>
        <p:nvSpPr>
          <p:cNvPr id="4" name="3 Flecha abajo"/>
          <p:cNvSpPr/>
          <p:nvPr/>
        </p:nvSpPr>
        <p:spPr>
          <a:xfrm>
            <a:off x="7267575" y="2574548"/>
            <a:ext cx="276225" cy="34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6029325" y="3092745"/>
            <a:ext cx="2762250" cy="523220"/>
          </a:xfrm>
          <a:prstGeom prst="rect">
            <a:avLst/>
          </a:prstGeom>
          <a:noFill/>
        </p:spPr>
        <p:txBody>
          <a:bodyPr wrap="square" rtlCol="0">
            <a:spAutoFit/>
          </a:bodyPr>
          <a:lstStyle/>
          <a:p>
            <a:pPr algn="ctr"/>
            <a:r>
              <a:rPr lang="es-ES" dirty="0" smtClean="0"/>
              <a:t>¿Se os ocurre algún ámbito en que esto no se cumpla?</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4" name="3 Pentágono"/>
          <p:cNvSpPr/>
          <p:nvPr/>
        </p:nvSpPr>
        <p:spPr>
          <a:xfrm>
            <a:off x="541097" y="971550"/>
            <a:ext cx="5231053" cy="2457450"/>
          </a:xfrm>
          <a:prstGeom prst="homePlate">
            <a:avLst>
              <a:gd name="adj" fmla="val 2519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Contexto</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
        <p:nvSpPr>
          <p:cNvPr id="5" name="4 CuadroTexto"/>
          <p:cNvSpPr txBox="1"/>
          <p:nvPr/>
        </p:nvSpPr>
        <p:spPr>
          <a:xfrm>
            <a:off x="1645997" y="2153663"/>
            <a:ext cx="2762250" cy="307777"/>
          </a:xfrm>
          <a:prstGeom prst="rect">
            <a:avLst/>
          </a:prstGeom>
          <a:noFill/>
        </p:spPr>
        <p:txBody>
          <a:bodyPr wrap="square" rtlCol="0">
            <a:spAutoFit/>
          </a:bodyPr>
          <a:lstStyle/>
          <a:p>
            <a:pPr algn="ctr"/>
            <a:r>
              <a:rPr lang="es-ES" dirty="0" smtClean="0"/>
              <a:t>Trámites oficiales</a:t>
            </a:r>
            <a:endParaRPr lang="es-ES" dirty="0"/>
          </a:p>
        </p:txBody>
      </p:sp>
      <p:sp>
        <p:nvSpPr>
          <p:cNvPr id="2" name="1 Elipse"/>
          <p:cNvSpPr/>
          <p:nvPr/>
        </p:nvSpPr>
        <p:spPr>
          <a:xfrm>
            <a:off x="401900" y="1295400"/>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 puedo acudir al país origen</a:t>
            </a:r>
            <a:endParaRPr lang="es-ES" dirty="0"/>
          </a:p>
        </p:txBody>
      </p:sp>
      <p:sp>
        <p:nvSpPr>
          <p:cNvPr id="9" name="8 Elipse"/>
          <p:cNvSpPr/>
          <p:nvPr/>
        </p:nvSpPr>
        <p:spPr>
          <a:xfrm>
            <a:off x="731597" y="2547165"/>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Idioma</a:t>
            </a:r>
            <a:endParaRPr lang="es-ES" dirty="0"/>
          </a:p>
        </p:txBody>
      </p:sp>
      <p:sp>
        <p:nvSpPr>
          <p:cNvPr id="10" name="9 Elipse"/>
          <p:cNvSpPr/>
          <p:nvPr/>
        </p:nvSpPr>
        <p:spPr>
          <a:xfrm>
            <a:off x="2579447" y="971550"/>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 conozco cuáles son</a:t>
            </a:r>
            <a:endParaRPr lang="es-ES" dirty="0"/>
          </a:p>
        </p:txBody>
      </p:sp>
      <p:sp>
        <p:nvSpPr>
          <p:cNvPr id="11" name="10 Elipse"/>
          <p:cNvSpPr/>
          <p:nvPr/>
        </p:nvSpPr>
        <p:spPr>
          <a:xfrm>
            <a:off x="3027122" y="2686050"/>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Incertidumbre situación irregular</a:t>
            </a:r>
            <a:endParaRPr lang="es-ES" dirty="0"/>
          </a:p>
        </p:txBody>
      </p:sp>
      <p:sp>
        <p:nvSpPr>
          <p:cNvPr id="12" name="11 Explosión 2"/>
          <p:cNvSpPr/>
          <p:nvPr/>
        </p:nvSpPr>
        <p:spPr>
          <a:xfrm>
            <a:off x="5902697" y="1457058"/>
            <a:ext cx="3200400" cy="1700985"/>
          </a:xfrm>
          <a:prstGeom prst="irregularSeal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Servicios de atención saturados</a:t>
            </a:r>
          </a:p>
        </p:txBody>
      </p:sp>
      <p:sp>
        <p:nvSpPr>
          <p:cNvPr id="13" name="12 Elipse"/>
          <p:cNvSpPr/>
          <p:nvPr/>
        </p:nvSpPr>
        <p:spPr>
          <a:xfrm>
            <a:off x="1316298" y="3429000"/>
            <a:ext cx="6939077" cy="139065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u="sng" dirty="0" smtClean="0"/>
              <a:t>… ¿por qué no buscar soluciones a través de la IA?</a:t>
            </a:r>
          </a:p>
          <a:p>
            <a:pPr algn="ctr"/>
            <a:endParaRPr lang="es-ES" dirty="0" smtClean="0"/>
          </a:p>
          <a:p>
            <a:pPr algn="ctr"/>
            <a:endParaRPr lang="es-ES" dirty="0"/>
          </a:p>
          <a:p>
            <a:pPr algn="ctr"/>
            <a:endParaRPr lang="es-ES" dirty="0" smtClean="0"/>
          </a:p>
        </p:txBody>
      </p:sp>
      <p:sp>
        <p:nvSpPr>
          <p:cNvPr id="14" name="13 CuadroTexto"/>
          <p:cNvSpPr txBox="1"/>
          <p:nvPr/>
        </p:nvSpPr>
        <p:spPr>
          <a:xfrm>
            <a:off x="2230701" y="3933825"/>
            <a:ext cx="5272196" cy="738664"/>
          </a:xfrm>
          <a:prstGeom prst="rect">
            <a:avLst/>
          </a:prstGeom>
          <a:noFill/>
        </p:spPr>
        <p:txBody>
          <a:bodyPr wrap="square" rtlCol="0">
            <a:spAutoFit/>
          </a:bodyPr>
          <a:lstStyle/>
          <a:p>
            <a:pPr marL="285750" indent="-285750" algn="ctr">
              <a:buFont typeface="Wingdings" panose="05000000000000000000" pitchFamily="2" charset="2"/>
              <a:buChar char="Ø"/>
            </a:pPr>
            <a:r>
              <a:rPr lang="es-ES" dirty="0" smtClean="0">
                <a:solidFill>
                  <a:schemeClr val="bg1"/>
                </a:solidFill>
              </a:rPr>
              <a:t>Desarrollo de un </a:t>
            </a:r>
            <a:r>
              <a:rPr lang="es-ES" dirty="0" err="1" smtClean="0">
                <a:solidFill>
                  <a:schemeClr val="bg1"/>
                </a:solidFill>
              </a:rPr>
              <a:t>Chatbot</a:t>
            </a:r>
            <a:r>
              <a:rPr lang="es-ES" dirty="0" smtClean="0">
                <a:solidFill>
                  <a:schemeClr val="bg1"/>
                </a:solidFill>
              </a:rPr>
              <a:t>, para encontrar </a:t>
            </a:r>
            <a:r>
              <a:rPr lang="es-ES" dirty="0" err="1" smtClean="0">
                <a:solidFill>
                  <a:schemeClr val="bg1"/>
                </a:solidFill>
              </a:rPr>
              <a:t>informacón</a:t>
            </a:r>
            <a:r>
              <a:rPr lang="es-ES" dirty="0" smtClean="0">
                <a:solidFill>
                  <a:schemeClr val="bg1"/>
                </a:solidFill>
              </a:rPr>
              <a:t> actualizada y oficial en web, y a su vez poder gestionar las consultas en diferentes idiomas</a:t>
            </a:r>
            <a:endParaRPr lang="es-ES" dirty="0">
              <a:solidFill>
                <a:schemeClr val="bg1"/>
              </a:solidFill>
            </a:endParaRPr>
          </a:p>
        </p:txBody>
      </p:sp>
    </p:spTree>
    <p:extLst>
      <p:ext uri="{BB962C8B-B14F-4D97-AF65-F5344CB8AC3E}">
        <p14:creationId xmlns:p14="http://schemas.microsoft.com/office/powerpoint/2010/main" val="10336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FASE 1</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2074165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795217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1280356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FASE 2</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1563324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866</Words>
  <Application>Microsoft Office PowerPoint</Application>
  <PresentationFormat>Presentación en pantalla (16:9)</PresentationFormat>
  <Paragraphs>87</Paragraphs>
  <Slides>17</Slides>
  <Notes>17</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17</vt:i4>
      </vt:variant>
    </vt:vector>
  </HeadingPairs>
  <TitlesOfParts>
    <vt:vector size="28" baseType="lpstr">
      <vt:lpstr>Arial</vt:lpstr>
      <vt:lpstr>Muli</vt:lpstr>
      <vt:lpstr>Wingdings</vt:lpstr>
      <vt:lpstr>Montserrat</vt:lpstr>
      <vt:lpstr>Calibri</vt:lpstr>
      <vt:lpstr>Montserrat Medium</vt:lpstr>
      <vt:lpstr>Lato</vt:lpstr>
      <vt:lpstr>Lato Black</vt:lpstr>
      <vt:lpstr>Helvetica Neue</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Sílvia Miró</dc:creator>
  <cp:lastModifiedBy>Sílvia Miró</cp:lastModifiedBy>
  <cp:revision>21</cp:revision>
  <dcterms:modified xsi:type="dcterms:W3CDTF">2023-02-04T10:52:50Z</dcterms:modified>
</cp:coreProperties>
</file>