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8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9153E-4356-46F8-BE6B-6F8F1A4AD8FC}">
  <a:tblStyle styleId="{F339153E-4356-46F8-BE6B-6F8F1A4AD8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133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46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8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switch</a:t>
            </a: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86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18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724db12fb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Compare all 4 and state which one is the best</a:t>
            </a:r>
            <a:endParaRPr/>
          </a:p>
        </p:txBody>
      </p:sp>
      <p:sp>
        <p:nvSpPr>
          <p:cNvPr id="205" name="Google Shape;205;g8724db12fb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98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22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85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24db12fb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Compare all 4 and state which one is the best</a:t>
            </a:r>
            <a:endParaRPr/>
          </a:p>
        </p:txBody>
      </p:sp>
      <p:sp>
        <p:nvSpPr>
          <p:cNvPr id="236" name="Google Shape;236;g8724db12fb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899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5489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216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43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445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switch</a:t>
            </a: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096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724db12fb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8724db12fb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677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724db12fb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8724db12fb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687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724db12fb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8724db12fb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039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724db12fb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8724db12fb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421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724db12fb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8724db12fb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710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724db12fb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8724db12fb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150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724db12fb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8724db12fb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204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724db12fb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8724db12fb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84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64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2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22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switch</a:t>
            </a: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0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980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Confusion Matrix</a:t>
            </a: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8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24db12fb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Compare all 4 and state which one is the best</a:t>
            </a:r>
            <a:endParaRPr/>
          </a:p>
        </p:txBody>
      </p:sp>
      <p:sp>
        <p:nvSpPr>
          <p:cNvPr id="160" name="Google Shape;160;g8724db12fb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54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2547830"/>
            <a:ext cx="12192000" cy="210589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860156" y="516883"/>
            <a:ext cx="9911166" cy="87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CA" sz="5400" b="1" dirty="0">
                <a:latin typeface="Times New Roman"/>
                <a:ea typeface="Times New Roman"/>
                <a:cs typeface="Times New Roman"/>
                <a:sym typeface="Times New Roman"/>
              </a:rPr>
              <a:t>Project Presentation – Group 5</a:t>
            </a:r>
            <a:endParaRPr sz="5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3" descr="Discover The Top Selling Products on Amazon in 20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888" y="1859693"/>
            <a:ext cx="6728254" cy="348216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582562" y="5805238"/>
            <a:ext cx="6400800" cy="43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Josue Romain and Kush Halani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0"/>
            <a:ext cx="2981325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-228600" y="2232316"/>
            <a:ext cx="3366655" cy="18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 Evaluation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(TF-IDF)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3276" y="498690"/>
            <a:ext cx="8275638" cy="5860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-228600" y="2232316"/>
            <a:ext cx="3366655" cy="18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 Selection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3733808" y="330077"/>
            <a:ext cx="39714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Linear Support Vector Classifier</a:t>
            </a: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8088325" y="330077"/>
            <a:ext cx="3148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Random Forest Classifier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3671463" y="3465789"/>
            <a:ext cx="35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Naïve </a:t>
            </a: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Bayes Multinomial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8088325" y="3465757"/>
            <a:ext cx="2550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Logistic Regression 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476" y="757238"/>
            <a:ext cx="3881324" cy="246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8325" y="757238"/>
            <a:ext cx="3809347" cy="246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2477" y="3907122"/>
            <a:ext cx="3881324" cy="25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21898" y="3962399"/>
            <a:ext cx="373998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>
            <a:off x="0" y="0"/>
            <a:ext cx="305233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-157163" y="1752600"/>
            <a:ext cx="3366655" cy="251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 Selection</a:t>
            </a:r>
            <a:b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(Word2Vec)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3551824" y="239950"/>
            <a:ext cx="3971492" cy="64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Linear Support Vector Classifier</a:t>
            </a: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8442168" y="256175"/>
            <a:ext cx="3148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Random Forest Classifier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3551824" y="3471725"/>
            <a:ext cx="35770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</a:t>
            </a:r>
            <a:r>
              <a:rPr lang="en-CA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8442168" y="3493257"/>
            <a:ext cx="2550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Logistic Regression 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850" y="674132"/>
            <a:ext cx="3554452" cy="275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330" y="625507"/>
            <a:ext cx="3570152" cy="275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538" y="3883782"/>
            <a:ext cx="3497077" cy="275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1453" y="3846957"/>
            <a:ext cx="3589876" cy="275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0" y="0"/>
            <a:ext cx="29814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-228600" y="2232316"/>
            <a:ext cx="33666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 Evaluation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981400" y="133950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Model Comparison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210" name="Google Shape;210;p25"/>
          <p:cNvGraphicFramePr/>
          <p:nvPr>
            <p:extLst>
              <p:ext uri="{D42A27DB-BD31-4B8C-83A1-F6EECF244321}">
                <p14:modId xmlns:p14="http://schemas.microsoft.com/office/powerpoint/2010/main" val="3567900281"/>
              </p:ext>
            </p:extLst>
          </p:nvPr>
        </p:nvGraphicFramePr>
        <p:xfrm>
          <a:off x="4664975" y="712478"/>
          <a:ext cx="4862300" cy="3565890"/>
        </p:xfrm>
        <a:graphic>
          <a:graphicData uri="http://schemas.openxmlformats.org/drawingml/2006/table">
            <a:tbl>
              <a:tblPr>
                <a:noFill/>
                <a:tableStyleId>{F339153E-4356-46F8-BE6B-6F8F1A4AD8FC}</a:tableStyleId>
              </a:tblPr>
              <a:tblGrid>
                <a:gridCol w="1215575"/>
                <a:gridCol w="1215575"/>
                <a:gridCol w="1215575"/>
                <a:gridCol w="1215575"/>
              </a:tblGrid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Precision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Recall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F1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Positive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Negative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0.79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Positive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Negative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Positive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Negative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Positive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Negative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11" name="Google Shape;211;p25"/>
          <p:cNvGraphicFramePr/>
          <p:nvPr>
            <p:extLst>
              <p:ext uri="{D42A27DB-BD31-4B8C-83A1-F6EECF244321}">
                <p14:modId xmlns:p14="http://schemas.microsoft.com/office/powerpoint/2010/main" val="1433356099"/>
              </p:ext>
            </p:extLst>
          </p:nvPr>
        </p:nvGraphicFramePr>
        <p:xfrm>
          <a:off x="9527275" y="1108725"/>
          <a:ext cx="1639175" cy="3154400"/>
        </p:xfrm>
        <a:graphic>
          <a:graphicData uri="http://schemas.openxmlformats.org/drawingml/2006/table">
            <a:tbl>
              <a:tblPr>
                <a:noFill/>
                <a:tableStyleId>{F339153E-4356-46F8-BE6B-6F8F1A4AD8FC}</a:tableStyleId>
              </a:tblPr>
              <a:tblGrid>
                <a:gridCol w="1639175"/>
              </a:tblGrid>
              <a:tr h="7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Linear SVC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7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Random Forest Classifier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7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Gaussian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7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Logistic Regression</a:t>
                      </a:r>
                      <a:endParaRPr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12" name="Google Shape;212;p25"/>
          <p:cNvGraphicFramePr/>
          <p:nvPr>
            <p:extLst>
              <p:ext uri="{D42A27DB-BD31-4B8C-83A1-F6EECF244321}">
                <p14:modId xmlns:p14="http://schemas.microsoft.com/office/powerpoint/2010/main" val="2790006752"/>
              </p:ext>
            </p:extLst>
          </p:nvPr>
        </p:nvGraphicFramePr>
        <p:xfrm>
          <a:off x="4664975" y="4496835"/>
          <a:ext cx="4862300" cy="2361175"/>
        </p:xfrm>
        <a:graphic>
          <a:graphicData uri="http://schemas.openxmlformats.org/drawingml/2006/table">
            <a:tbl>
              <a:tblPr>
                <a:noFill/>
                <a:tableStyleId>{F339153E-4356-46F8-BE6B-6F8F1A4AD8FC}</a:tableStyleId>
              </a:tblPr>
              <a:tblGrid>
                <a:gridCol w="2431150"/>
                <a:gridCol w="2431150"/>
              </a:tblGrid>
              <a:tr h="47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4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Linear SVC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Random Forest Classifier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Gaussian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0" y="0"/>
            <a:ext cx="2981325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-228600" y="2232316"/>
            <a:ext cx="3366655" cy="18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(Word2Vec)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455" y="152400"/>
            <a:ext cx="8315325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-228600" y="2232316"/>
            <a:ext cx="3366655" cy="18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 Selection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3368796" y="301196"/>
            <a:ext cx="39714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Linear Support Vector Classifier</a:t>
            </a: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7858129" y="277566"/>
            <a:ext cx="3148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Random Forest Classifier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3286779" y="3520014"/>
            <a:ext cx="35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CA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Naive Bayes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7828899" y="3519982"/>
            <a:ext cx="2550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Logistic Regression 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623" y="625496"/>
            <a:ext cx="4154883" cy="275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639" y="646898"/>
            <a:ext cx="4033914" cy="275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068" y="3923932"/>
            <a:ext cx="4020859" cy="275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4639" y="3798332"/>
            <a:ext cx="4100895" cy="275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0" y="0"/>
            <a:ext cx="29814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-228600" y="2232316"/>
            <a:ext cx="33666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TF-IDF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Vs.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Word2Vec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201548" y="1782316"/>
            <a:ext cx="6994704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Comparison between Word2Vec and TF-IDF based on performance of models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241" name="Google Shape;241;p28"/>
          <p:cNvGraphicFramePr/>
          <p:nvPr>
            <p:extLst>
              <p:ext uri="{D42A27DB-BD31-4B8C-83A1-F6EECF244321}">
                <p14:modId xmlns:p14="http://schemas.microsoft.com/office/powerpoint/2010/main" val="4223336308"/>
              </p:ext>
            </p:extLst>
          </p:nvPr>
        </p:nvGraphicFramePr>
        <p:xfrm>
          <a:off x="3660375" y="2784973"/>
          <a:ext cx="8077050" cy="2455743"/>
        </p:xfrm>
        <a:graphic>
          <a:graphicData uri="http://schemas.openxmlformats.org/drawingml/2006/table">
            <a:tbl>
              <a:tblPr>
                <a:noFill/>
                <a:tableStyleId>{F339153E-4356-46F8-BE6B-6F8F1A4AD8FC}</a:tableStyleId>
              </a:tblPr>
              <a:tblGrid>
                <a:gridCol w="2692350"/>
                <a:gridCol w="2692350"/>
                <a:gridCol w="2692350"/>
              </a:tblGrid>
              <a:tr h="638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Word2Vec (Accuracy)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TF-IDF (Accracy)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10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Linear SVC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Random Forest Classifier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/>
                        <a:t>0.81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0" y="0"/>
            <a:ext cx="299518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-285750" y="2235782"/>
            <a:ext cx="3366655" cy="18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Ensemble Methods</a:t>
            </a:r>
            <a:b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Bagging</a:t>
            </a: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4601470" y="289603"/>
            <a:ext cx="1234110" cy="56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Word2Vec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150" y="692750"/>
            <a:ext cx="3814751" cy="260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9"/>
          <p:cNvCxnSpPr/>
          <p:nvPr/>
        </p:nvCxnSpPr>
        <p:spPr>
          <a:xfrm>
            <a:off x="7671800" y="0"/>
            <a:ext cx="13500" cy="6970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9"/>
          <p:cNvSpPr txBox="1">
            <a:spLocks noGrp="1"/>
          </p:cNvSpPr>
          <p:nvPr>
            <p:ph type="body" idx="1"/>
          </p:nvPr>
        </p:nvSpPr>
        <p:spPr>
          <a:xfrm>
            <a:off x="9521520" y="286595"/>
            <a:ext cx="1234081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TF-IDF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1199" y="619349"/>
            <a:ext cx="3523272" cy="2604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29"/>
          <p:cNvGraphicFramePr/>
          <p:nvPr>
            <p:extLst>
              <p:ext uri="{D42A27DB-BD31-4B8C-83A1-F6EECF244321}">
                <p14:modId xmlns:p14="http://schemas.microsoft.com/office/powerpoint/2010/main" val="1069633686"/>
              </p:ext>
            </p:extLst>
          </p:nvPr>
        </p:nvGraphicFramePr>
        <p:xfrm>
          <a:off x="5044475" y="3539125"/>
          <a:ext cx="3971475" cy="3169680"/>
        </p:xfrm>
        <a:graphic>
          <a:graphicData uri="http://schemas.openxmlformats.org/drawingml/2006/table">
            <a:tbl>
              <a:tblPr>
                <a:noFill/>
                <a:tableStyleId>{F339153E-4356-46F8-BE6B-6F8F1A4AD8FC}</a:tableStyleId>
              </a:tblPr>
              <a:tblGrid>
                <a:gridCol w="1323825"/>
                <a:gridCol w="1323825"/>
                <a:gridCol w="1323825"/>
              </a:tblGrid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F1 Score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Accuracy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F1 Score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Accuracy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F1 Score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Accuracy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F1 Score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0.47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0.28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Accuracy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0.53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/>
                        <a:t>0.60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4" name="Google Shape;254;p29"/>
          <p:cNvGraphicFramePr/>
          <p:nvPr>
            <p:extLst>
              <p:ext uri="{D42A27DB-BD31-4B8C-83A1-F6EECF244321}">
                <p14:modId xmlns:p14="http://schemas.microsoft.com/office/powerpoint/2010/main" val="2333900543"/>
              </p:ext>
            </p:extLst>
          </p:nvPr>
        </p:nvGraphicFramePr>
        <p:xfrm>
          <a:off x="9015950" y="3539113"/>
          <a:ext cx="1344150" cy="3139200"/>
        </p:xfrm>
        <a:graphic>
          <a:graphicData uri="http://schemas.openxmlformats.org/drawingml/2006/table">
            <a:tbl>
              <a:tblPr>
                <a:noFill/>
                <a:tableStyleId>{F339153E-4356-46F8-BE6B-6F8F1A4AD8FC}</a:tableStyleId>
              </a:tblPr>
              <a:tblGrid>
                <a:gridCol w="1344150"/>
              </a:tblGrid>
              <a:tr h="7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Decision Tree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7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K-NN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7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Bagging Tree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7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Bagging K-NN</a:t>
                      </a:r>
                      <a:endParaRPr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0" y="0"/>
            <a:ext cx="295275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-257175" y="2232316"/>
            <a:ext cx="3366655" cy="18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Ensemble Methods</a:t>
            </a: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Boosting</a:t>
            </a: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50" y="599775"/>
            <a:ext cx="3616287" cy="30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550" y="3713850"/>
            <a:ext cx="3692550" cy="30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4546656" y="189504"/>
            <a:ext cx="1412338" cy="42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Word2Vec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64" name="Google Shape;264;p30"/>
          <p:cNvCxnSpPr/>
          <p:nvPr/>
        </p:nvCxnSpPr>
        <p:spPr>
          <a:xfrm>
            <a:off x="7671800" y="0"/>
            <a:ext cx="13500" cy="6970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9675292" y="189504"/>
            <a:ext cx="1412338" cy="44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TF-IDF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2200" y="599775"/>
            <a:ext cx="3508249" cy="29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450" y="3569075"/>
            <a:ext cx="3779675" cy="31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/>
          <p:nvPr/>
        </p:nvSpPr>
        <p:spPr>
          <a:xfrm>
            <a:off x="1" y="0"/>
            <a:ext cx="2971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-197425" y="2272491"/>
            <a:ext cx="33666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Ensemble Methods</a:t>
            </a: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Adaboost</a:t>
            </a: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450" y="844775"/>
            <a:ext cx="4144049" cy="281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150" y="3728075"/>
            <a:ext cx="4341300" cy="301406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>
            <a:spLocks noGrp="1"/>
          </p:cNvSpPr>
          <p:nvPr>
            <p:ph type="body" idx="1"/>
          </p:nvPr>
        </p:nvSpPr>
        <p:spPr>
          <a:xfrm>
            <a:off x="4672572" y="287399"/>
            <a:ext cx="1298455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Word2Vec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77" name="Google Shape;277;p31"/>
          <p:cNvCxnSpPr/>
          <p:nvPr/>
        </p:nvCxnSpPr>
        <p:spPr>
          <a:xfrm>
            <a:off x="7671800" y="0"/>
            <a:ext cx="13500" cy="6970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31"/>
          <p:cNvSpPr txBox="1">
            <a:spLocks noGrp="1"/>
          </p:cNvSpPr>
          <p:nvPr>
            <p:ph type="body" idx="1"/>
          </p:nvPr>
        </p:nvSpPr>
        <p:spPr>
          <a:xfrm>
            <a:off x="9715261" y="287399"/>
            <a:ext cx="1298455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TF-IDF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5113" y="732150"/>
            <a:ext cx="4341325" cy="29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3750" y="3708125"/>
            <a:ext cx="4144052" cy="30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1"/>
            <a:ext cx="12192000" cy="1724024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6610350" cy="103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Problem Statement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04800" y="19208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 – Text classification – Sentiment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Reviews of fine foods on Amazon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Input: Review – Output: Rating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2662" y="3725570"/>
            <a:ext cx="7686676" cy="230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-3019" y="0"/>
            <a:ext cx="2990851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-187904" y="2232316"/>
            <a:ext cx="3366655" cy="18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endParaRPr sz="3959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endParaRPr sz="3959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Stacking</a:t>
            </a:r>
            <a:endParaRPr sz="3959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825" y="809625"/>
            <a:ext cx="4249675" cy="27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200" y="3809850"/>
            <a:ext cx="4249676" cy="2847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2"/>
          <p:cNvCxnSpPr/>
          <p:nvPr/>
        </p:nvCxnSpPr>
        <p:spPr>
          <a:xfrm>
            <a:off x="7671800" y="0"/>
            <a:ext cx="13500" cy="6970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2" name="Google Shape;29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7962" y="680475"/>
            <a:ext cx="4249675" cy="286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99285" y="3875998"/>
            <a:ext cx="4387051" cy="29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76;p31"/>
          <p:cNvSpPr txBox="1">
            <a:spLocks noGrp="1"/>
          </p:cNvSpPr>
          <p:nvPr>
            <p:ph type="body" idx="1"/>
          </p:nvPr>
        </p:nvSpPr>
        <p:spPr>
          <a:xfrm>
            <a:off x="4672572" y="287399"/>
            <a:ext cx="1298455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Word2Vec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" name="Google Shape;278;p31"/>
          <p:cNvSpPr txBox="1">
            <a:spLocks/>
          </p:cNvSpPr>
          <p:nvPr/>
        </p:nvSpPr>
        <p:spPr>
          <a:xfrm>
            <a:off x="9715261" y="287399"/>
            <a:ext cx="1298455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CA" sz="180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TF-IDF</a:t>
            </a:r>
            <a:endParaRPr lang="en-CA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114300">
              <a:buFont typeface="Noto Sans Symbols"/>
              <a:buNone/>
            </a:pPr>
            <a:endParaRPr lang="en-CA"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/>
          <p:nvPr/>
        </p:nvSpPr>
        <p:spPr>
          <a:xfrm>
            <a:off x="-1" y="0"/>
            <a:ext cx="29910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title"/>
          </p:nvPr>
        </p:nvSpPr>
        <p:spPr>
          <a:xfrm>
            <a:off x="-187904" y="2232316"/>
            <a:ext cx="33666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Interpreting</a:t>
            </a: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Models</a:t>
            </a: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3178696" y="666158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Multinomial NB - TF-IDF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840" y="2084832"/>
            <a:ext cx="8407661" cy="284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/>
          <p:nvPr/>
        </p:nvSpPr>
        <p:spPr>
          <a:xfrm>
            <a:off x="-1" y="0"/>
            <a:ext cx="29910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-187904" y="2232316"/>
            <a:ext cx="33666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Interpreting</a:t>
            </a: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en-CA" sz="3959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Models</a:t>
            </a:r>
            <a:endParaRPr sz="3959"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96" y="1851700"/>
            <a:ext cx="8708503" cy="315461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4"/>
          <p:cNvSpPr txBox="1"/>
          <p:nvPr/>
        </p:nvSpPr>
        <p:spPr>
          <a:xfrm>
            <a:off x="2991000" y="696500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- Word2Vec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0" y="0"/>
            <a:ext cx="12192000" cy="17526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84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Model Implemented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5"/>
          <p:cNvSpPr txBox="1">
            <a:spLocks noGrp="1"/>
          </p:cNvSpPr>
          <p:nvPr>
            <p:ph type="body" idx="1"/>
          </p:nvPr>
        </p:nvSpPr>
        <p:spPr>
          <a:xfrm>
            <a:off x="251225" y="2729500"/>
            <a:ext cx="46512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CA" sz="2600" dirty="0"/>
              <a:t>Learning using Lime</a:t>
            </a:r>
            <a:endParaRPr sz="2600" dirty="0"/>
          </a:p>
          <a:p>
            <a:pPr marL="6858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CA" sz="2600" dirty="0" err="1"/>
              <a:t>lightgbm</a:t>
            </a:r>
            <a:endParaRPr sz="2600" dirty="0"/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050" y="1915425"/>
            <a:ext cx="7432325" cy="47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>
            <a:off x="0" y="0"/>
            <a:ext cx="12192000" cy="17526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84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New Model Implemented 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324" name="Google Shape;324;p36"/>
          <p:cNvSpPr txBox="1">
            <a:spLocks noGrp="1"/>
          </p:cNvSpPr>
          <p:nvPr>
            <p:ph type="body" idx="1"/>
          </p:nvPr>
        </p:nvSpPr>
        <p:spPr>
          <a:xfrm>
            <a:off x="598697" y="3100519"/>
            <a:ext cx="4236000" cy="314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Unsupervised Learning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K Means Cluster with TF-IDF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731" y="3100519"/>
            <a:ext cx="5742682" cy="138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731" y="4841650"/>
            <a:ext cx="6066710" cy="138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0" y="0"/>
            <a:ext cx="12192000" cy="17526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41217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Future Work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304800" y="1952625"/>
            <a:ext cx="109599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Continuous Bag of Words model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Higher Computing Power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Possibly cloud computing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Incorporate Entire Dataset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872" y="2377399"/>
            <a:ext cx="5641034" cy="351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0" y="0"/>
            <a:ext cx="12192000" cy="17526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41217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8"/>
          <p:cNvSpPr txBox="1">
            <a:spLocks noGrp="1"/>
          </p:cNvSpPr>
          <p:nvPr>
            <p:ph type="body" idx="1"/>
          </p:nvPr>
        </p:nvSpPr>
        <p:spPr>
          <a:xfrm>
            <a:off x="304800" y="1952625"/>
            <a:ext cx="109599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/>
        </p:nvSpPr>
        <p:spPr>
          <a:xfrm>
            <a:off x="4429991" y="2953472"/>
            <a:ext cx="33321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imes New Roman"/>
              <a:buNone/>
            </a:pPr>
            <a:r>
              <a:rPr lang="en-CA" sz="5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cxnSp>
        <p:nvCxnSpPr>
          <p:cNvPr id="347" name="Google Shape;347;p39"/>
          <p:cNvCxnSpPr/>
          <p:nvPr/>
        </p:nvCxnSpPr>
        <p:spPr>
          <a:xfrm rot="10800000">
            <a:off x="3986509" y="3904529"/>
            <a:ext cx="377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/>
          <p:nvPr/>
        </p:nvSpPr>
        <p:spPr>
          <a:xfrm>
            <a:off x="0" y="0"/>
            <a:ext cx="12192000" cy="17526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41217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0"/>
          <p:cNvSpPr txBox="1">
            <a:spLocks noGrp="1"/>
          </p:cNvSpPr>
          <p:nvPr>
            <p:ph type="body" idx="1"/>
          </p:nvPr>
        </p:nvSpPr>
        <p:spPr>
          <a:xfrm>
            <a:off x="304800" y="2606039"/>
            <a:ext cx="10959900" cy="357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/>
              <a:t>https://medium.com/@sabber/classifying-yelp-review-comments-using-lstm-and-word-embeddings-part-1-eb2275e4066b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https://medium.com/sanrusha-consultancy/ensemble-learning-bagging-f9329e07fc22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https://pypi.org/project/scikit-plot/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https://stackabuse.com/gradient-boosting-classifiers-in-python-with-scikit-learn/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https://github.com/criticallycode/programming-tutorials/blob/master/boosting_classifier.py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https://medium.com/@sabber/classifying-yelp-review-comments-using-lstm-and-word-embeddings-part-1-eb2275e4066b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https://towardsdatascience.com/deep-transfer-learning-for-natural-language-processing-text-classification-with-universal-1a2c69e5baa9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https://colah.github.io/posts/2015-08-Understanding-LSTMs/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https://www.analyticsvidhya.com/blog/2018/04/a-comprehensive-guide-to-understand-and-implement-text-classification-in-python/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https://towardsdatascience.com/applying-machine-learning-to-classify-an-unsupervised-text-document-e7bb6265f52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 dirty="0"/>
              <a:t>https://towardsdatascience.com/decrypting-your-machine-learning-model-using-lime-5adc035109b5</a:t>
            </a:r>
            <a:endParaRPr sz="1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1651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12192000" cy="173355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4121727" cy="103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1428" y="1971675"/>
            <a:ext cx="5149144" cy="390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5"/>
          <p:cNvCxnSpPr/>
          <p:nvPr/>
        </p:nvCxnSpPr>
        <p:spPr>
          <a:xfrm>
            <a:off x="2219325" y="4924425"/>
            <a:ext cx="112395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2219325" y="5343525"/>
            <a:ext cx="112395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2219325" y="5600700"/>
            <a:ext cx="112395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12192000" cy="17526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6765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Methodology, Results and Discussion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368809" y="2553081"/>
            <a:ext cx="3785616" cy="4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Data Cleaning and Data Exploration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Word2Vec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CA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567927" y="2565781"/>
            <a:ext cx="3357753" cy="42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 startAt="5"/>
            </a:pPr>
            <a:r>
              <a:rPr lang="en-CA" sz="26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Ensemble Methods</a:t>
            </a:r>
            <a:endParaRPr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</a:pPr>
            <a:r>
              <a:rPr lang="en-CA" sz="18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Bagging</a:t>
            </a:r>
            <a:endParaRPr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</a:pPr>
            <a:r>
              <a:rPr lang="en-CA" sz="18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Boosting</a:t>
            </a:r>
            <a:endParaRPr sz="18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</a:pPr>
            <a:r>
              <a:rPr lang="en-CA" sz="1800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Adaboost</a:t>
            </a:r>
            <a:endParaRPr sz="18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0000"/>
              <a:buChar char="•"/>
            </a:pPr>
            <a:r>
              <a:rPr lang="en-CA" sz="18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Stacking</a:t>
            </a:r>
            <a:endParaRPr sz="18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2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5778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 startAt="6"/>
            </a:pPr>
            <a:r>
              <a:rPr lang="en-CA" sz="2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Interpreting Models</a:t>
            </a:r>
            <a:endParaRPr sz="26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marR="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marR="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marR="0" lvl="1" indent="-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8744" y="2553081"/>
            <a:ext cx="3864864" cy="291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+mj-lt"/>
              <a:buAutoNum type="arabicPeriod" startAt="3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 – Word Embedding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+mj-lt"/>
              <a:buAutoNum type="arabicPeriod" startAt="3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 Selection and Model Evaluation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000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Linear SVC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000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000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Multinomial Naïve Bayes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000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1293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1" y="0"/>
            <a:ext cx="2971799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-47626" y="1381845"/>
            <a:ext cx="3067051" cy="319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CA" sz="4000" b="1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 </a:t>
            </a:r>
            <a:br>
              <a:rPr lang="en-CA" sz="4000" b="1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CA" sz="4000" b="1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Cleaning </a:t>
            </a:r>
            <a:br>
              <a:rPr lang="en-CA" sz="4000" b="1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CA" sz="4000" b="1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and Data Exploration</a:t>
            </a:r>
            <a:endParaRPr sz="4000" b="1" dirty="0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3141153" y="1524131"/>
            <a:ext cx="2358394" cy="135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16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Under Sampling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16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Removed Stop Words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16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Removed Special Characters</a:t>
            </a:r>
            <a:endParaRPr sz="16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1930" y="1524131"/>
            <a:ext cx="2811120" cy="209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6819" y="1524131"/>
            <a:ext cx="2758516" cy="201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1596" y="4112012"/>
            <a:ext cx="2871788" cy="207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26819" y="4112012"/>
            <a:ext cx="2791908" cy="251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23051" y="4112012"/>
            <a:ext cx="2192112" cy="15811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41153" y="2957545"/>
            <a:ext cx="2205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SzPts val="2000"/>
              <a:buFont typeface="Noto Sans Symbols"/>
              <a:buChar char="▪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Stemming</a:t>
            </a:r>
          </a:p>
          <a:p>
            <a:pPr marL="228600" lvl="0" indent="-228600">
              <a:buSzPts val="2000"/>
              <a:buFont typeface="Noto Sans Symbols"/>
              <a:buChar char="▪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Removed Stop Words using TF-IDF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vectoriser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668901" y="566928"/>
            <a:ext cx="0" cy="59618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1" y="0"/>
            <a:ext cx="3076574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-171450" y="2169107"/>
            <a:ext cx="3366655" cy="18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Feature Engineering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325817" y="1775722"/>
            <a:ext cx="3429001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Word2Vec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TF-IDF</a:t>
            </a:r>
            <a:endParaRPr sz="20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791" y="649609"/>
            <a:ext cx="5875096" cy="303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6087" y="4305300"/>
            <a:ext cx="5742799" cy="169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3666744" y="3904488"/>
            <a:ext cx="8001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3023755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-342900" y="2241841"/>
            <a:ext cx="3366655" cy="18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Feature Selection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023755" y="1295112"/>
            <a:ext cx="3429001" cy="205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CA" sz="22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Word Embedding</a:t>
            </a:r>
            <a:endParaRPr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2152" y="2456588"/>
            <a:ext cx="8260490" cy="3301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0" y="0"/>
            <a:ext cx="305233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-314325" y="1752600"/>
            <a:ext cx="3366655" cy="251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 Selection</a:t>
            </a:r>
            <a:br>
              <a:rPr lang="en-CA" b="1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CA" b="1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(TF-IDF)</a:t>
            </a:r>
            <a:endParaRPr b="1" dirty="0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3693684" y="297989"/>
            <a:ext cx="3971492" cy="64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Linear Support Vector Classifier</a:t>
            </a:r>
            <a:endParaRPr sz="18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8501929" y="297989"/>
            <a:ext cx="3148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Random Forest Classifier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3554558" y="3429000"/>
            <a:ext cx="35770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Naïve </a:t>
            </a: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Bayes Multinomial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8653030" y="3429000"/>
            <a:ext cx="2550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Logistic Regression 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0955" y="667321"/>
            <a:ext cx="3222048" cy="253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6531" y="625496"/>
            <a:ext cx="3243695" cy="263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29792" y="3798333"/>
            <a:ext cx="3524374" cy="2783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08708" y="3798333"/>
            <a:ext cx="3323229" cy="263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0"/>
            <a:ext cx="29814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-228600" y="2232316"/>
            <a:ext cx="33666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CA" b="1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 Evaluation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138000" y="216158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Model Comparison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165" name="Google Shape;165;p21"/>
          <p:cNvGraphicFramePr/>
          <p:nvPr>
            <p:extLst>
              <p:ext uri="{D42A27DB-BD31-4B8C-83A1-F6EECF244321}">
                <p14:modId xmlns:p14="http://schemas.microsoft.com/office/powerpoint/2010/main" val="472347821"/>
              </p:ext>
            </p:extLst>
          </p:nvPr>
        </p:nvGraphicFramePr>
        <p:xfrm>
          <a:off x="4664975" y="712478"/>
          <a:ext cx="4862300" cy="3565890"/>
        </p:xfrm>
        <a:graphic>
          <a:graphicData uri="http://schemas.openxmlformats.org/drawingml/2006/table">
            <a:tbl>
              <a:tblPr>
                <a:noFill/>
                <a:tableStyleId>{F339153E-4356-46F8-BE6B-6F8F1A4AD8FC}</a:tableStyleId>
              </a:tblPr>
              <a:tblGrid>
                <a:gridCol w="1215575"/>
                <a:gridCol w="1215575"/>
                <a:gridCol w="1215575"/>
                <a:gridCol w="1215575"/>
              </a:tblGrid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Recall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F1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Positive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Negative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Positive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Negative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Positive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Negative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Positive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Negative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6" name="Google Shape;166;p21"/>
          <p:cNvGraphicFramePr/>
          <p:nvPr>
            <p:extLst>
              <p:ext uri="{D42A27DB-BD31-4B8C-83A1-F6EECF244321}">
                <p14:modId xmlns:p14="http://schemas.microsoft.com/office/powerpoint/2010/main" val="1337964426"/>
              </p:ext>
            </p:extLst>
          </p:nvPr>
        </p:nvGraphicFramePr>
        <p:xfrm>
          <a:off x="9527275" y="1108725"/>
          <a:ext cx="1639175" cy="3154400"/>
        </p:xfrm>
        <a:graphic>
          <a:graphicData uri="http://schemas.openxmlformats.org/drawingml/2006/table">
            <a:tbl>
              <a:tblPr>
                <a:noFill/>
                <a:tableStyleId>{F339153E-4356-46F8-BE6B-6F8F1A4AD8FC}</a:tableStyleId>
              </a:tblPr>
              <a:tblGrid>
                <a:gridCol w="1639175"/>
              </a:tblGrid>
              <a:tr h="7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/>
                        <a:t>Linear SVC</a:t>
                      </a:r>
                      <a:endParaRPr b="1" dirty="0"/>
                    </a:p>
                  </a:txBody>
                  <a:tcPr marL="91425" marR="91425" marT="91425" marB="91425"/>
                </a:tc>
              </a:tr>
              <a:tr h="7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/>
                        <a:t>Random Forest Classifier</a:t>
                      </a:r>
                      <a:endParaRPr b="1" dirty="0"/>
                    </a:p>
                  </a:txBody>
                  <a:tcPr marL="91425" marR="91425" marT="91425" marB="91425"/>
                </a:tc>
              </a:tr>
              <a:tr h="7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Multinomial NB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7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Logistic Regression</a:t>
                      </a:r>
                      <a:endParaRPr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7" name="Google Shape;167;p21"/>
          <p:cNvGraphicFramePr/>
          <p:nvPr>
            <p:extLst>
              <p:ext uri="{D42A27DB-BD31-4B8C-83A1-F6EECF244321}">
                <p14:modId xmlns:p14="http://schemas.microsoft.com/office/powerpoint/2010/main" val="3775706223"/>
              </p:ext>
            </p:extLst>
          </p:nvPr>
        </p:nvGraphicFramePr>
        <p:xfrm>
          <a:off x="4664975" y="4496835"/>
          <a:ext cx="4862300" cy="2361175"/>
        </p:xfrm>
        <a:graphic>
          <a:graphicData uri="http://schemas.openxmlformats.org/drawingml/2006/table">
            <a:tbl>
              <a:tblPr>
                <a:noFill/>
                <a:tableStyleId>{F339153E-4356-46F8-BE6B-6F8F1A4AD8FC}</a:tableStyleId>
              </a:tblPr>
              <a:tblGrid>
                <a:gridCol w="2431150"/>
                <a:gridCol w="2431150"/>
              </a:tblGrid>
              <a:tr h="47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4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Linear SVC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Random Forest Classifier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Multinomial NB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b="1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504</Words>
  <Application>Microsoft Office PowerPoint</Application>
  <PresentationFormat>Widescreen</PresentationFormat>
  <Paragraphs>307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Noto Sans Symbols</vt:lpstr>
      <vt:lpstr>Times New Roman</vt:lpstr>
      <vt:lpstr>Office Theme</vt:lpstr>
      <vt:lpstr>Project Presentation – Group 5</vt:lpstr>
      <vt:lpstr>Problem Statement</vt:lpstr>
      <vt:lpstr>Data</vt:lpstr>
      <vt:lpstr>Methodology, Results and Discussion</vt:lpstr>
      <vt:lpstr>Data  Cleaning  and Data Exploration</vt:lpstr>
      <vt:lpstr>Feature Engineering</vt:lpstr>
      <vt:lpstr>Feature Selection</vt:lpstr>
      <vt:lpstr>Model Selection (TF-IDF)</vt:lpstr>
      <vt:lpstr>Model Evaluation</vt:lpstr>
      <vt:lpstr>Model Evaluation (TF-IDF)</vt:lpstr>
      <vt:lpstr>Model Selection</vt:lpstr>
      <vt:lpstr>Model Selection (Word2Vec)</vt:lpstr>
      <vt:lpstr>Model Evaluation</vt:lpstr>
      <vt:lpstr>Model Evaluation (Word2Vec)</vt:lpstr>
      <vt:lpstr>Model Selection</vt:lpstr>
      <vt:lpstr>TF-IDF Vs. Word2Vec</vt:lpstr>
      <vt:lpstr>Ensemble Methods  Bagging</vt:lpstr>
      <vt:lpstr>Ensemble Methods  Boosting</vt:lpstr>
      <vt:lpstr>Ensemble Methods  Adaboost</vt:lpstr>
      <vt:lpstr>Ensemble Methods  Stacking</vt:lpstr>
      <vt:lpstr>Interpreting Models</vt:lpstr>
      <vt:lpstr>Interpreting Models</vt:lpstr>
      <vt:lpstr>New Model Implemented </vt:lpstr>
      <vt:lpstr>New Model Implemented </vt:lpstr>
      <vt:lpstr>Future Work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– Group 5</dc:title>
  <cp:lastModifiedBy>Microsoft account</cp:lastModifiedBy>
  <cp:revision>8</cp:revision>
  <dcterms:modified xsi:type="dcterms:W3CDTF">2020-05-22T02:14:31Z</dcterms:modified>
</cp:coreProperties>
</file>