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6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4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F3498-3F45-4FEC-971E-E9D4751FFAEF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B3AC1-F111-4553-8568-39C193CDDF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08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67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71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3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3691" y="0"/>
            <a:ext cx="8030309" cy="1113691"/>
          </a:xfrm>
          <a:solidFill>
            <a:schemeClr val="accent1"/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2" descr="C:\Users\Oskr\Downloads\UNL azul.jpg">
            <a:extLst>
              <a:ext uri="{FF2B5EF4-FFF2-40B4-BE49-F238E27FC236}">
                <a16:creationId xmlns:a16="http://schemas.microsoft.com/office/drawing/2014/main" id="{1897E49F-4496-421C-9E2E-C9C822B27B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3691" cy="111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32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5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55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00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46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76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99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66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A1F6-4FED-4E89-AE98-223A1E43C17C}" type="datetimeFigureOut">
              <a:rPr lang="es-MX" smtClean="0"/>
              <a:t>10/01/2023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FE87-1410-4F62-BED6-8CF3F61E9B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72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9B6BC-2D5E-4CAB-AFB0-54DBAAEA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C" sz="4800" dirty="0"/>
          </a:p>
          <a:p>
            <a:pPr marL="0" indent="0" algn="ctr">
              <a:buNone/>
            </a:pPr>
            <a:endParaRPr lang="es-EC" sz="4800" dirty="0"/>
          </a:p>
          <a:p>
            <a:pPr marL="0" indent="0" algn="ctr">
              <a:buNone/>
            </a:pPr>
            <a:r>
              <a:rPr lang="es-EC" sz="4800" dirty="0"/>
              <a:t>Regresión Lineal Múltiple</a:t>
            </a: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009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10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Matriz “</a:t>
            </a:r>
            <a:r>
              <a:rPr lang="es-ES" dirty="0" err="1"/>
              <a:t>hat</a:t>
            </a:r>
            <a:r>
              <a:rPr lang="es-ES" dirty="0"/>
              <a:t>", H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B03710-9959-D58B-354D-1BBFC0BB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476375"/>
            <a:ext cx="7562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9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11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Descomposición de la variabilidad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3B9573-67AF-8F85-1331-7F33A3EE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7703393" cy="52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0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12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Tabla ANOVA - Test de </a:t>
            </a:r>
            <a:r>
              <a:rPr lang="fr-FR" dirty="0" err="1"/>
              <a:t>regresión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37D6D5-86CE-67C1-5F7F-A3B3417F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581150"/>
            <a:ext cx="8753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4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13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Coeficiente</a:t>
            </a:r>
            <a:r>
              <a:rPr lang="fr-FR" dirty="0"/>
              <a:t> de </a:t>
            </a:r>
            <a:r>
              <a:rPr lang="fr-FR" dirty="0" err="1"/>
              <a:t>determinación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97184D-971D-40E1-C8D7-9089A548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1484784"/>
            <a:ext cx="8172400" cy="43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2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14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Coeficiente</a:t>
            </a:r>
            <a:r>
              <a:rPr lang="fr-FR" dirty="0"/>
              <a:t> de </a:t>
            </a:r>
            <a:r>
              <a:rPr lang="fr-FR" dirty="0" err="1"/>
              <a:t>determinación</a:t>
            </a:r>
            <a:r>
              <a:rPr lang="fr-FR" dirty="0"/>
              <a:t> </a:t>
            </a:r>
            <a:r>
              <a:rPr lang="fr-FR" dirty="0" err="1"/>
              <a:t>corregido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B85094-7F33-0719-22FC-67476987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4" y="1772816"/>
            <a:ext cx="7675391" cy="27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15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Ejemplo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0B5DDE-02FE-4C4E-B8B5-39F8A3AF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244408" cy="47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16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Ejemplo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BD3762-9131-A4DB-5C3C-3A392E6C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139016"/>
            <a:ext cx="82962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5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17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Ejemplo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04F6A7-2D39-A00F-112D-0DA4C71B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0" y="1340768"/>
            <a:ext cx="8189739" cy="50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3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6910" y="1582722"/>
            <a:ext cx="7860904" cy="857736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443570" indent="-342900">
              <a:spcBef>
                <a:spcPts val="1457"/>
              </a:spcBef>
              <a:buFont typeface="Arial" panose="020B0604020202020204" pitchFamily="34" charset="0"/>
              <a:buChar char="•"/>
            </a:pPr>
            <a:r>
              <a:rPr lang="es-EC" sz="2180" dirty="0">
                <a:latin typeface="LM Sans 10"/>
                <a:cs typeface="LM Sans 10"/>
              </a:rPr>
              <a:t>Regresión Lineal, Maestría en Ingeniería Computacional y Sistemas Inteligentes, Universidad del País Vasco, Grupo KISA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68265" y="6656388"/>
            <a:ext cx="31207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338"/>
              </a:lnSpc>
            </a:pPr>
            <a:fld id="{81D60167-4931-47E6-BA6A-407CBD079E47}" type="slidenum">
              <a:rPr sz="1189" spc="-10" dirty="0">
                <a:solidFill>
                  <a:srgbClr val="B2B2B2"/>
                </a:solidFill>
                <a:latin typeface="LM Sans 8"/>
                <a:cs typeface="LM Sans 8"/>
              </a:rPr>
              <a:pPr marL="75503">
                <a:lnSpc>
                  <a:spcPts val="1338"/>
                </a:lnSpc>
              </a:pPr>
              <a:t>18</a:t>
            </a:fld>
            <a:endParaRPr sz="1189">
              <a:latin typeface="LM Sans 8"/>
              <a:cs typeface="LM Sans 8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5025EBA-87AD-466F-B3E9-175C8294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Bibliografía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8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2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Regresión Lineal Múltiple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C0146-9633-3CE7-588E-F2D52D04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628775"/>
            <a:ext cx="86296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3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Regresión Lineal Múltiple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7243A9-648B-8ED5-D774-121DC2C8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8" y="1196752"/>
            <a:ext cx="8156203" cy="52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4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Parámetros del modelo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B22D82-CFA8-B626-248D-C6532E13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376487"/>
            <a:ext cx="8886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7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5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Interpretación del modelo de regresión múltiple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AFBDDA-8BB9-44AA-A39F-C9E03A46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0" y="1268760"/>
            <a:ext cx="7938140" cy="48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6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6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Estimación de los parámetros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24E312-7CC6-0F4C-E95C-DEEE3306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5" y="1412776"/>
            <a:ext cx="7251154" cy="456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4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7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Estimación de los parámetros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4CCFB-3918-3865-B45B-D23E8D6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2" y="1340768"/>
            <a:ext cx="7236296" cy="45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8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Estimación de los parámetros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BC4FDE-738F-312A-D80A-E52A688E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70" y="1196752"/>
            <a:ext cx="7698060" cy="53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8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454554" y="3359010"/>
            <a:ext cx="116839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B2B2B2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675"/>
                </a:lnSpc>
              </a:pPr>
              <a:t>9</a:t>
            </a:fld>
            <a:endParaRPr spc="-1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2CF1E7-FA79-49F3-B3C9-136848B6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Estimación de los parámetros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BC4FDE-738F-312A-D80A-E52A688E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70" y="1196752"/>
            <a:ext cx="7698060" cy="53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74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95</Words>
  <Application>Microsoft Office PowerPoint</Application>
  <PresentationFormat>Presentación en pantalla (4:3)</PresentationFormat>
  <Paragraphs>38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LM Sans 10</vt:lpstr>
      <vt:lpstr>LM Sans 8</vt:lpstr>
      <vt:lpstr>Tema de Office</vt:lpstr>
      <vt:lpstr>Presentación de PowerPoint</vt:lpstr>
      <vt:lpstr>Regresión Lineal Múltiple</vt:lpstr>
      <vt:lpstr>Regresión Lineal Múltiple</vt:lpstr>
      <vt:lpstr>Parámetros del modelo</vt:lpstr>
      <vt:lpstr>Interpretación del modelo de regresión múltiple</vt:lpstr>
      <vt:lpstr>Estimación de los parámetros</vt:lpstr>
      <vt:lpstr>Estimación de los parámetros</vt:lpstr>
      <vt:lpstr>Estimación de los parámetros</vt:lpstr>
      <vt:lpstr>Estimación de los parámetros</vt:lpstr>
      <vt:lpstr>Matriz “hat", H</vt:lpstr>
      <vt:lpstr>Descomposición de la variabilidad</vt:lpstr>
      <vt:lpstr>Tabla ANOVA - Test de regresión</vt:lpstr>
      <vt:lpstr>Coeficiente de determinación</vt:lpstr>
      <vt:lpstr>Coeficiente de determinación corregido</vt:lpstr>
      <vt:lpstr>Ejemplo</vt:lpstr>
      <vt:lpstr>Ejemplo</vt:lpstr>
      <vt:lpstr>Ejemplo</vt:lpstr>
      <vt:lpstr>Bibliografía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</dc:title>
  <dc:creator>Oskr</dc:creator>
  <cp:lastModifiedBy>Oscar Miguel Cumbicus</cp:lastModifiedBy>
  <cp:revision>50</cp:revision>
  <dcterms:created xsi:type="dcterms:W3CDTF">2018-07-04T21:13:42Z</dcterms:created>
  <dcterms:modified xsi:type="dcterms:W3CDTF">2023-01-10T21:16:31Z</dcterms:modified>
</cp:coreProperties>
</file>