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53" r:id="rId1"/>
  </p:sldMasterIdLst>
  <p:notesMasterIdLst>
    <p:notesMasterId r:id="rId10"/>
  </p:notesMasterIdLst>
  <p:handoutMasterIdLst>
    <p:handoutMasterId r:id="rId11"/>
  </p:handoutMasterIdLst>
  <p:sldIdLst>
    <p:sldId id="351" r:id="rId2"/>
    <p:sldId id="352" r:id="rId3"/>
    <p:sldId id="333" r:id="rId4"/>
    <p:sldId id="363" r:id="rId5"/>
    <p:sldId id="364" r:id="rId6"/>
    <p:sldId id="376" r:id="rId7"/>
    <p:sldId id="377" r:id="rId8"/>
    <p:sldId id="378" r:id="rId9"/>
  </p:sldIdLst>
  <p:sldSz cx="12599988" cy="6840538"/>
  <p:notesSz cx="6797675" cy="9926638"/>
  <p:embeddedFontLst>
    <p:embeddedFont>
      <p:font typeface="맑은 고딕" pitchFamily="50" charset="-127"/>
      <p:regular r:id="rId12"/>
      <p:bold r:id="rId13"/>
    </p:embeddedFont>
    <p:embeddedFont>
      <p:font typeface="Franklin Gothic Book" pitchFamily="34" charset="0"/>
      <p:regular r:id="rId14"/>
      <p:italic r:id="rId15"/>
    </p:embeddedFont>
    <p:embeddedFont>
      <p:font typeface="HY나무M" pitchFamily="18" charset="-127"/>
      <p:regular r:id="rId16"/>
    </p:embeddedFont>
    <p:embeddedFont>
      <p:font typeface="Perpetua" pitchFamily="18" charset="0"/>
      <p:regular r:id="rId17"/>
      <p:bold r:id="rId18"/>
      <p:italic r:id="rId19"/>
      <p:boldItalic r:id="rId20"/>
    </p:embeddedFont>
    <p:embeddedFont>
      <p:font typeface="Wingdings 2" pitchFamily="18" charset="2"/>
      <p:regular r:id="rId21"/>
    </p:embeddedFont>
    <p:embeddedFont>
      <p:font typeface="-윤고딕330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3969" userDrawn="1">
          <p15:clr>
            <a:srgbClr val="A4A3A4"/>
          </p15:clr>
        </p15:guide>
        <p15:guide id="3" orient="horz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FF2929"/>
    <a:srgbClr val="3379CD"/>
    <a:srgbClr val="2860A4"/>
    <a:srgbClr val="FF9999"/>
    <a:srgbClr val="00359E"/>
    <a:srgbClr val="AC2A2A"/>
    <a:srgbClr val="E2106A"/>
    <a:srgbClr val="72C8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8" autoAdjust="0"/>
    <p:restoredTop sz="85320" autoAdjust="0"/>
  </p:normalViewPr>
  <p:slideViewPr>
    <p:cSldViewPr>
      <p:cViewPr varScale="1">
        <p:scale>
          <a:sx n="75" d="100"/>
          <a:sy n="75" d="100"/>
        </p:scale>
        <p:origin x="-834" y="-96"/>
      </p:cViewPr>
      <p:guideLst>
        <p:guide orient="horz" pos="2381"/>
        <p:guide pos="39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B6F57-C4E6-46D3-9401-ED1E5BCB9D56}" type="datetimeFigureOut">
              <a:rPr lang="ko-KR" altLang="en-US" smtClean="0"/>
              <a:pPr/>
              <a:t>2016-10-31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7F9E4-0D8B-4180-A9DB-80F1FA380E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087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23E4C54F-29EA-431E-85E1-6CEB960085B3}" type="datetimeFigureOut">
              <a:rPr lang="ko-KR" altLang="en-US" smtClean="0"/>
              <a:pPr/>
              <a:t>2016-10-31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" y="1241425"/>
            <a:ext cx="61690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00FD588B-635E-42E6-A5C6-48B54547959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005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4325" y="1241425"/>
            <a:ext cx="61690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94F08-006C-4CE8-A4F0-1F988D1C016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63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4325" y="1241425"/>
            <a:ext cx="61690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D588B-635E-42E6-A5C6-48B545479593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88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4325" y="1241425"/>
            <a:ext cx="61690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D588B-635E-42E6-A5C6-48B545479593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88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4325" y="1241425"/>
            <a:ext cx="61690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D588B-635E-42E6-A5C6-48B545479593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88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4325" y="1241425"/>
            <a:ext cx="61690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D588B-635E-42E6-A5C6-48B545479593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88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4325" y="1241425"/>
            <a:ext cx="61690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D588B-635E-42E6-A5C6-48B545479593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88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14325" y="1241425"/>
            <a:ext cx="61690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D588B-635E-42E6-A5C6-48B545479593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88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599988" cy="6840538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89998" y="69578"/>
            <a:ext cx="12419989" cy="667516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784998" y="3192251"/>
            <a:ext cx="8819992" cy="1596126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2417-3867-4E27-A791-7F505869E9DA}" type="datetimeFigureOut">
              <a:rPr lang="ko-KR" altLang="en-US" smtClean="0"/>
              <a:pPr/>
              <a:t>2016-10-31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7868418-8273-4B63-8935-3AB5D068497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6717" y="1445613"/>
            <a:ext cx="12431240" cy="15234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86717" y="1393164"/>
            <a:ext cx="12431240" cy="12027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86717" y="2969070"/>
            <a:ext cx="12431240" cy="110251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30000" y="1502096"/>
            <a:ext cx="11339989" cy="1466282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2417-3867-4E27-A791-7F505869E9DA}" type="datetimeFigureOut">
              <a:rPr lang="ko-KR" altLang="en-US" smtClean="0"/>
              <a:pPr/>
              <a:t>2016-10-31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8418-8273-4B63-8935-3AB5D068497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34991" y="273942"/>
            <a:ext cx="2771997" cy="5836626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59999" y="273941"/>
            <a:ext cx="7664993" cy="5836626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2417-3867-4E27-A791-7F505869E9DA}" type="datetimeFigureOut">
              <a:rPr lang="ko-KR" altLang="en-US" smtClean="0"/>
              <a:pPr/>
              <a:t>2016-10-31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8418-8273-4B63-8935-3AB5D068497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95186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2417-3867-4E27-A791-7F505869E9DA}" type="datetimeFigureOut">
              <a:rPr lang="ko-KR" altLang="en-US" smtClean="0"/>
              <a:pPr/>
              <a:t>2016-10-31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8418-8273-4B63-8935-3AB5D068497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1259999" y="1444113"/>
            <a:ext cx="10709990" cy="4560359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599988" cy="6840538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89998" y="69578"/>
            <a:ext cx="12419989" cy="667516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5312" y="950075"/>
            <a:ext cx="10709990" cy="1358607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95312" y="2541451"/>
            <a:ext cx="10709990" cy="1334854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2417-3867-4E27-A791-7F505869E9DA}" type="datetimeFigureOut">
              <a:rPr lang="ko-KR" altLang="en-US" smtClean="0"/>
              <a:pPr/>
              <a:t>2016-10-31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102499" y="6156484"/>
            <a:ext cx="5512495" cy="456036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flipV="1">
            <a:off x="95647" y="2370778"/>
            <a:ext cx="12420186" cy="91207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5280" y="2335513"/>
            <a:ext cx="12420553" cy="4560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94123" y="2462593"/>
            <a:ext cx="12421710" cy="45604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201600" y="6192967"/>
            <a:ext cx="629999" cy="456036"/>
          </a:xfrm>
        </p:spPr>
        <p:txBody>
          <a:bodyPr/>
          <a:lstStyle/>
          <a:p>
            <a:fld id="{67868418-8273-4B63-8935-3AB5D068497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2417-3867-4E27-A791-7F505869E9DA}" type="datetimeFigureOut">
              <a:rPr lang="ko-KR" altLang="en-US" smtClean="0"/>
              <a:pPr/>
              <a:t>2016-10-31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8418-8273-4B63-8935-3AB5D068497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1259999" y="1444113"/>
            <a:ext cx="5165995" cy="4560359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798744" y="1444113"/>
            <a:ext cx="5165995" cy="4560359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9999" y="272355"/>
            <a:ext cx="10709990" cy="114009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59999" y="1444113"/>
            <a:ext cx="5144995" cy="76006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824994" y="1444113"/>
            <a:ext cx="5144995" cy="76006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2417-3867-4E27-A791-7F505869E9DA}" type="datetimeFigureOut">
              <a:rPr lang="ko-KR" altLang="en-US" smtClean="0"/>
              <a:pPr/>
              <a:t>2016-10-31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8418-8273-4B63-8935-3AB5D068497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1259999" y="2242176"/>
            <a:ext cx="5144995" cy="3876305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6824994" y="2242176"/>
            <a:ext cx="5144995" cy="3876305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2417-3867-4E27-A791-7F505869E9DA}" type="datetimeFigureOut">
              <a:rPr lang="ko-KR" altLang="en-US" smtClean="0"/>
              <a:pPr/>
              <a:t>2016-10-31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8418-8273-4B63-8935-3AB5D068497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2417-3867-4E27-A791-7F505869E9DA}" type="datetimeFigureOut">
              <a:rPr lang="ko-KR" altLang="en-US" smtClean="0"/>
              <a:pPr/>
              <a:t>2016-10-31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8418-8273-4B63-8935-3AB5D068497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599988" cy="6840538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88200" y="69577"/>
            <a:ext cx="12419989" cy="6676365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9999" y="272355"/>
            <a:ext cx="10709990" cy="114009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1259999" y="1596125"/>
            <a:ext cx="2624998" cy="4484353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2417-3867-4E27-A791-7F505869E9DA}" type="datetimeFigureOut">
              <a:rPr lang="ko-KR" altLang="en-US" smtClean="0"/>
              <a:pPr/>
              <a:t>2016-10-31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8418-8273-4B63-8935-3AB5D068497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4094996" y="1596125"/>
            <a:ext cx="7874993" cy="4484353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9999" y="4888072"/>
            <a:ext cx="10079990" cy="52095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59999" y="5431959"/>
            <a:ext cx="10079990" cy="684054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2417-3867-4E27-A791-7F505869E9DA}" type="datetimeFigureOut">
              <a:rPr lang="ko-KR" altLang="en-US" smtClean="0"/>
              <a:pPr/>
              <a:t>2016-10-31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259999" y="6156484"/>
            <a:ext cx="5354995" cy="456036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201600" y="6192967"/>
            <a:ext cx="629999" cy="456036"/>
          </a:xfrm>
        </p:spPr>
        <p:txBody>
          <a:bodyPr/>
          <a:lstStyle/>
          <a:p>
            <a:fld id="{67868418-8273-4B63-8935-3AB5D068497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 flipV="1">
            <a:off x="94124" y="4671630"/>
            <a:ext cx="12410988" cy="91207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94401" y="4638633"/>
            <a:ext cx="12410711" cy="4560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94404" y="4761071"/>
            <a:ext cx="12410708" cy="48683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94126" y="66506"/>
            <a:ext cx="12404144" cy="4569859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599988" cy="6840538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88200" y="69577"/>
            <a:ext cx="12419989" cy="6676365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259999" y="273939"/>
            <a:ext cx="10709990" cy="114009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259999" y="1444113"/>
            <a:ext cx="10709990" cy="456035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504992" y="6175486"/>
            <a:ext cx="3412497" cy="475037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6FF2417-3867-4E27-A791-7F505869E9DA}" type="datetimeFigureOut">
              <a:rPr lang="ko-KR" altLang="en-US" smtClean="0"/>
              <a:pPr/>
              <a:t>2016-10-31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1259999" y="6156484"/>
            <a:ext cx="5459995" cy="456036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201600" y="6194487"/>
            <a:ext cx="629999" cy="456036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7868418-8273-4B63-8935-3AB5D068497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684" r:id="rId12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-2915507" y="1553527"/>
            <a:ext cx="8743521" cy="3980187"/>
            <a:chOff x="1968365" y="543827"/>
            <a:chExt cx="6881049" cy="3407964"/>
          </a:xfrm>
          <a:blipFill>
            <a:blip r:embed="rId2"/>
            <a:stretch>
              <a:fillRect/>
            </a:stretch>
          </a:blipFill>
        </p:grpSpPr>
        <p:sp>
          <p:nvSpPr>
            <p:cNvPr id="3" name="모서리가 둥근 직사각형 2"/>
            <p:cNvSpPr/>
            <p:nvPr/>
          </p:nvSpPr>
          <p:spPr>
            <a:xfrm>
              <a:off x="2483768" y="1275606"/>
              <a:ext cx="5400600" cy="2160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4" name="모서리가 둥근 직사각형 2173"/>
            <p:cNvSpPr/>
            <p:nvPr/>
          </p:nvSpPr>
          <p:spPr>
            <a:xfrm>
              <a:off x="2627784" y="1524387"/>
              <a:ext cx="5400600" cy="2160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5" name="모서리가 둥근 직사각형 2174"/>
            <p:cNvSpPr/>
            <p:nvPr/>
          </p:nvSpPr>
          <p:spPr>
            <a:xfrm>
              <a:off x="2375335" y="1771711"/>
              <a:ext cx="5437025" cy="21748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6" name="모서리가 둥근 직사각형 2175"/>
            <p:cNvSpPr/>
            <p:nvPr/>
          </p:nvSpPr>
          <p:spPr>
            <a:xfrm>
              <a:off x="1968365" y="2020492"/>
              <a:ext cx="6204034" cy="17485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7" name="모서리가 둥근 직사각형 2176"/>
            <p:cNvSpPr/>
            <p:nvPr/>
          </p:nvSpPr>
          <p:spPr>
            <a:xfrm>
              <a:off x="2123728" y="2243859"/>
              <a:ext cx="6192688" cy="2160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8" name="모서리가 둥근 직사각형 2177"/>
            <p:cNvSpPr/>
            <p:nvPr/>
          </p:nvSpPr>
          <p:spPr>
            <a:xfrm>
              <a:off x="3131840" y="2509198"/>
              <a:ext cx="5400600" cy="2160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9" name="모서리가 둥근 직사각형 2178"/>
            <p:cNvSpPr/>
            <p:nvPr/>
          </p:nvSpPr>
          <p:spPr>
            <a:xfrm>
              <a:off x="2980341" y="2745857"/>
              <a:ext cx="5869073" cy="21748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0" name="모서리가 둥근 직사각형 2179"/>
            <p:cNvSpPr/>
            <p:nvPr/>
          </p:nvSpPr>
          <p:spPr>
            <a:xfrm>
              <a:off x="2771800" y="2998188"/>
              <a:ext cx="5760640" cy="2160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1" name="모서리가 둥근 직사각형 2180"/>
            <p:cNvSpPr/>
            <p:nvPr/>
          </p:nvSpPr>
          <p:spPr>
            <a:xfrm>
              <a:off x="2646004" y="3245512"/>
              <a:ext cx="5672590" cy="2160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2" name="모서리가 둥근 직사각형 2181"/>
            <p:cNvSpPr/>
            <p:nvPr/>
          </p:nvSpPr>
          <p:spPr>
            <a:xfrm>
              <a:off x="2195736" y="3492836"/>
              <a:ext cx="5672590" cy="2160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3" name="모서리가 둥근 직사각형 2182"/>
            <p:cNvSpPr/>
            <p:nvPr/>
          </p:nvSpPr>
          <p:spPr>
            <a:xfrm>
              <a:off x="2771800" y="3734310"/>
              <a:ext cx="5437025" cy="21748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6" name="모서리가 둥근 직사각형 2185"/>
            <p:cNvSpPr/>
            <p:nvPr/>
          </p:nvSpPr>
          <p:spPr>
            <a:xfrm>
              <a:off x="3923928" y="1026825"/>
              <a:ext cx="4104456" cy="2160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7" name="모서리가 둥근 직사각형 2186"/>
            <p:cNvSpPr/>
            <p:nvPr/>
          </p:nvSpPr>
          <p:spPr>
            <a:xfrm>
              <a:off x="3311439" y="785351"/>
              <a:ext cx="4968552" cy="2160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8" name="모서리가 둥근 직사각형 2187"/>
            <p:cNvSpPr/>
            <p:nvPr/>
          </p:nvSpPr>
          <p:spPr>
            <a:xfrm>
              <a:off x="2771800" y="543827"/>
              <a:ext cx="5904656" cy="2160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96" name="그룹 2195"/>
          <p:cNvGrpSpPr/>
          <p:nvPr/>
        </p:nvGrpSpPr>
        <p:grpSpPr>
          <a:xfrm>
            <a:off x="5837519" y="2004545"/>
            <a:ext cx="6762470" cy="1931560"/>
            <a:chOff x="359532" y="1047728"/>
            <a:chExt cx="4113060" cy="1452367"/>
          </a:xfrm>
        </p:grpSpPr>
        <p:grpSp>
          <p:nvGrpSpPr>
            <p:cNvPr id="1785" name="그룹 1784"/>
            <p:cNvGrpSpPr/>
            <p:nvPr/>
          </p:nvGrpSpPr>
          <p:grpSpPr>
            <a:xfrm>
              <a:off x="395536" y="1138453"/>
              <a:ext cx="4048288" cy="1292036"/>
              <a:chOff x="395536" y="771550"/>
              <a:chExt cx="4048288" cy="1292036"/>
            </a:xfrm>
          </p:grpSpPr>
          <p:sp>
            <p:nvSpPr>
              <p:cNvPr id="2191" name="TextBox 2190"/>
              <p:cNvSpPr txBox="1"/>
              <p:nvPr/>
            </p:nvSpPr>
            <p:spPr>
              <a:xfrm>
                <a:off x="568910" y="1369321"/>
                <a:ext cx="3562584" cy="69426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254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ko-KR" altLang="en-US" sz="54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행적기록 </a:t>
                </a:r>
                <a:r>
                  <a:rPr lang="en-US" altLang="ko-KR" sz="54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App</a:t>
                </a:r>
                <a:endParaRPr lang="ko-KR" altLang="en-US" sz="5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784" name="직사각형 1783"/>
              <p:cNvSpPr/>
              <p:nvPr/>
            </p:nvSpPr>
            <p:spPr>
              <a:xfrm>
                <a:off x="395536" y="771550"/>
                <a:ext cx="4048288" cy="532270"/>
              </a:xfrm>
              <a:prstGeom prst="rect">
                <a:avLst/>
              </a:prstGeom>
              <a:effectLst>
                <a:outerShdw dist="254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  <p:txBody>
              <a:bodyPr wrap="square">
                <a:spAutoFit/>
              </a:bodyPr>
              <a:lstStyle/>
              <a:p>
                <a:pPr algn="dist"/>
                <a:r>
                  <a:rPr lang="en-US" altLang="ko-KR" sz="40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accent1"/>
                    </a:solidFill>
                    <a:latin typeface="맑은 고딕" pitchFamily="50" charset="-127"/>
                    <a:ea typeface="맑은 고딕" pitchFamily="50" charset="-127"/>
                  </a:rPr>
                  <a:t>Mobile Programming</a:t>
                </a:r>
                <a:endParaRPr lang="en-US" altLang="ko-KR" sz="4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2195" name="그룹 2194"/>
            <p:cNvGrpSpPr/>
            <p:nvPr/>
          </p:nvGrpSpPr>
          <p:grpSpPr>
            <a:xfrm>
              <a:off x="359532" y="1047728"/>
              <a:ext cx="4113060" cy="1452367"/>
              <a:chOff x="359532" y="1047728"/>
              <a:chExt cx="4113060" cy="1452367"/>
            </a:xfrm>
          </p:grpSpPr>
          <p:cxnSp>
            <p:nvCxnSpPr>
              <p:cNvPr id="2193" name="직선 연결선 2192"/>
              <p:cNvCxnSpPr/>
              <p:nvPr/>
            </p:nvCxnSpPr>
            <p:spPr>
              <a:xfrm flipV="1">
                <a:off x="359532" y="2488239"/>
                <a:ext cx="4113059" cy="11856"/>
              </a:xfrm>
              <a:prstGeom prst="line">
                <a:avLst/>
              </a:prstGeom>
              <a:ln w="31750">
                <a:solidFill>
                  <a:srgbClr val="395543">
                    <a:alpha val="7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4" name="직선 연결선 2193"/>
              <p:cNvCxnSpPr/>
              <p:nvPr/>
            </p:nvCxnSpPr>
            <p:spPr>
              <a:xfrm>
                <a:off x="359532" y="1047728"/>
                <a:ext cx="4113060" cy="43913"/>
              </a:xfrm>
              <a:prstGeom prst="line">
                <a:avLst/>
              </a:prstGeom>
              <a:ln w="31750">
                <a:solidFill>
                  <a:srgbClr val="395543">
                    <a:alpha val="7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직사각형 24"/>
          <p:cNvSpPr/>
          <p:nvPr/>
        </p:nvSpPr>
        <p:spPr>
          <a:xfrm>
            <a:off x="8300258" y="4849031"/>
            <a:ext cx="3987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r"/>
            <a:r>
              <a:rPr lang="ko-KR" altLang="en-US" sz="2400" b="1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컴퓨터공학부</a:t>
            </a:r>
            <a:endParaRPr lang="en-US" altLang="ko-KR" sz="2400" b="1" dirty="0" smtClean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r"/>
            <a:r>
              <a:rPr lang="en-US" altLang="ko-KR" sz="2400" b="1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20123417 </a:t>
            </a:r>
            <a:r>
              <a:rPr lang="ko-KR" altLang="en-US" sz="2400" b="1" dirty="0" smtClean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조성룡</a:t>
            </a:r>
            <a:endParaRPr lang="en-US" altLang="ko-KR" sz="2400" b="1" dirty="0" smtClean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027" name="Picture 3" descr="C:\Users\JSR\Desktop\국민대로고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610" y="0"/>
            <a:ext cx="2787082" cy="126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28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5"/>
    </mc:Choice>
    <mc:Fallback xmlns="">
      <p:transition spd="slow" advTm="48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5508" y="-44189"/>
            <a:ext cx="744176" cy="272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dist="25400" dir="8100000" algn="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413" tIns="62207" rIns="124413" bIns="62207" rtlCol="0" anchor="ctr"/>
          <a:lstStyle/>
          <a:p>
            <a:pPr algn="ctr"/>
            <a:endParaRPr lang="ko-KR" altLang="en-US"/>
          </a:p>
        </p:txBody>
      </p:sp>
      <p:sp>
        <p:nvSpPr>
          <p:cNvPr id="20" name="갈매기형 수장 19"/>
          <p:cNvSpPr/>
          <p:nvPr/>
        </p:nvSpPr>
        <p:spPr>
          <a:xfrm>
            <a:off x="346583" y="565890"/>
            <a:ext cx="781529" cy="321704"/>
          </a:xfrm>
          <a:prstGeom prst="chevron">
            <a:avLst>
              <a:gd name="adj" fmla="val 41235"/>
            </a:avLst>
          </a:prstGeom>
          <a:solidFill>
            <a:schemeClr val="accent3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413" tIns="62207" rIns="124413" bIns="62207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436235" y="974012"/>
            <a:ext cx="661104" cy="32170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413" tIns="62207" rIns="124413" bIns="62207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갈매기형 수장 21"/>
          <p:cNvSpPr/>
          <p:nvPr/>
        </p:nvSpPr>
        <p:spPr>
          <a:xfrm>
            <a:off x="467006" y="1404908"/>
            <a:ext cx="661104" cy="321704"/>
          </a:xfrm>
          <a:prstGeom prst="chevron">
            <a:avLst>
              <a:gd name="adj" fmla="val 41235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4413" tIns="62207" rIns="124413" bIns="62207"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116"/>
          <p:cNvSpPr>
            <a:spLocks noChangeArrowheads="1"/>
          </p:cNvSpPr>
          <p:nvPr/>
        </p:nvSpPr>
        <p:spPr bwMode="auto">
          <a:xfrm>
            <a:off x="477065" y="732798"/>
            <a:ext cx="3534455" cy="80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4413" tIns="62207" rIns="124413" bIns="62207">
            <a:spAutoFit/>
          </a:bodyPr>
          <a:lstStyle/>
          <a:p>
            <a:pPr algn="ctr">
              <a:defRPr/>
            </a:pPr>
            <a:r>
              <a:rPr lang="ko-KR" altLang="en-US" sz="4400" spc="408" dirty="0">
                <a:solidFill>
                  <a:schemeClr val="tx2"/>
                </a:solidFill>
                <a:latin typeface="+mj-ea"/>
                <a:ea typeface="+mj-ea"/>
              </a:rPr>
              <a:t>목차</a:t>
            </a:r>
            <a:endParaRPr lang="en-US" altLang="ko-KR" sz="4400" spc="408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10879" y="1562881"/>
            <a:ext cx="7000923" cy="4003614"/>
          </a:xfrm>
          <a:prstGeom prst="rect">
            <a:avLst/>
          </a:prstGeom>
          <a:noFill/>
        </p:spPr>
        <p:txBody>
          <a:bodyPr wrap="square" lIns="124413" tIns="62207" rIns="124413" bIns="62207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indent="0" eaLnBrk="1" hangingPunct="1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accent1"/>
                </a:solidFill>
                <a:latin typeface="+mn-ea"/>
                <a:ea typeface="+mn-ea"/>
              </a:rPr>
              <a:t>01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결과물</a:t>
            </a:r>
            <a:endParaRPr lang="en-US" altLang="ko-KR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accent1"/>
                </a:solidFill>
                <a:latin typeface="+mn-ea"/>
                <a:ea typeface="+mn-ea"/>
              </a:rPr>
              <a:t>02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Google API</a:t>
            </a:r>
          </a:p>
          <a:p>
            <a:pPr marL="0" indent="0" eaLnBrk="1" hangingPunct="1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accent1"/>
                </a:solidFill>
                <a:latin typeface="+mn-ea"/>
                <a:ea typeface="+mn-ea"/>
              </a:rPr>
              <a:t>03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Permissions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0" indent="0" eaLnBrk="1" hangingPunct="1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accent1"/>
                </a:solidFill>
                <a:latin typeface="+mn-ea"/>
                <a:ea typeface="+mn-ea"/>
              </a:rPr>
              <a:t>04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위도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경도 잡기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accent1"/>
                </a:solidFill>
                <a:latin typeface="+mn-ea"/>
                <a:ea typeface="+mn-ea"/>
              </a:rPr>
              <a:t>05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Marker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accent1"/>
                </a:solidFill>
                <a:latin typeface="+mn-ea"/>
                <a:ea typeface="+mn-ea"/>
              </a:rPr>
              <a:t>06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SQLite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14044" y="1134255"/>
            <a:ext cx="3857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CONTENTS</a:t>
            </a:r>
            <a:endParaRPr lang="ko-KR" altLang="en-US" sz="20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2795700"/>
      </p:ext>
    </p:extLst>
  </p:cSld>
  <p:clrMapOvr>
    <a:masterClrMapping/>
  </p:clrMapOvr>
  <p:transition spd="slow" advTm="907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90730" y="36714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80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accent1"/>
                </a:solidFill>
                <a:latin typeface="+mj-ea"/>
                <a:ea typeface="+mj-ea"/>
              </a:rPr>
              <a:t>01 </a:t>
            </a:r>
            <a:r>
              <a:rPr lang="ko-KR" altLang="en-US" dirty="0" smtClean="0">
                <a:solidFill>
                  <a:schemeClr val="accent1"/>
                </a:solidFill>
                <a:latin typeface="+mj-ea"/>
                <a:ea typeface="+mj-ea"/>
              </a:rPr>
              <a:t>결과물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8770" y="414385"/>
            <a:ext cx="109456" cy="4856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621069" y="-1548283"/>
            <a:ext cx="6500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우리나라의 주요 산업 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나무M" pitchFamily="18" charset="-127"/>
                <a:ea typeface="HY나무M" pitchFamily="18" charset="-127"/>
              </a:rPr>
              <a:t>?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HY나무M" pitchFamily="18" charset="-127"/>
              <a:ea typeface="HY나무M" pitchFamily="18" charset="-127"/>
            </a:endParaRPr>
          </a:p>
        </p:txBody>
      </p:sp>
      <p:pic>
        <p:nvPicPr>
          <p:cNvPr id="2050" name="Picture 2" descr="C:\Users\JSR\Desktop\KakaoTalk_20161031_18261857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64" y="1127089"/>
            <a:ext cx="3018805" cy="536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SR\Desktop\KakaoTalk_20161031_18261826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18" y="1082871"/>
            <a:ext cx="3019274" cy="536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JSR\Desktop\KakaoTalk_20161031_18261802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239" y="1060838"/>
            <a:ext cx="3019274" cy="536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4403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74"/>
    </mc:Choice>
    <mc:Fallback xmlns="">
      <p:transition advTm="36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90730" y="36714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80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defRPr>
            </a:lvl1pPr>
          </a:lstStyle>
          <a:p>
            <a:pPr algn="l"/>
            <a:r>
              <a:rPr lang="en-US" altLang="ko-KR" dirty="0" smtClean="0">
                <a:solidFill>
                  <a:schemeClr val="accent1"/>
                </a:solidFill>
                <a:latin typeface="+mj-ea"/>
                <a:ea typeface="+mj-ea"/>
              </a:rPr>
              <a:t>02 </a:t>
            </a:r>
            <a:r>
              <a:rPr lang="en-US" altLang="ko-KR" dirty="0" smtClean="0">
                <a:latin typeface="+mj-ea"/>
                <a:ea typeface="+mj-ea"/>
              </a:rPr>
              <a:t>Google API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8770" y="414385"/>
            <a:ext cx="109456" cy="4856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870838" y="1705757"/>
            <a:ext cx="46434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Google API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콘솔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70838" y="3015454"/>
            <a:ext cx="46526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SHA1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70839" y="4325151"/>
            <a:ext cx="3874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API key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0838" y="5634847"/>
            <a:ext cx="46526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적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용</a:t>
            </a:r>
          </a:p>
        </p:txBody>
      </p:sp>
      <p:pic>
        <p:nvPicPr>
          <p:cNvPr id="1026" name="Picture 2" descr="C:\Users\HCH\Desktop\글로벌\20161019_212235.png"/>
          <p:cNvPicPr>
            <a:picLocks noChangeAspect="1" noChangeArrowheads="1"/>
          </p:cNvPicPr>
          <p:nvPr/>
        </p:nvPicPr>
        <p:blipFill>
          <a:blip r:embed="rId4">
            <a:lum bright="-5000"/>
          </a:blip>
          <a:srcRect/>
          <a:stretch>
            <a:fillRect/>
          </a:stretch>
        </p:blipFill>
        <p:spPr bwMode="auto">
          <a:xfrm>
            <a:off x="7871632" y="1420007"/>
            <a:ext cx="1888280" cy="105858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pic>
        <p:nvPicPr>
          <p:cNvPr id="1027" name="Picture 3" descr="C:\Users\HCH\Desktop\글로벌\20161019_212309.png"/>
          <p:cNvPicPr>
            <a:picLocks noChangeAspect="1" noChangeArrowheads="1"/>
          </p:cNvPicPr>
          <p:nvPr/>
        </p:nvPicPr>
        <p:blipFill>
          <a:blip r:embed="rId5">
            <a:lum bright="-5000"/>
          </a:blip>
          <a:srcRect/>
          <a:stretch>
            <a:fillRect/>
          </a:stretch>
        </p:blipFill>
        <p:spPr bwMode="auto">
          <a:xfrm>
            <a:off x="7871630" y="2727184"/>
            <a:ext cx="1857388" cy="103461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pic>
        <p:nvPicPr>
          <p:cNvPr id="1028" name="Picture 4" descr="C:\Users\HCH\Desktop\글로벌\20161019_212506.png"/>
          <p:cNvPicPr>
            <a:picLocks noChangeAspect="1" noChangeArrowheads="1"/>
          </p:cNvPicPr>
          <p:nvPr/>
        </p:nvPicPr>
        <p:blipFill>
          <a:blip r:embed="rId6">
            <a:lum bright="-5000"/>
          </a:blip>
          <a:srcRect/>
          <a:stretch>
            <a:fillRect/>
          </a:stretch>
        </p:blipFill>
        <p:spPr bwMode="auto">
          <a:xfrm>
            <a:off x="7871630" y="4134651"/>
            <a:ext cx="1857388" cy="10001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pic>
        <p:nvPicPr>
          <p:cNvPr id="1029" name="Picture 5" descr="C:\Users\HCH\Desktop\글로벌\20161019_212607.png"/>
          <p:cNvPicPr>
            <a:picLocks noChangeAspect="1" noChangeArrowheads="1"/>
          </p:cNvPicPr>
          <p:nvPr/>
        </p:nvPicPr>
        <p:blipFill>
          <a:blip r:embed="rId7">
            <a:lum bright="-5000"/>
          </a:blip>
          <a:srcRect/>
          <a:stretch>
            <a:fillRect/>
          </a:stretch>
        </p:blipFill>
        <p:spPr bwMode="auto">
          <a:xfrm>
            <a:off x="7871630" y="5491971"/>
            <a:ext cx="1928826" cy="92869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</p:pic>
      <p:grpSp>
        <p:nvGrpSpPr>
          <p:cNvPr id="6" name="그룹 5"/>
          <p:cNvGrpSpPr/>
          <p:nvPr/>
        </p:nvGrpSpPr>
        <p:grpSpPr>
          <a:xfrm>
            <a:off x="3360738" y="1195390"/>
            <a:ext cx="5878512" cy="4448175"/>
            <a:chOff x="3360738" y="1195388"/>
            <a:chExt cx="5878512" cy="4448175"/>
          </a:xfrm>
        </p:grpSpPr>
        <p:pic>
          <p:nvPicPr>
            <p:cNvPr id="3078" name="Picture 6" descr="C:\Users\JSR\Desktop\모프\적용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738" y="1195388"/>
              <a:ext cx="5878512" cy="4448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067746" y="5220469"/>
              <a:ext cx="4099848" cy="216024"/>
            </a:xfrm>
            <a:prstGeom prst="rect">
              <a:avLst/>
            </a:prstGeom>
            <a:noFill/>
            <a:ln w="444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5" name="Picture 3" descr="C:\Users\JSR\Desktop\sha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988" y="1157290"/>
            <a:ext cx="7974012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JSR\Desktop\APIkey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3" y="661990"/>
            <a:ext cx="6326187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4065589" y="428625"/>
            <a:ext cx="4467225" cy="5983288"/>
            <a:chOff x="4065588" y="428625"/>
            <a:chExt cx="4467225" cy="5983288"/>
          </a:xfrm>
        </p:grpSpPr>
        <p:pic>
          <p:nvPicPr>
            <p:cNvPr id="3079" name="Picture 7" descr="C:\Users\JSR\Desktop\모프\적용2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588" y="428625"/>
              <a:ext cx="4467225" cy="5983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4279162" y="3481885"/>
              <a:ext cx="2020038" cy="223129"/>
            </a:xfrm>
            <a:prstGeom prst="rect">
              <a:avLst/>
            </a:prstGeom>
            <a:noFill/>
            <a:ln w="28575">
              <a:solidFill>
                <a:srgbClr val="FF2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067746" y="5134781"/>
              <a:ext cx="2592288" cy="1277132"/>
            </a:xfrm>
            <a:prstGeom prst="rect">
              <a:avLst/>
            </a:prstGeom>
            <a:noFill/>
            <a:ln w="3175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4403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625"/>
    </mc:Choice>
    <mc:Fallback xmlns="">
      <p:transition advTm="76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90730" y="36714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80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defRPr>
            </a:lvl1pPr>
          </a:lstStyle>
          <a:p>
            <a:pPr algn="l"/>
            <a:r>
              <a:rPr lang="en-US" altLang="ko-KR" dirty="0" smtClean="0">
                <a:solidFill>
                  <a:schemeClr val="accent1"/>
                </a:solidFill>
                <a:latin typeface="+mj-ea"/>
                <a:ea typeface="+mj-ea"/>
              </a:rPr>
              <a:t>03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Permissions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8770" y="414385"/>
            <a:ext cx="109456" cy="4856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88773" y="-3353098"/>
            <a:ext cx="7000923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dirty="0" smtClean="0">
                <a:latin typeface="+mn-ea"/>
              </a:rPr>
              <a:t>  1910</a:t>
            </a:r>
            <a:r>
              <a:rPr lang="ko-KR" altLang="en-US" sz="2000" dirty="0" smtClean="0">
                <a:latin typeface="+mn-ea"/>
              </a:rPr>
              <a:t>년대부터  정미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제분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양조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제당 등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   </a:t>
            </a:r>
            <a:r>
              <a:rPr lang="ko-KR" altLang="en-US" sz="2000" dirty="0" smtClean="0">
                <a:latin typeface="+mn-ea"/>
              </a:rPr>
              <a:t>농산물 가공업으로 발달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2000" dirty="0" smtClean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  원료 산지와 소비지인 대도시를 중심으로 발달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  최근 국민의  식생활 개선</a:t>
            </a:r>
            <a:r>
              <a:rPr lang="en-US" altLang="ko-KR" sz="2000" dirty="0" smtClean="0">
                <a:latin typeface="+mn-ea"/>
              </a:rPr>
              <a:t>,  </a:t>
            </a:r>
            <a:r>
              <a:rPr lang="ko-KR" altLang="en-US" sz="2000" dirty="0" smtClean="0">
                <a:latin typeface="+mn-ea"/>
              </a:rPr>
              <a:t>제품의 고급화 </a:t>
            </a: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   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 </a:t>
            </a:r>
          </a:p>
          <a:p>
            <a:endParaRPr lang="ko-KR" altLang="en-US" dirty="0" smtClean="0"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ko-KR" altLang="en-US" dirty="0">
              <a:latin typeface="+mn-ea"/>
            </a:endParaRPr>
          </a:p>
        </p:txBody>
      </p:sp>
      <p:pic>
        <p:nvPicPr>
          <p:cNvPr id="4099" name="Picture 3" descr="C:\Users\JSR\Desktop\퍼미션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371001"/>
            <a:ext cx="5878512" cy="615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JSR\Desktop\퍼미션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888" y="2362200"/>
            <a:ext cx="6526212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03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312"/>
    </mc:Choice>
    <mc:Fallback xmlns="">
      <p:transition advTm="13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Users\JSR\Desktop\모프\좌표to주소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981" y="1493921"/>
            <a:ext cx="516255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0730" y="36714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80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defRPr>
            </a:lvl1pPr>
          </a:lstStyle>
          <a:p>
            <a:pPr algn="l"/>
            <a:r>
              <a:rPr lang="en-US" altLang="ko-KR" dirty="0" smtClean="0">
                <a:solidFill>
                  <a:schemeClr val="accent1"/>
                </a:solidFill>
                <a:latin typeface="+mj-ea"/>
                <a:ea typeface="+mj-ea"/>
              </a:rPr>
              <a:t>04 </a:t>
            </a:r>
            <a:r>
              <a:rPr lang="ko-KR" altLang="en-US" dirty="0" smtClean="0">
                <a:latin typeface="+mj-ea"/>
                <a:ea typeface="+mj-ea"/>
              </a:rPr>
              <a:t>위</a:t>
            </a:r>
            <a:r>
              <a:rPr lang="ko-KR" altLang="en-US" dirty="0">
                <a:latin typeface="+mj-ea"/>
                <a:ea typeface="+mj-ea"/>
              </a:rPr>
              <a:t>도</a:t>
            </a:r>
            <a:r>
              <a:rPr lang="ko-KR" altLang="en-US" dirty="0" smtClean="0">
                <a:latin typeface="+mj-ea"/>
                <a:ea typeface="+mj-ea"/>
              </a:rPr>
              <a:t>와 경도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8770" y="414385"/>
            <a:ext cx="109456" cy="4856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870838" y="1705757"/>
            <a:ext cx="46434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버튼 클릭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70838" y="3015454"/>
            <a:ext cx="46526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함수 호출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70839" y="4325151"/>
            <a:ext cx="3874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ko-KR" alt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리스너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0838" y="5634847"/>
            <a:ext cx="46526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좌표 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-&gt;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주소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003850" y="2015001"/>
            <a:ext cx="6754812" cy="2524125"/>
            <a:chOff x="5003850" y="2015001"/>
            <a:chExt cx="6754812" cy="2524125"/>
          </a:xfrm>
        </p:grpSpPr>
        <p:pic>
          <p:nvPicPr>
            <p:cNvPr id="5122" name="Picture 2" descr="C:\Users\JSR\Desktop\모프\startlocationservic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3850" y="2015001"/>
              <a:ext cx="6754812" cy="2524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5219874" y="3204245"/>
              <a:ext cx="6120680" cy="504056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23" name="Picture 3" descr="C:\Users\JSR\Desktop\모프\리스너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956" y="1813212"/>
            <a:ext cx="55626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154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625"/>
    </mc:Choice>
    <mc:Fallback xmlns="">
      <p:transition advTm="76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90730" y="36714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80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defRPr>
            </a:lvl1pPr>
          </a:lstStyle>
          <a:p>
            <a:pPr algn="l"/>
            <a:r>
              <a:rPr lang="en-US" altLang="ko-KR" dirty="0" smtClean="0">
                <a:solidFill>
                  <a:schemeClr val="accent1"/>
                </a:solidFill>
                <a:latin typeface="+mj-ea"/>
                <a:ea typeface="+mj-ea"/>
              </a:rPr>
              <a:t>05 </a:t>
            </a:r>
            <a:r>
              <a:rPr lang="en-US" altLang="ko-KR" dirty="0" smtClean="0">
                <a:latin typeface="+mj-ea"/>
                <a:ea typeface="+mj-ea"/>
              </a:rPr>
              <a:t>Marker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8770" y="414385"/>
            <a:ext cx="109456" cy="4856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870838" y="3015454"/>
            <a:ext cx="46526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Polyline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70838" y="1705757"/>
            <a:ext cx="46434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Marker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추가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519128" y="771525"/>
            <a:ext cx="5610225" cy="5295900"/>
            <a:chOff x="5519128" y="771525"/>
            <a:chExt cx="5610225" cy="5295900"/>
          </a:xfrm>
        </p:grpSpPr>
        <p:pic>
          <p:nvPicPr>
            <p:cNvPr id="6146" name="Picture 2" descr="C:\Users\JSR\Desktop\모프\마커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128" y="771525"/>
              <a:ext cx="5610225" cy="5295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5723930" y="2228977"/>
              <a:ext cx="2589088" cy="615228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939954" y="4788421"/>
              <a:ext cx="2589088" cy="432048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5043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625"/>
    </mc:Choice>
    <mc:Fallback xmlns="">
      <p:transition advTm="76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90730" y="36714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z="280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defRPr>
            </a:lvl1pPr>
          </a:lstStyle>
          <a:p>
            <a:pPr algn="l"/>
            <a:r>
              <a:rPr lang="en-US" altLang="ko-KR" dirty="0" smtClean="0">
                <a:solidFill>
                  <a:schemeClr val="accent1"/>
                </a:solidFill>
                <a:latin typeface="+mj-ea"/>
                <a:ea typeface="+mj-ea"/>
              </a:rPr>
              <a:t>05 </a:t>
            </a:r>
            <a:r>
              <a:rPr lang="en-US" altLang="ko-KR" dirty="0" smtClean="0">
                <a:latin typeface="+mj-ea"/>
                <a:ea typeface="+mj-ea"/>
              </a:rPr>
              <a:t>SQLite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8770" y="414385"/>
            <a:ext cx="109456" cy="4856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870838" y="3015454"/>
            <a:ext cx="46526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적용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70838" y="1705757"/>
            <a:ext cx="46434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DB Helper Class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170" name="Picture 2" descr="C:\Users\JSR\Desktop\모프\db저장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940" y="3015453"/>
            <a:ext cx="7191704" cy="51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JSR\Desktop\모프\dbhelperclas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938" y="200027"/>
            <a:ext cx="6488112" cy="644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JSR\Desktop\모프\db불러오기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676" y="2695575"/>
            <a:ext cx="5353051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716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625"/>
    </mc:Choice>
    <mc:Fallback xmlns="">
      <p:transition advTm="76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8|0.5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9|0.9|0.9|0.8|0.7|1.2|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9|0.9|0.9|0.8|0.7|1.2|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9|0.9|0.9|0.8|0.7|1.2|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9|0.9|0.9|0.8|0.7|1.2|0.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17488</TotalTime>
  <Words>112</Words>
  <Application>Microsoft Office PowerPoint</Application>
  <PresentationFormat>사용자 지정</PresentationFormat>
  <Paragraphs>49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굴림</vt:lpstr>
      <vt:lpstr>Arial</vt:lpstr>
      <vt:lpstr>맑은 고딕</vt:lpstr>
      <vt:lpstr>Franklin Gothic Book</vt:lpstr>
      <vt:lpstr>HY나무M</vt:lpstr>
      <vt:lpstr>Wingdings</vt:lpstr>
      <vt:lpstr>바탕</vt:lpstr>
      <vt:lpstr>Perpetua</vt:lpstr>
      <vt:lpstr>Wingdings 2</vt:lpstr>
      <vt:lpstr>-윤고딕330</vt:lpstr>
      <vt:lpstr>a옛날사진관3</vt:lpstr>
      <vt:lpstr>균형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JIhyun JUN</dc:creator>
  <cp:lastModifiedBy>JSR</cp:lastModifiedBy>
  <cp:revision>1282</cp:revision>
  <dcterms:created xsi:type="dcterms:W3CDTF">2015-05-16T03:02:23Z</dcterms:created>
  <dcterms:modified xsi:type="dcterms:W3CDTF">2016-10-31T13:28:18Z</dcterms:modified>
</cp:coreProperties>
</file>