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handoutMasterIdLst>
    <p:handoutMasterId r:id="rId18"/>
  </p:handoutMasterIdLst>
  <p:sldIdLst>
    <p:sldId id="256" r:id="rId2"/>
    <p:sldId id="257" r:id="rId3"/>
    <p:sldId id="258" r:id="rId4"/>
    <p:sldId id="259" r:id="rId5"/>
    <p:sldId id="260" r:id="rId6"/>
    <p:sldId id="262" r:id="rId7"/>
    <p:sldId id="263" r:id="rId8"/>
    <p:sldId id="265" r:id="rId9"/>
    <p:sldId id="264" r:id="rId10"/>
    <p:sldId id="266" r:id="rId11"/>
    <p:sldId id="268" r:id="rId12"/>
    <p:sldId id="271" r:id="rId13"/>
    <p:sldId id="272" r:id="rId14"/>
    <p:sldId id="269" r:id="rId15"/>
    <p:sldId id="270" r:id="rId16"/>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7B1A2-A457-7310-1651-02BAF8BD1602}" v="28" dt="2023-09-25T22:11:43.511"/>
    <p1510:client id="{FBCB9957-AD61-4F72-BB9E-4B1164466CB7}" v="33" dt="2023-09-25T22:15:45.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4584FB9-4109-4F40-889C-38E4971900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0EDC1F5D-5CF7-455B-B7DC-381C751F4B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B613C-3967-48BF-ACA4-B1F4C77BB224}" type="datetime1">
              <a:rPr lang="es-MX" smtClean="0"/>
              <a:t>25/09/2023</a:t>
            </a:fld>
            <a:endParaRPr lang="es-MX"/>
          </a:p>
        </p:txBody>
      </p:sp>
      <p:sp>
        <p:nvSpPr>
          <p:cNvPr id="4" name="Marcador de pie de página 3">
            <a:extLst>
              <a:ext uri="{FF2B5EF4-FFF2-40B4-BE49-F238E27FC236}">
                <a16:creationId xmlns:a16="http://schemas.microsoft.com/office/drawing/2014/main" id="{957D4305-19A0-46DB-A75C-AF4D73C9AE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08DDE7CC-6FB3-40E2-AB63-0E025C1D56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81A368-258D-47D5-A25C-A6FB88257502}" type="slidenum">
              <a:rPr lang="es-MX" smtClean="0"/>
              <a:t>‹Nº›</a:t>
            </a:fld>
            <a:endParaRPr lang="es-MX"/>
          </a:p>
        </p:txBody>
      </p:sp>
    </p:spTree>
    <p:extLst>
      <p:ext uri="{BB962C8B-B14F-4D97-AF65-F5344CB8AC3E}">
        <p14:creationId xmlns:p14="http://schemas.microsoft.com/office/powerpoint/2010/main" val="42213795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B1F83-E557-4771-A3D7-3898474D8C4E}" type="datetime1">
              <a:rPr lang="es-MX" noProof="0" smtClean="0"/>
              <a:t>25/09/2023</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noProof="0"/>
              <a:t>Haga clic para modificar los estilos de texto del patrón</a:t>
            </a:r>
          </a:p>
          <a:p>
            <a:pPr lvl="1"/>
            <a:r>
              <a:rPr lang="es-MX" noProof="0"/>
              <a:t>Segundo nivel</a:t>
            </a:r>
          </a:p>
          <a:p>
            <a:pPr lvl="2"/>
            <a:r>
              <a:rPr lang="es-MX" noProof="0"/>
              <a:t>Tercer nivel</a:t>
            </a:r>
          </a:p>
          <a:p>
            <a:pPr lvl="3"/>
            <a:r>
              <a:rPr lang="es-MX" noProof="0"/>
              <a:t>Cuarto nivel</a:t>
            </a:r>
          </a:p>
          <a:p>
            <a:pPr lvl="4"/>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8A907-FC93-4C5A-9D3A-BDE8320DBE79}" type="slidenum">
              <a:rPr lang="es-MX" noProof="0" smtClean="0"/>
              <a:t>‹Nº›</a:t>
            </a:fld>
            <a:endParaRPr lang="es-MX" noProof="0"/>
          </a:p>
        </p:txBody>
      </p:sp>
    </p:spTree>
    <p:extLst>
      <p:ext uri="{BB962C8B-B14F-4D97-AF65-F5344CB8AC3E}">
        <p14:creationId xmlns:p14="http://schemas.microsoft.com/office/powerpoint/2010/main" val="888385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3AA8A907-FC93-4C5A-9D3A-BDE8320DBE79}" type="slidenum">
              <a:rPr lang="es-MX" smtClean="0"/>
              <a:t>1</a:t>
            </a:fld>
            <a:endParaRPr lang="es-MX"/>
          </a:p>
        </p:txBody>
      </p:sp>
    </p:spTree>
    <p:extLst>
      <p:ext uri="{BB962C8B-B14F-4D97-AF65-F5344CB8AC3E}">
        <p14:creationId xmlns:p14="http://schemas.microsoft.com/office/powerpoint/2010/main" val="153504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s-MX" noProof="0"/>
              <a:t>Haga clic para modificar el estilo de título del patrón</a:t>
            </a:r>
          </a:p>
        </p:txBody>
      </p:sp>
      <p:sp>
        <p:nvSpPr>
          <p:cNvPr id="3" name="Subtítulo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MX" noProof="0"/>
              <a:t>Haga clic para modificar el estilo de subtítulo del patrón</a:t>
            </a:r>
          </a:p>
        </p:txBody>
      </p:sp>
      <p:sp>
        <p:nvSpPr>
          <p:cNvPr id="4" name="Marcador de fecha 3"/>
          <p:cNvSpPr>
            <a:spLocks noGrp="1"/>
          </p:cNvSpPr>
          <p:nvPr>
            <p:ph type="dt" sz="half" idx="10"/>
          </p:nvPr>
        </p:nvSpPr>
        <p:spPr/>
        <p:txBody>
          <a:bodyPr rtlCol="0"/>
          <a:lstStyle/>
          <a:p>
            <a:pPr rtl="0"/>
            <a:fld id="{7D78139F-16F9-46A0-95BB-D773801CA612}" type="datetime1">
              <a:rPr lang="es-MX" noProof="0" smtClean="0"/>
              <a:t>25/09/2023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AF5BCB11-28C1-4E4B-A634-3516E702F99F}" type="datetime1">
              <a:rPr lang="es-MX" noProof="0" smtClean="0"/>
              <a:t>25/09/2023</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381000" y="990600"/>
            <a:ext cx="2819400" cy="4953000"/>
          </a:xfrm>
        </p:spPr>
        <p:txBody>
          <a:bodyPr vert="eaVert" rtlCol="0"/>
          <a:lstStyle/>
          <a:p>
            <a:pPr rtl="0"/>
            <a:r>
              <a:rPr lang="es-MX" noProof="0"/>
              <a:t>Haga clic para modificar el estilo de título del patrón</a:t>
            </a:r>
          </a:p>
        </p:txBody>
      </p:sp>
      <p:sp>
        <p:nvSpPr>
          <p:cNvPr id="3" name="Marcador de posición de texto vertical 2"/>
          <p:cNvSpPr>
            <a:spLocks noGrp="1"/>
          </p:cNvSpPr>
          <p:nvPr>
            <p:ph type="body" orient="vert" idx="1"/>
          </p:nvPr>
        </p:nvSpPr>
        <p:spPr>
          <a:xfrm>
            <a:off x="3867912" y="868680"/>
            <a:ext cx="7315200" cy="5120640"/>
          </a:xfrm>
        </p:spPr>
        <p:txBody>
          <a:bodyPr vert="eaVert" rtlCol="0" anchor="t"/>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C0F82FFE-613B-4C97-94F8-C2BE09420402}" type="datetime1">
              <a:rPr lang="es-MX" noProof="0" smtClean="0"/>
              <a:t>25/09/2023</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Haga clic para modificar el estilo de título del patrón</a:t>
            </a:r>
          </a:p>
        </p:txBody>
      </p:sp>
      <p:sp>
        <p:nvSpPr>
          <p:cNvPr id="3" name="Marcador de contenido 2"/>
          <p:cNvSpPr>
            <a:spLocks noGrp="1"/>
          </p:cNvSpPr>
          <p:nvPr>
            <p:ph idx="1"/>
          </p:nvPr>
        </p:nvSpPr>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2BCF6CD5-38F9-4396-B8D7-9F1578DC86E0}" type="datetime1">
              <a:rPr lang="es-MX" noProof="0" smtClean="0"/>
              <a:t>25/09/2023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s-MX" noProof="0"/>
              <a:t>Haga clic para modificar el estilo de título del patrón</a:t>
            </a:r>
          </a:p>
        </p:txBody>
      </p:sp>
      <p:sp>
        <p:nvSpPr>
          <p:cNvPr id="3" name="Marcador de texto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Haga clic para modificar los estilos de texto del patrón</a:t>
            </a:r>
          </a:p>
        </p:txBody>
      </p:sp>
      <p:sp>
        <p:nvSpPr>
          <p:cNvPr id="4" name="Marcador de fecha 3"/>
          <p:cNvSpPr>
            <a:spLocks noGrp="1"/>
          </p:cNvSpPr>
          <p:nvPr>
            <p:ph type="dt" sz="half" idx="10"/>
          </p:nvPr>
        </p:nvSpPr>
        <p:spPr/>
        <p:txBody>
          <a:bodyPr rtlCol="0"/>
          <a:lstStyle/>
          <a:p>
            <a:pPr rtl="0"/>
            <a:fld id="{CF557499-AA05-4683-A026-11119E6D4350}" type="datetime1">
              <a:rPr lang="es-MX" noProof="0" smtClean="0"/>
              <a:t>25/09/2023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contenido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8" name="Marcador de fecha 7"/>
          <p:cNvSpPr>
            <a:spLocks noGrp="1"/>
          </p:cNvSpPr>
          <p:nvPr>
            <p:ph type="dt" sz="half" idx="10"/>
          </p:nvPr>
        </p:nvSpPr>
        <p:spPr/>
        <p:txBody>
          <a:bodyPr rtlCol="0"/>
          <a:lstStyle/>
          <a:p>
            <a:pPr rtl="0"/>
            <a:fld id="{110C58E6-21AE-4976-A35B-5371DC0D9CFD}" type="datetime1">
              <a:rPr lang="es-MX" noProof="0" smtClean="0"/>
              <a:t>25/09/2023</a:t>
            </a:fld>
            <a:endParaRPr lang="es-MX" noProof="0"/>
          </a:p>
        </p:txBody>
      </p:sp>
      <p:sp>
        <p:nvSpPr>
          <p:cNvPr id="9" name="Marcador de pie de página 8"/>
          <p:cNvSpPr>
            <a:spLocks noGrp="1"/>
          </p:cNvSpPr>
          <p:nvPr>
            <p:ph type="ftr" sz="quarter" idx="11"/>
          </p:nvPr>
        </p:nvSpPr>
        <p:spPr/>
        <p:txBody>
          <a:bodyPr rtlCol="0"/>
          <a:lstStyle/>
          <a:p>
            <a:pPr rtl="0"/>
            <a:endParaRPr lang="es-MX"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texto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modificar los estilos de texto del patrón</a:t>
            </a:r>
          </a:p>
        </p:txBody>
      </p:sp>
      <p:sp>
        <p:nvSpPr>
          <p:cNvPr id="4" name="Marcador de contenido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modificar los estilos de texto del patrón</a:t>
            </a:r>
          </a:p>
        </p:txBody>
      </p:sp>
      <p:sp>
        <p:nvSpPr>
          <p:cNvPr id="6" name="Marcador de contenido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2" name="Marcador de fecha 1"/>
          <p:cNvSpPr>
            <a:spLocks noGrp="1"/>
          </p:cNvSpPr>
          <p:nvPr>
            <p:ph type="dt" sz="half" idx="10"/>
          </p:nvPr>
        </p:nvSpPr>
        <p:spPr/>
        <p:txBody>
          <a:bodyPr rtlCol="0"/>
          <a:lstStyle/>
          <a:p>
            <a:pPr rtl="0"/>
            <a:fld id="{2499A83B-F0A8-4CBB-B720-10B046B32AA6}" type="datetime1">
              <a:rPr lang="es-MX" noProof="0" smtClean="0"/>
              <a:t>25/09/2023</a:t>
            </a:fld>
            <a:endParaRPr lang="es-MX" noProof="0"/>
          </a:p>
        </p:txBody>
      </p:sp>
      <p:sp>
        <p:nvSpPr>
          <p:cNvPr id="11" name="Marcador de pie de página 10"/>
          <p:cNvSpPr>
            <a:spLocks noGrp="1"/>
          </p:cNvSpPr>
          <p:nvPr>
            <p:ph type="ftr" sz="quarter" idx="11"/>
          </p:nvPr>
        </p:nvSpPr>
        <p:spPr/>
        <p:txBody>
          <a:bodyPr rtlCol="0"/>
          <a:lstStyle/>
          <a:p>
            <a:pPr rtl="0"/>
            <a:endParaRPr lang="es-MX" noProof="0"/>
          </a:p>
        </p:txBody>
      </p:sp>
      <p:sp>
        <p:nvSpPr>
          <p:cNvPr id="12" name="Marcador de número de diapositiva 11"/>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ítulo 5"/>
          <p:cNvSpPr>
            <a:spLocks noGrp="1"/>
          </p:cNvSpPr>
          <p:nvPr>
            <p:ph type="title" hasCustomPrompt="1"/>
          </p:nvPr>
        </p:nvSpPr>
        <p:spPr/>
        <p:txBody>
          <a:bodyPr rtlCol="0"/>
          <a:lstStyle/>
          <a:p>
            <a:pPr rtl="0"/>
            <a:r>
              <a:rPr lang="es-MX" noProof="0"/>
              <a:t>Haz clic para modificar el estilo de título del patrón</a:t>
            </a:r>
          </a:p>
        </p:txBody>
      </p:sp>
      <p:sp>
        <p:nvSpPr>
          <p:cNvPr id="2" name="Marcador de fecha 1"/>
          <p:cNvSpPr>
            <a:spLocks noGrp="1"/>
          </p:cNvSpPr>
          <p:nvPr>
            <p:ph type="dt" sz="half" idx="10"/>
          </p:nvPr>
        </p:nvSpPr>
        <p:spPr/>
        <p:txBody>
          <a:bodyPr rtlCol="0"/>
          <a:lstStyle/>
          <a:p>
            <a:pPr rtl="0"/>
            <a:fld id="{175584F7-846D-48B5-8A39-6D72EB070DA7}" type="datetime1">
              <a:rPr lang="es-MX" noProof="0" smtClean="0"/>
              <a:t>25/09/2023</a:t>
            </a:fld>
            <a:endParaRPr lang="es-MX" noProof="0"/>
          </a:p>
        </p:txBody>
      </p:sp>
      <p:sp>
        <p:nvSpPr>
          <p:cNvPr id="7" name="Marcador de pie de página 6"/>
          <p:cNvSpPr>
            <a:spLocks noGrp="1"/>
          </p:cNvSpPr>
          <p:nvPr>
            <p:ph type="ftr" sz="quarter" idx="11"/>
          </p:nvPr>
        </p:nvSpPr>
        <p:spPr/>
        <p:txBody>
          <a:bodyPr rtlCol="0"/>
          <a:lstStyle/>
          <a:p>
            <a:pPr rtl="0"/>
            <a:endParaRPr lang="es-MX" noProof="0"/>
          </a:p>
        </p:txBody>
      </p:sp>
      <p:sp>
        <p:nvSpPr>
          <p:cNvPr id="8" name="Marcador de número de diapositiva 7"/>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rtlCol="0"/>
          <a:lstStyle/>
          <a:p>
            <a:pPr rtl="0"/>
            <a:fld id="{D4F4C7BC-BB00-44E8-AF14-A9DC7C1EAE58}" type="datetime1">
              <a:rPr lang="es-MX" noProof="0" smtClean="0"/>
              <a:t>25/09/2023</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s-MX" noProof="0"/>
              <a:t>Haga clic para modificar el estilo de título del patrón</a:t>
            </a:r>
          </a:p>
        </p:txBody>
      </p:sp>
      <p:sp>
        <p:nvSpPr>
          <p:cNvPr id="3" name="Marcador de contenido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Haga clic para modificar los estilos de texto del patrón</a:t>
            </a:r>
          </a:p>
        </p:txBody>
      </p:sp>
      <p:sp>
        <p:nvSpPr>
          <p:cNvPr id="8" name="Marcador de fecha 7"/>
          <p:cNvSpPr>
            <a:spLocks noGrp="1"/>
          </p:cNvSpPr>
          <p:nvPr>
            <p:ph type="dt" sz="half" idx="10"/>
          </p:nvPr>
        </p:nvSpPr>
        <p:spPr/>
        <p:txBody>
          <a:bodyPr rtlCol="0"/>
          <a:lstStyle/>
          <a:p>
            <a:pPr rtl="0"/>
            <a:fld id="{53275683-6040-48DE-BB6D-5EB03A079DCB}" type="datetime1">
              <a:rPr lang="es-MX" noProof="0" smtClean="0"/>
              <a:t>25/09/2023</a:t>
            </a:fld>
            <a:endParaRPr lang="es-MX" noProof="0"/>
          </a:p>
        </p:txBody>
      </p:sp>
      <p:sp>
        <p:nvSpPr>
          <p:cNvPr id="9" name="Marcador de pie de página 8"/>
          <p:cNvSpPr>
            <a:spLocks noGrp="1"/>
          </p:cNvSpPr>
          <p:nvPr>
            <p:ph type="ftr" sz="quarter" idx="11"/>
          </p:nvPr>
        </p:nvSpPr>
        <p:spPr/>
        <p:txBody>
          <a:bodyPr rtlCol="0"/>
          <a:lstStyle/>
          <a:p>
            <a:pPr rtl="0"/>
            <a:endParaRPr lang="es-MX"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256032" y="1143000"/>
            <a:ext cx="2834640" cy="2377440"/>
          </a:xfrm>
        </p:spPr>
        <p:txBody>
          <a:bodyPr rtlCol="0" anchor="b">
            <a:normAutofit/>
          </a:bodyPr>
          <a:lstStyle>
            <a:lvl1pPr>
              <a:defRPr sz="3200" b="0"/>
            </a:lvl1pPr>
          </a:lstStyle>
          <a:p>
            <a:pPr rtl="0"/>
            <a:r>
              <a:rPr lang="es-MX" noProof="0"/>
              <a:t>Haga clic para modificar el estilo de título del patrón</a:t>
            </a:r>
          </a:p>
        </p:txBody>
      </p:sp>
      <p:sp>
        <p:nvSpPr>
          <p:cNvPr id="3" name="Marcador de posición de imagen 2"/>
          <p:cNvSpPr>
            <a:spLocks noGrp="1" noChangeAspect="1"/>
          </p:cNvSpPr>
          <p:nvPr>
            <p:ph type="pic" idx="1" hasCustomPrompt="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texto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Haga clic para modificar los estilos de texto del patrón</a:t>
            </a:r>
          </a:p>
        </p:txBody>
      </p:sp>
      <p:sp>
        <p:nvSpPr>
          <p:cNvPr id="8" name="Marcador de fecha 7"/>
          <p:cNvSpPr>
            <a:spLocks noGrp="1"/>
          </p:cNvSpPr>
          <p:nvPr>
            <p:ph type="dt" sz="half" idx="10"/>
          </p:nvPr>
        </p:nvSpPr>
        <p:spPr/>
        <p:txBody>
          <a:bodyPr rtlCol="0"/>
          <a:lstStyle/>
          <a:p>
            <a:pPr rtl="0"/>
            <a:fld id="{951ED584-9052-4336-9C6A-7317F7902B0A}" type="datetime1">
              <a:rPr lang="es-MX" noProof="0" smtClean="0"/>
              <a:t>25/09/2023</a:t>
            </a:fld>
            <a:endParaRPr lang="es-MX" noProof="0"/>
          </a:p>
        </p:txBody>
      </p:sp>
      <p:sp>
        <p:nvSpPr>
          <p:cNvPr id="9" name="Marcador de pie de página 8"/>
          <p:cNvSpPr>
            <a:spLocks noGrp="1"/>
          </p:cNvSpPr>
          <p:nvPr>
            <p:ph type="ftr" sz="quarter" idx="11"/>
          </p:nvPr>
        </p:nvSpPr>
        <p:spPr>
          <a:xfrm>
            <a:off x="3499101" y="6356350"/>
            <a:ext cx="5911517" cy="365125"/>
          </a:xfrm>
        </p:spPr>
        <p:txBody>
          <a:bodyPr rtlCol="0"/>
          <a:lstStyle/>
          <a:p>
            <a:pPr rtl="0"/>
            <a:endParaRPr lang="es-MX"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MX" noProof="0" smtClean="0"/>
              <a:pPr rtl="0"/>
              <a:t>‹Nº›</a:t>
            </a:fld>
            <a:endParaRPr lang="es-MX"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8" name="Rectángulo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texto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8D3D2737-1738-423C-AB3E-2655A957DDEF}" type="datetime1">
              <a:rPr lang="es-MX" noProof="0" smtClean="0"/>
              <a:t>25/09/2023</a:t>
            </a:fld>
            <a:endParaRPr lang="es-MX" noProof="0"/>
          </a:p>
        </p:txBody>
      </p:sp>
      <p:sp>
        <p:nvSpPr>
          <p:cNvPr id="5" name="Marcador de pie de página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s-MX" noProof="0"/>
          </a:p>
        </p:txBody>
      </p:sp>
      <p:sp>
        <p:nvSpPr>
          <p:cNvPr id="6" name="Marcador de número de diapositiva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s-MX" noProof="0" smtClean="0"/>
              <a:pPr rtl="0"/>
              <a:t>‹Nº›</a:t>
            </a:fld>
            <a:endParaRPr lang="es-MX"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r>
              <a:rPr lang="es-MX"/>
              <a:t>Trabajo práctico</a:t>
            </a:r>
            <a:br>
              <a:rPr lang="es-MX"/>
            </a:br>
            <a:r>
              <a:rPr lang="es-MX"/>
              <a:t>Text Mining</a:t>
            </a:r>
          </a:p>
        </p:txBody>
      </p:sp>
      <p:sp>
        <p:nvSpPr>
          <p:cNvPr id="3" name="Subtítulo 2"/>
          <p:cNvSpPr>
            <a:spLocks noGrp="1"/>
          </p:cNvSpPr>
          <p:nvPr>
            <p:ph type="subTitle" idx="1"/>
          </p:nvPr>
        </p:nvSpPr>
        <p:spPr/>
        <p:txBody>
          <a:bodyPr rtlCol="0">
            <a:normAutofit/>
          </a:bodyPr>
          <a:lstStyle/>
          <a:p>
            <a:r>
              <a:rPr lang="es-MX" sz="1800"/>
              <a:t>Equipo </a:t>
            </a:r>
            <a:r>
              <a:rPr lang="es-MX" sz="1800" err="1"/>
              <a:t>N°</a:t>
            </a:r>
            <a:r>
              <a:rPr lang="es-MX" sz="1800"/>
              <a:t> 3: Stefano </a:t>
            </a:r>
            <a:r>
              <a:rPr lang="es-MX" sz="1800" err="1"/>
              <a:t>Canossini</a:t>
            </a:r>
            <a:r>
              <a:rPr lang="es-MX" sz="1800"/>
              <a:t>, Marcela Distefano, Hernán </a:t>
            </a:r>
            <a:r>
              <a:rPr lang="es-MX" sz="1800" err="1"/>
              <a:t>Ifrán</a:t>
            </a:r>
            <a:r>
              <a:rPr lang="es-MX" sz="1800"/>
              <a:t>, Damián Joglar y José Valdés</a:t>
            </a:r>
            <a:endParaRPr lang="es-MX" sz="1200"/>
          </a:p>
        </p:txBody>
      </p:sp>
      <p:pic>
        <p:nvPicPr>
          <p:cNvPr id="4" name="Imagen 3">
            <a:extLst>
              <a:ext uri="{FF2B5EF4-FFF2-40B4-BE49-F238E27FC236}">
                <a16:creationId xmlns:a16="http://schemas.microsoft.com/office/drawing/2014/main" id="{617EB98D-D471-9FB4-BA09-81FC7D16EE66}"/>
              </a:ext>
            </a:extLst>
          </p:cNvPr>
          <p:cNvPicPr>
            <a:picLocks noChangeAspect="1"/>
          </p:cNvPicPr>
          <p:nvPr/>
        </p:nvPicPr>
        <p:blipFill>
          <a:blip r:embed="rId3"/>
          <a:stretch>
            <a:fillRect/>
          </a:stretch>
        </p:blipFill>
        <p:spPr>
          <a:xfrm>
            <a:off x="9306728" y="2886409"/>
            <a:ext cx="2885272" cy="1085182"/>
          </a:xfrm>
          <a:prstGeom prst="rect">
            <a:avLst/>
          </a:prstGeom>
        </p:spPr>
      </p:pic>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Modelo</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461543"/>
            <a:ext cx="7315200" cy="5724488"/>
          </a:xfrm>
        </p:spPr>
        <p:txBody>
          <a:bodyPr>
            <a:normAutofit/>
          </a:bodyPr>
          <a:lstStyle/>
          <a:p>
            <a:pPr algn="just"/>
            <a:r>
              <a:rPr lang="es-ES"/>
              <a:t>Limpieza de datos: La base trabajada en los análisis iniciales se observa que presenta campos vacíos, esto se asume que son de los clientes que en ocasiones no diligencian la información completa del formulario, estos campos son eliminados para desarrollar un análisis más robusto.</a:t>
            </a:r>
          </a:p>
          <a:p>
            <a:pPr algn="just"/>
            <a:r>
              <a:rPr lang="es-ES"/>
              <a:t>Preprocesamiento: Se implementa </a:t>
            </a:r>
            <a:r>
              <a:rPr lang="es-ES" err="1"/>
              <a:t>stemmer</a:t>
            </a:r>
            <a:r>
              <a:rPr lang="es-ES"/>
              <a:t> para el desarrollo de un modelo de </a:t>
            </a:r>
            <a:r>
              <a:rPr lang="es-ES" err="1"/>
              <a:t>text</a:t>
            </a:r>
            <a:r>
              <a:rPr lang="es-ES"/>
              <a:t> mining, a continuación, se presenta el bloque de código utilizado: </a:t>
            </a:r>
          </a:p>
          <a:p>
            <a:pPr algn="just"/>
            <a:endParaRPr lang="es-ES"/>
          </a:p>
          <a:p>
            <a:pPr algn="just"/>
            <a:endParaRPr lang="es-ES"/>
          </a:p>
          <a:p>
            <a:pPr marL="0" indent="0" algn="just">
              <a:buNone/>
            </a:pPr>
            <a:r>
              <a:rPr lang="es-ES"/>
              <a:t>Por otro lado, en este mismo bloque se definen las palabras que no agregan valor en la revisión.</a:t>
            </a:r>
          </a:p>
          <a:p>
            <a:pPr algn="just"/>
            <a:r>
              <a:rPr lang="es-ES"/>
              <a:t>Definición de función para preprocesar el texto a trabajar:</a:t>
            </a:r>
          </a:p>
          <a:p>
            <a:pPr algn="just"/>
            <a:endParaRPr lang="es-ES"/>
          </a:p>
          <a:p>
            <a:pPr algn="just"/>
            <a:endParaRPr lang="es-ES"/>
          </a:p>
          <a:p>
            <a:pPr algn="just"/>
            <a:endParaRPr lang="es-ES"/>
          </a:p>
        </p:txBody>
      </p:sp>
      <p:pic>
        <p:nvPicPr>
          <p:cNvPr id="4" name="Picture 3" descr="A black screen with colorful text&#10;&#10;Description automatically generated">
            <a:extLst>
              <a:ext uri="{FF2B5EF4-FFF2-40B4-BE49-F238E27FC236}">
                <a16:creationId xmlns:a16="http://schemas.microsoft.com/office/drawing/2014/main" id="{D5727F55-26E0-ADA9-E49E-B093718BA0C9}"/>
              </a:ext>
            </a:extLst>
          </p:cNvPr>
          <p:cNvPicPr>
            <a:picLocks noChangeAspect="1"/>
          </p:cNvPicPr>
          <p:nvPr/>
        </p:nvPicPr>
        <p:blipFill>
          <a:blip r:embed="rId2"/>
          <a:stretch>
            <a:fillRect/>
          </a:stretch>
        </p:blipFill>
        <p:spPr>
          <a:xfrm>
            <a:off x="5198853" y="2844073"/>
            <a:ext cx="5259237" cy="968571"/>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719C0FAF-80A4-F452-92CC-A8EECA5DEBCB}"/>
              </a:ext>
            </a:extLst>
          </p:cNvPr>
          <p:cNvPicPr>
            <a:picLocks noChangeAspect="1"/>
          </p:cNvPicPr>
          <p:nvPr/>
        </p:nvPicPr>
        <p:blipFill>
          <a:blip r:embed="rId3"/>
          <a:stretch>
            <a:fillRect/>
          </a:stretch>
        </p:blipFill>
        <p:spPr>
          <a:xfrm>
            <a:off x="3962401" y="5090861"/>
            <a:ext cx="7602747" cy="917595"/>
          </a:xfrm>
          <a:prstGeom prst="rect">
            <a:avLst/>
          </a:prstGeom>
        </p:spPr>
      </p:pic>
    </p:spTree>
    <p:extLst>
      <p:ext uri="{BB962C8B-B14F-4D97-AF65-F5344CB8AC3E}">
        <p14:creationId xmlns:p14="http://schemas.microsoft.com/office/powerpoint/2010/main" val="263144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Modelo</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461543"/>
            <a:ext cx="7315200" cy="5724488"/>
          </a:xfrm>
        </p:spPr>
        <p:txBody>
          <a:bodyPr>
            <a:normAutofit/>
          </a:bodyPr>
          <a:lstStyle/>
          <a:p>
            <a:pPr algn="just"/>
            <a:r>
              <a:rPr lang="es-ES"/>
              <a:t>Se define un procedimiento para la clasificación de texto implementando TF-IDF y un </a:t>
            </a:r>
            <a:r>
              <a:rPr lang="es-ES" err="1"/>
              <a:t>kernels</a:t>
            </a:r>
            <a:r>
              <a:rPr lang="es-ES"/>
              <a:t> SVC lineal:</a:t>
            </a:r>
          </a:p>
          <a:p>
            <a:pPr algn="just"/>
            <a:endParaRPr lang="es-ES"/>
          </a:p>
          <a:p>
            <a:pPr algn="just"/>
            <a:endParaRPr lang="es-ES"/>
          </a:p>
          <a:p>
            <a:pPr marL="0" indent="0" algn="just">
              <a:buNone/>
            </a:pPr>
            <a:endParaRPr lang="es-ES"/>
          </a:p>
          <a:p>
            <a:pPr algn="just"/>
            <a:endParaRPr lang="es-ES"/>
          </a:p>
          <a:p>
            <a:pPr algn="just"/>
            <a:endParaRPr lang="es-ES"/>
          </a:p>
          <a:p>
            <a:pPr algn="just"/>
            <a:r>
              <a:rPr lang="es-ES"/>
              <a:t>En el proceso de validación se divide de una parte de los datos en entrenamiento y prueba, en los resultados obtenidos se alcanza una validación cruzada </a:t>
            </a:r>
            <a:r>
              <a:rPr lang="es-ES" err="1">
                <a:solidFill>
                  <a:srgbClr val="595959"/>
                </a:solidFill>
                <a:latin typeface="Corbel"/>
              </a:rPr>
              <a:t>Accuracy</a:t>
            </a:r>
            <a:r>
              <a:rPr lang="es-ES">
                <a:solidFill>
                  <a:srgbClr val="595959"/>
                </a:solidFill>
                <a:latin typeface="Corbel"/>
              </a:rPr>
              <a:t> de 74,68%.</a:t>
            </a:r>
          </a:p>
          <a:p>
            <a:pPr algn="just"/>
            <a:endParaRPr lang="es-ES">
              <a:solidFill>
                <a:srgbClr val="595959"/>
              </a:solidFill>
              <a:latin typeface="Corbel"/>
            </a:endParaRPr>
          </a:p>
        </p:txBody>
      </p:sp>
      <p:pic>
        <p:nvPicPr>
          <p:cNvPr id="5" name="Picture 4" descr="A black screen with white text&#10;&#10;Description automatically generated">
            <a:extLst>
              <a:ext uri="{FF2B5EF4-FFF2-40B4-BE49-F238E27FC236}">
                <a16:creationId xmlns:a16="http://schemas.microsoft.com/office/drawing/2014/main" id="{470302A5-550A-384D-1CC4-5AE35CCAC445}"/>
              </a:ext>
            </a:extLst>
          </p:cNvPr>
          <p:cNvPicPr>
            <a:picLocks noChangeAspect="1"/>
          </p:cNvPicPr>
          <p:nvPr/>
        </p:nvPicPr>
        <p:blipFill>
          <a:blip r:embed="rId2"/>
          <a:stretch>
            <a:fillRect/>
          </a:stretch>
        </p:blipFill>
        <p:spPr>
          <a:xfrm>
            <a:off x="4005533" y="2474976"/>
            <a:ext cx="7530860" cy="1275444"/>
          </a:xfrm>
          <a:prstGeom prst="rect">
            <a:avLst/>
          </a:prstGeom>
        </p:spPr>
      </p:pic>
      <p:pic>
        <p:nvPicPr>
          <p:cNvPr id="4" name="Picture 3">
            <a:extLst>
              <a:ext uri="{FF2B5EF4-FFF2-40B4-BE49-F238E27FC236}">
                <a16:creationId xmlns:a16="http://schemas.microsoft.com/office/drawing/2014/main" id="{A690AB40-32FC-6B0D-7864-4E8199A4177F}"/>
              </a:ext>
            </a:extLst>
          </p:cNvPr>
          <p:cNvPicPr>
            <a:picLocks noChangeAspect="1"/>
          </p:cNvPicPr>
          <p:nvPr/>
        </p:nvPicPr>
        <p:blipFill>
          <a:blip r:embed="rId3"/>
          <a:stretch>
            <a:fillRect/>
          </a:stretch>
        </p:blipFill>
        <p:spPr>
          <a:xfrm>
            <a:off x="5443268" y="5137460"/>
            <a:ext cx="4497237" cy="292439"/>
          </a:xfrm>
          <a:prstGeom prst="rect">
            <a:avLst/>
          </a:prstGeom>
        </p:spPr>
      </p:pic>
    </p:spTree>
    <p:extLst>
      <p:ext uri="{BB962C8B-B14F-4D97-AF65-F5344CB8AC3E}">
        <p14:creationId xmlns:p14="http://schemas.microsoft.com/office/powerpoint/2010/main" val="185680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Modelo</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461543"/>
            <a:ext cx="7315200" cy="5724488"/>
          </a:xfrm>
        </p:spPr>
        <p:txBody>
          <a:bodyPr>
            <a:normAutofit/>
          </a:bodyPr>
          <a:lstStyle/>
          <a:p>
            <a:pPr algn="just"/>
            <a:r>
              <a:rPr lang="es-ES"/>
              <a:t>Clases identificadas en el conjunto de pruebas:</a:t>
            </a:r>
          </a:p>
          <a:p>
            <a:pPr algn="just"/>
            <a:endParaRPr lang="es-ES"/>
          </a:p>
          <a:p>
            <a:pPr algn="just"/>
            <a:endParaRPr lang="es-ES"/>
          </a:p>
          <a:p>
            <a:pPr algn="just"/>
            <a:endParaRPr lang="es-ES"/>
          </a:p>
          <a:p>
            <a:pPr marL="0" indent="0" algn="just">
              <a:buNone/>
            </a:pPr>
            <a:endParaRPr lang="es-ES"/>
          </a:p>
          <a:p>
            <a:pPr algn="just"/>
            <a:endParaRPr lang="es-ES"/>
          </a:p>
          <a:p>
            <a:pPr algn="just"/>
            <a:endParaRPr lang="es-ES">
              <a:solidFill>
                <a:srgbClr val="595959"/>
              </a:solidFill>
              <a:latin typeface="Corbel"/>
            </a:endParaRPr>
          </a:p>
          <a:p>
            <a:pPr algn="just"/>
            <a:endParaRPr lang="es-ES">
              <a:solidFill>
                <a:srgbClr val="595959"/>
              </a:solidFill>
              <a:latin typeface="Corbel"/>
            </a:endParaRPr>
          </a:p>
          <a:p>
            <a:pPr algn="just"/>
            <a:endParaRPr lang="es-ES">
              <a:solidFill>
                <a:srgbClr val="595959"/>
              </a:solidFill>
              <a:latin typeface="Corbel"/>
            </a:endParaRPr>
          </a:p>
        </p:txBody>
      </p:sp>
      <p:pic>
        <p:nvPicPr>
          <p:cNvPr id="4" name="Picture 3" descr="A screenshot of a computer program&#10;&#10;Description automatically generated">
            <a:extLst>
              <a:ext uri="{FF2B5EF4-FFF2-40B4-BE49-F238E27FC236}">
                <a16:creationId xmlns:a16="http://schemas.microsoft.com/office/drawing/2014/main" id="{8FD6FE2D-6F4B-4D91-E931-77BDFB2C06B9}"/>
              </a:ext>
            </a:extLst>
          </p:cNvPr>
          <p:cNvPicPr>
            <a:picLocks noChangeAspect="1"/>
          </p:cNvPicPr>
          <p:nvPr/>
        </p:nvPicPr>
        <p:blipFill>
          <a:blip r:embed="rId2"/>
          <a:stretch>
            <a:fillRect/>
          </a:stretch>
        </p:blipFill>
        <p:spPr>
          <a:xfrm>
            <a:off x="3761118" y="1835511"/>
            <a:ext cx="8134708" cy="3819583"/>
          </a:xfrm>
          <a:prstGeom prst="rect">
            <a:avLst/>
          </a:prstGeom>
        </p:spPr>
      </p:pic>
    </p:spTree>
    <p:extLst>
      <p:ext uri="{BB962C8B-B14F-4D97-AF65-F5344CB8AC3E}">
        <p14:creationId xmlns:p14="http://schemas.microsoft.com/office/powerpoint/2010/main" val="38680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Modelo</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461543"/>
            <a:ext cx="7315200" cy="5724488"/>
          </a:xfrm>
        </p:spPr>
        <p:txBody>
          <a:bodyPr vert="horz" lIns="91440" tIns="45720" rIns="91440" bIns="45720" rtlCol="0" anchor="ctr">
            <a:noAutofit/>
          </a:bodyPr>
          <a:lstStyle/>
          <a:p>
            <a:pPr algn="just"/>
            <a:endParaRPr lang="es-ES"/>
          </a:p>
          <a:p>
            <a:pPr algn="just"/>
            <a:endParaRPr lang="es-ES"/>
          </a:p>
          <a:p>
            <a:pPr algn="just"/>
            <a:endParaRPr lang="es-ES"/>
          </a:p>
          <a:p>
            <a:pPr algn="just"/>
            <a:endParaRPr lang="es-ES"/>
          </a:p>
          <a:p>
            <a:pPr algn="just"/>
            <a:endParaRPr lang="es-ES"/>
          </a:p>
          <a:p>
            <a:pPr algn="just"/>
            <a:endParaRPr lang="es-ES"/>
          </a:p>
          <a:p>
            <a:pPr algn="just"/>
            <a:endParaRPr lang="es-ES"/>
          </a:p>
          <a:p>
            <a:pPr algn="just"/>
            <a:r>
              <a:rPr lang="es-ES" sz="1800"/>
              <a:t>Validación con nuevos datos y clasificación del algoritmo:</a:t>
            </a:r>
          </a:p>
          <a:p>
            <a:pPr algn="just"/>
            <a:endParaRPr lang="es-ES" sz="1800"/>
          </a:p>
          <a:p>
            <a:pPr algn="just"/>
            <a:endParaRPr lang="es-ES" sz="1800"/>
          </a:p>
          <a:p>
            <a:pPr algn="just"/>
            <a:endParaRPr lang="es-ES" sz="1800"/>
          </a:p>
          <a:p>
            <a:pPr algn="just"/>
            <a:endParaRPr lang="es-ES" sz="1800"/>
          </a:p>
          <a:p>
            <a:pPr algn="just"/>
            <a:endParaRPr lang="es-ES" sz="1800"/>
          </a:p>
          <a:p>
            <a:pPr marL="0" indent="0" algn="just">
              <a:buNone/>
            </a:pPr>
            <a:endParaRPr lang="es-ES" sz="1800"/>
          </a:p>
          <a:p>
            <a:pPr algn="just"/>
            <a:endParaRPr lang="es-ES"/>
          </a:p>
          <a:p>
            <a:pPr algn="just"/>
            <a:endParaRPr lang="es-ES">
              <a:solidFill>
                <a:srgbClr val="595959"/>
              </a:solidFill>
              <a:latin typeface="Corbel"/>
            </a:endParaRPr>
          </a:p>
          <a:p>
            <a:pPr algn="just"/>
            <a:endParaRPr lang="es-ES">
              <a:solidFill>
                <a:srgbClr val="595959"/>
              </a:solidFill>
              <a:latin typeface="Corbel"/>
            </a:endParaRPr>
          </a:p>
          <a:p>
            <a:pPr algn="just"/>
            <a:endParaRPr lang="es-ES">
              <a:solidFill>
                <a:srgbClr val="595959"/>
              </a:solidFill>
              <a:latin typeface="Corbel"/>
            </a:endParaRPr>
          </a:p>
          <a:p>
            <a:pPr marL="0" indent="0" algn="just">
              <a:buNone/>
            </a:pPr>
            <a:endParaRPr lang="es-ES">
              <a:solidFill>
                <a:srgbClr val="595959"/>
              </a:solidFill>
              <a:latin typeface="Corbel"/>
            </a:endParaRPr>
          </a:p>
          <a:p>
            <a:pPr algn="just"/>
            <a:endParaRPr lang="es-ES">
              <a:solidFill>
                <a:srgbClr val="595959"/>
              </a:solidFill>
              <a:latin typeface="Corbel"/>
            </a:endParaRPr>
          </a:p>
          <a:p>
            <a:pPr algn="just"/>
            <a:endParaRPr lang="es-ES">
              <a:solidFill>
                <a:srgbClr val="595959"/>
              </a:solidFill>
              <a:latin typeface="Corbel"/>
            </a:endParaRPr>
          </a:p>
          <a:p>
            <a:pPr algn="just"/>
            <a:endParaRPr lang="es-ES">
              <a:solidFill>
                <a:srgbClr val="595959"/>
              </a:solidFill>
              <a:latin typeface="Corbel"/>
            </a:endParaRPr>
          </a:p>
          <a:p>
            <a:pPr algn="just"/>
            <a:endParaRPr lang="es-ES">
              <a:solidFill>
                <a:srgbClr val="595959"/>
              </a:solidFill>
              <a:latin typeface="Corbel"/>
            </a:endParaRPr>
          </a:p>
        </p:txBody>
      </p:sp>
      <p:pic>
        <p:nvPicPr>
          <p:cNvPr id="7" name="Imagen 6">
            <a:extLst>
              <a:ext uri="{FF2B5EF4-FFF2-40B4-BE49-F238E27FC236}">
                <a16:creationId xmlns:a16="http://schemas.microsoft.com/office/drawing/2014/main" id="{E51F6043-1D9B-E7B2-BE94-0F6251E973A7}"/>
              </a:ext>
            </a:extLst>
          </p:cNvPr>
          <p:cNvPicPr>
            <a:picLocks noChangeAspect="1"/>
          </p:cNvPicPr>
          <p:nvPr/>
        </p:nvPicPr>
        <p:blipFill>
          <a:blip r:embed="rId2"/>
          <a:stretch>
            <a:fillRect/>
          </a:stretch>
        </p:blipFill>
        <p:spPr>
          <a:xfrm>
            <a:off x="3443270" y="2047857"/>
            <a:ext cx="8390880" cy="3677163"/>
          </a:xfrm>
          <a:prstGeom prst="rect">
            <a:avLst/>
          </a:prstGeom>
        </p:spPr>
      </p:pic>
    </p:spTree>
    <p:extLst>
      <p:ext uri="{BB962C8B-B14F-4D97-AF65-F5344CB8AC3E}">
        <p14:creationId xmlns:p14="http://schemas.microsoft.com/office/powerpoint/2010/main" val="176265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Resultado</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461543"/>
            <a:ext cx="7315200" cy="5724488"/>
          </a:xfrm>
        </p:spPr>
        <p:txBody>
          <a:bodyPr>
            <a:normAutofit/>
          </a:bodyPr>
          <a:lstStyle/>
          <a:p>
            <a:pPr algn="just"/>
            <a:r>
              <a:rPr lang="es-ES"/>
              <a:t>ACCURACY = 74.68</a:t>
            </a:r>
          </a:p>
          <a:p>
            <a:pPr algn="just"/>
            <a:endParaRPr lang="es-ES"/>
          </a:p>
          <a:p>
            <a:pPr algn="just"/>
            <a:r>
              <a:rPr lang="es-ES"/>
              <a:t>OBSERVACIONES: Si bien consideramos que el modelo clasifica con un </a:t>
            </a:r>
            <a:r>
              <a:rPr lang="es-ES" err="1"/>
              <a:t>accuracy</a:t>
            </a:r>
            <a:r>
              <a:rPr lang="es-ES"/>
              <a:t> aceptable un problema, en una segunda etapa se implementarán mejoras al mismo con el objeto de clasificar múltiples problemas.</a:t>
            </a:r>
          </a:p>
          <a:p>
            <a:pPr algn="just"/>
            <a:endParaRPr lang="es-ES"/>
          </a:p>
          <a:p>
            <a:pPr marL="0" indent="0" algn="just">
              <a:buNone/>
            </a:pPr>
            <a:endParaRPr lang="es-ES"/>
          </a:p>
          <a:p>
            <a:pPr algn="just"/>
            <a:endParaRPr lang="es-ES"/>
          </a:p>
          <a:p>
            <a:pPr algn="just"/>
            <a:endParaRPr lang="es-ES"/>
          </a:p>
          <a:p>
            <a:pPr algn="just"/>
            <a:endParaRPr lang="es-ES"/>
          </a:p>
        </p:txBody>
      </p:sp>
    </p:spTree>
    <p:extLst>
      <p:ext uri="{BB962C8B-B14F-4D97-AF65-F5344CB8AC3E}">
        <p14:creationId xmlns:p14="http://schemas.microsoft.com/office/powerpoint/2010/main" val="355597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GRACIAS</a:t>
            </a:r>
            <a:endParaRPr lang="en-US"/>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461543"/>
            <a:ext cx="7315200" cy="5724488"/>
          </a:xfrm>
        </p:spPr>
        <p:txBody>
          <a:bodyPr>
            <a:normAutofit/>
          </a:bodyPr>
          <a:lstStyle/>
          <a:p>
            <a:pPr algn="just"/>
            <a:r>
              <a:rPr lang="es-ES"/>
              <a:t>UN EXPERIMENTO NO SE LE NIEGA A NADIE</a:t>
            </a:r>
            <a:endParaRPr lang="en-US"/>
          </a:p>
          <a:p>
            <a:pPr marL="0" indent="0" algn="just">
              <a:buNone/>
            </a:pPr>
            <a:endParaRPr lang="es-ES"/>
          </a:p>
          <a:p>
            <a:pPr algn="just"/>
            <a:endParaRPr lang="es-ES"/>
          </a:p>
          <a:p>
            <a:pPr algn="just"/>
            <a:endParaRPr lang="es-ES"/>
          </a:p>
        </p:txBody>
      </p:sp>
      <p:pic>
        <p:nvPicPr>
          <p:cNvPr id="5" name="Picture 4" descr="A white person with a question mark&#10;&#10;Description automatically generated">
            <a:extLst>
              <a:ext uri="{FF2B5EF4-FFF2-40B4-BE49-F238E27FC236}">
                <a16:creationId xmlns:a16="http://schemas.microsoft.com/office/drawing/2014/main" id="{1109AC96-DFAB-58E3-EE2A-EB21DD765B80}"/>
              </a:ext>
            </a:extLst>
          </p:cNvPr>
          <p:cNvPicPr>
            <a:picLocks noChangeAspect="1"/>
          </p:cNvPicPr>
          <p:nvPr/>
        </p:nvPicPr>
        <p:blipFill>
          <a:blip r:embed="rId2"/>
          <a:stretch>
            <a:fillRect/>
          </a:stretch>
        </p:blipFill>
        <p:spPr>
          <a:xfrm>
            <a:off x="8706929" y="3638909"/>
            <a:ext cx="2743200" cy="2743200"/>
          </a:xfrm>
          <a:prstGeom prst="rect">
            <a:avLst/>
          </a:prstGeom>
        </p:spPr>
      </p:pic>
    </p:spTree>
    <p:extLst>
      <p:ext uri="{BB962C8B-B14F-4D97-AF65-F5344CB8AC3E}">
        <p14:creationId xmlns:p14="http://schemas.microsoft.com/office/powerpoint/2010/main" val="138624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7471-6F32-69EA-3A16-BB4D0772C69C}"/>
              </a:ext>
            </a:extLst>
          </p:cNvPr>
          <p:cNvSpPr>
            <a:spLocks noGrp="1"/>
          </p:cNvSpPr>
          <p:nvPr>
            <p:ph type="title"/>
          </p:nvPr>
        </p:nvSpPr>
        <p:spPr/>
        <p:txBody>
          <a:bodyPr/>
          <a:lstStyle/>
          <a:p>
            <a:r>
              <a:rPr lang="es-ES" b="0" i="0">
                <a:solidFill>
                  <a:schemeClr val="bg1">
                    <a:lumMod val="95000"/>
                  </a:schemeClr>
                </a:solidFill>
                <a:effectLst/>
                <a:latin typeface="Calibri" panose="020F0502020204030204" pitchFamily="34" charset="0"/>
              </a:rPr>
              <a:t>Proyecto: Clasificación de tipo de fallas de productos</a:t>
            </a:r>
            <a:endParaRPr lang="en-US">
              <a:solidFill>
                <a:schemeClr val="bg1">
                  <a:lumMod val="95000"/>
                </a:schemeClr>
              </a:solidFill>
            </a:endParaRPr>
          </a:p>
        </p:txBody>
      </p:sp>
      <p:sp>
        <p:nvSpPr>
          <p:cNvPr id="3" name="Content Placeholder 2">
            <a:extLst>
              <a:ext uri="{FF2B5EF4-FFF2-40B4-BE49-F238E27FC236}">
                <a16:creationId xmlns:a16="http://schemas.microsoft.com/office/drawing/2014/main" id="{D94F5386-D478-2171-824D-DA831030D0EC}"/>
              </a:ext>
            </a:extLst>
          </p:cNvPr>
          <p:cNvSpPr>
            <a:spLocks noGrp="1"/>
          </p:cNvSpPr>
          <p:nvPr>
            <p:ph idx="1"/>
          </p:nvPr>
        </p:nvSpPr>
        <p:spPr/>
        <p:txBody>
          <a:bodyPr/>
          <a:lstStyle/>
          <a:p>
            <a:pPr marL="0" indent="0">
              <a:buNone/>
            </a:pPr>
            <a:r>
              <a:rPr lang="es-ES" b="1"/>
              <a:t>Alcance:</a:t>
            </a:r>
            <a:endParaRPr lang="en-US"/>
          </a:p>
          <a:p>
            <a:pPr algn="just"/>
            <a:r>
              <a:rPr lang="es-ES"/>
              <a:t>Desarrollar una solución que permita automatizar la clasificación de reclamos a partir de la información obtenida en formularios web.</a:t>
            </a:r>
            <a:endParaRPr lang="en-US"/>
          </a:p>
        </p:txBody>
      </p:sp>
    </p:spTree>
    <p:extLst>
      <p:ext uri="{BB962C8B-B14F-4D97-AF65-F5344CB8AC3E}">
        <p14:creationId xmlns:p14="http://schemas.microsoft.com/office/powerpoint/2010/main" val="369441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477BC-2DB2-D466-973B-20FC5A69C963}"/>
              </a:ext>
            </a:extLst>
          </p:cNvPr>
          <p:cNvSpPr>
            <a:spLocks noGrp="1"/>
          </p:cNvSpPr>
          <p:nvPr>
            <p:ph type="title"/>
          </p:nvPr>
        </p:nvSpPr>
        <p:spPr/>
        <p:txBody>
          <a:bodyPr/>
          <a:lstStyle/>
          <a:p>
            <a:r>
              <a:rPr lang="es-AR"/>
              <a:t>Descripción del problema</a:t>
            </a:r>
          </a:p>
        </p:txBody>
      </p:sp>
      <p:sp>
        <p:nvSpPr>
          <p:cNvPr id="4" name="CuadroTexto 3">
            <a:extLst>
              <a:ext uri="{FF2B5EF4-FFF2-40B4-BE49-F238E27FC236}">
                <a16:creationId xmlns:a16="http://schemas.microsoft.com/office/drawing/2014/main" id="{F34072AD-05EF-8EA6-BC82-CC0A3C71B279}"/>
              </a:ext>
            </a:extLst>
          </p:cNvPr>
          <p:cNvSpPr txBox="1"/>
          <p:nvPr/>
        </p:nvSpPr>
        <p:spPr>
          <a:xfrm>
            <a:off x="4544961" y="1476644"/>
            <a:ext cx="6100916" cy="3970318"/>
          </a:xfrm>
          <a:prstGeom prst="rect">
            <a:avLst/>
          </a:prstGeom>
          <a:noFill/>
        </p:spPr>
        <p:txBody>
          <a:bodyPr wrap="square" lIns="91440" tIns="45720" rIns="91440" bIns="45720" anchor="t">
            <a:spAutoFit/>
          </a:bodyPr>
          <a:lstStyle/>
          <a:p>
            <a:pPr algn="just"/>
            <a:r>
              <a:rPr lang="es-ES"/>
              <a:t>La empresa Escorial se dedica a la producción en serie de termotanques, cocinas y calefones, siendo el foco del negocio ofrecer el mejor precio del mercado.  </a:t>
            </a:r>
            <a:endParaRPr lang="en-US"/>
          </a:p>
          <a:p>
            <a:endParaRPr lang="es-ES"/>
          </a:p>
          <a:p>
            <a:pPr algn="just"/>
            <a:r>
              <a:rPr lang="es-ES"/>
              <a:t>Al ser elevada la cantidad de productos manufacturados, se requiere de un área  de postventa encargada de atender  solicitudes concernientes a los productos. Se brinda la posibilidad al cliente de completar un formulario en la página web https://escorial.com.ar/postventa en caso de existir algún problema con el producto. El formulario solicita datos de contacto, del producto con inconvenientes y descripción del problema para que el área pueda resolver. A continuación, se presenta </a:t>
            </a:r>
            <a:r>
              <a:rPr lang="es-ES" err="1"/>
              <a:t>screenshot</a:t>
            </a:r>
            <a:r>
              <a:rPr lang="es-ES"/>
              <a:t> del formulario que se observa en el sitio web: </a:t>
            </a:r>
            <a:endParaRPr lang="es-AR"/>
          </a:p>
        </p:txBody>
      </p:sp>
    </p:spTree>
    <p:extLst>
      <p:ext uri="{BB962C8B-B14F-4D97-AF65-F5344CB8AC3E}">
        <p14:creationId xmlns:p14="http://schemas.microsoft.com/office/powerpoint/2010/main" val="358511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38710-87E4-8E78-205D-8AB1574A57C0}"/>
              </a:ext>
            </a:extLst>
          </p:cNvPr>
          <p:cNvSpPr>
            <a:spLocks noGrp="1"/>
          </p:cNvSpPr>
          <p:nvPr>
            <p:ph type="title"/>
          </p:nvPr>
        </p:nvSpPr>
        <p:spPr/>
        <p:txBody>
          <a:bodyPr/>
          <a:lstStyle/>
          <a:p>
            <a:r>
              <a:rPr lang="es-AR"/>
              <a:t>Formulario de reclamos en la web de la empresa</a:t>
            </a:r>
          </a:p>
        </p:txBody>
      </p:sp>
      <p:pic>
        <p:nvPicPr>
          <p:cNvPr id="1026" name="Picture 2" descr="Interfaz de usuario gráfica, Texto, Aplicación, Correo electrónico&#10;&#10;Descripción generada automáticamente">
            <a:extLst>
              <a:ext uri="{FF2B5EF4-FFF2-40B4-BE49-F238E27FC236}">
                <a16:creationId xmlns:a16="http://schemas.microsoft.com/office/drawing/2014/main" id="{96498873-C7BB-F479-AE4F-9022E963AD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8754" y="863600"/>
            <a:ext cx="5955167"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8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2C9B4-FBC5-78E7-8B61-24DF795120D8}"/>
              </a:ext>
            </a:extLst>
          </p:cNvPr>
          <p:cNvSpPr>
            <a:spLocks noGrp="1"/>
          </p:cNvSpPr>
          <p:nvPr>
            <p:ph type="title"/>
          </p:nvPr>
        </p:nvSpPr>
        <p:spPr/>
        <p:txBody>
          <a:bodyPr/>
          <a:lstStyle/>
          <a:p>
            <a:r>
              <a:rPr lang="es-AR"/>
              <a:t>Tareas de los operadores</a:t>
            </a:r>
          </a:p>
        </p:txBody>
      </p:sp>
      <p:sp>
        <p:nvSpPr>
          <p:cNvPr id="3" name="Marcador de contenido 2">
            <a:extLst>
              <a:ext uri="{FF2B5EF4-FFF2-40B4-BE49-F238E27FC236}">
                <a16:creationId xmlns:a16="http://schemas.microsoft.com/office/drawing/2014/main" id="{7D290546-A6E3-4A5E-96A9-38FB6AA93888}"/>
              </a:ext>
            </a:extLst>
          </p:cNvPr>
          <p:cNvSpPr>
            <a:spLocks noGrp="1"/>
          </p:cNvSpPr>
          <p:nvPr>
            <p:ph idx="1"/>
          </p:nvPr>
        </p:nvSpPr>
        <p:spPr/>
        <p:txBody>
          <a:bodyPr/>
          <a:lstStyle/>
          <a:p>
            <a:pPr algn="just"/>
            <a:r>
              <a:rPr lang="es-ES"/>
              <a:t>En base a la observación que escriba el cliente, el operador debe clasificar el problema para que el técnico lo resuelva, realizando lo que por tabla está tabulado.</a:t>
            </a:r>
            <a:endParaRPr lang="en-US"/>
          </a:p>
          <a:p>
            <a:pPr algn="just"/>
            <a:r>
              <a:rPr lang="es-ES"/>
              <a:t>El operador cuenta con muchas tareas operativas, para agilizar esta tarea se realizará la clasificación del problema  de forma automática quedando solo el control posterior a cargo del operador.</a:t>
            </a:r>
            <a:endParaRPr lang="es-AR"/>
          </a:p>
        </p:txBody>
      </p:sp>
    </p:spTree>
    <p:extLst>
      <p:ext uri="{BB962C8B-B14F-4D97-AF65-F5344CB8AC3E}">
        <p14:creationId xmlns:p14="http://schemas.microsoft.com/office/powerpoint/2010/main" val="35822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67EBD-F38A-F9C8-6EAD-F52FF2728DFC}"/>
              </a:ext>
            </a:extLst>
          </p:cNvPr>
          <p:cNvSpPr>
            <a:spLocks noGrp="1"/>
          </p:cNvSpPr>
          <p:nvPr>
            <p:ph type="title"/>
          </p:nvPr>
        </p:nvSpPr>
        <p:spPr/>
        <p:txBody>
          <a:bodyPr/>
          <a:lstStyle/>
          <a:p>
            <a:r>
              <a:rPr lang="es-MX" b="1" i="0">
                <a:solidFill>
                  <a:schemeClr val="bg1">
                    <a:lumMod val="95000"/>
                  </a:schemeClr>
                </a:solidFill>
                <a:effectLst/>
                <a:latin typeface="Corbel" panose="020B0503020204020204" pitchFamily="34" charset="0"/>
              </a:rPr>
              <a:t>Hoja de ruta: Pasos tentativos</a:t>
            </a:r>
            <a:r>
              <a:rPr lang="es-MX" sz="1800" b="1" i="0">
                <a:solidFill>
                  <a:srgbClr val="000000"/>
                </a:solidFill>
                <a:effectLst/>
                <a:latin typeface="Calibri" panose="020F0502020204030204" pitchFamily="34" charset="0"/>
              </a:rPr>
              <a:t>.</a:t>
            </a:r>
            <a:r>
              <a:rPr lang="es-MX" sz="1800" b="0" i="0">
                <a:solidFill>
                  <a:srgbClr val="000000"/>
                </a:solidFill>
                <a:effectLst/>
                <a:latin typeface="Calibri" panose="020F0502020204030204" pitchFamily="34" charset="0"/>
              </a:rPr>
              <a:t> </a:t>
            </a:r>
            <a:endParaRPr lang="es-AR"/>
          </a:p>
        </p:txBody>
      </p:sp>
      <p:sp>
        <p:nvSpPr>
          <p:cNvPr id="8" name="CuadroTexto 7">
            <a:extLst>
              <a:ext uri="{FF2B5EF4-FFF2-40B4-BE49-F238E27FC236}">
                <a16:creationId xmlns:a16="http://schemas.microsoft.com/office/drawing/2014/main" id="{588D4FBA-099C-DC61-8104-A74EF05A8B34}"/>
              </a:ext>
            </a:extLst>
          </p:cNvPr>
          <p:cNvSpPr txBox="1"/>
          <p:nvPr/>
        </p:nvSpPr>
        <p:spPr>
          <a:xfrm>
            <a:off x="4544962" y="1439269"/>
            <a:ext cx="6100916" cy="3693319"/>
          </a:xfrm>
          <a:prstGeom prst="rect">
            <a:avLst/>
          </a:prstGeom>
          <a:noFill/>
        </p:spPr>
        <p:txBody>
          <a:bodyPr wrap="square" lIns="91440" tIns="45720" rIns="91440" bIns="45720" anchor="t">
            <a:spAutoFit/>
          </a:bodyPr>
          <a:lstStyle/>
          <a:p>
            <a:pPr algn="just" rtl="0" fontAlgn="base">
              <a:buFont typeface="+mj-lt"/>
              <a:buAutoNum type="arabicPeriod"/>
            </a:pPr>
            <a:r>
              <a:rPr lang="es-ES" sz="1800" b="0" i="0">
                <a:solidFill>
                  <a:srgbClr val="000000"/>
                </a:solidFill>
                <a:effectLst/>
                <a:latin typeface="Calibri"/>
                <a:cs typeface="Calibri"/>
              </a:rPr>
              <a:t> Obtener los datos de la base de datos donde se aloja la página web de la empresa</a:t>
            </a:r>
            <a:r>
              <a:rPr lang="es-ES">
                <a:solidFill>
                  <a:srgbClr val="000000"/>
                </a:solidFill>
                <a:latin typeface="Calibri"/>
                <a:cs typeface="Calibri"/>
              </a:rPr>
              <a:t>.</a:t>
            </a:r>
            <a:r>
              <a:rPr lang="es-ES" sz="1800" b="0" i="0">
                <a:solidFill>
                  <a:srgbClr val="000000"/>
                </a:solidFill>
                <a:effectLst/>
                <a:latin typeface="Calibri"/>
                <a:cs typeface="Calibri"/>
              </a:rPr>
              <a:t> </a:t>
            </a:r>
            <a:endParaRPr lang="en-US">
              <a:latin typeface="Calibri"/>
              <a:cs typeface="Calibri"/>
            </a:endParaRPr>
          </a:p>
          <a:p>
            <a:pPr algn="just" rtl="0" fontAlgn="base">
              <a:buFont typeface="+mj-lt"/>
              <a:buAutoNum type="arabicPeriod" startAt="2"/>
            </a:pPr>
            <a:r>
              <a:rPr lang="es-ES" sz="1800" b="0" i="0">
                <a:solidFill>
                  <a:srgbClr val="000000"/>
                </a:solidFill>
                <a:effectLst/>
                <a:latin typeface="Calibri"/>
                <a:cs typeface="Calibri"/>
              </a:rPr>
              <a:t> Exportarlos como </a:t>
            </a:r>
            <a:r>
              <a:rPr lang="es-ES" sz="1800" b="0" i="0" err="1">
                <a:solidFill>
                  <a:srgbClr val="000000"/>
                </a:solidFill>
                <a:effectLst/>
                <a:latin typeface="Calibri"/>
                <a:cs typeface="Calibri"/>
              </a:rPr>
              <a:t>csv</a:t>
            </a:r>
            <a:r>
              <a:rPr lang="es-ES" sz="1800" b="0" i="0">
                <a:solidFill>
                  <a:srgbClr val="000000"/>
                </a:solidFill>
                <a:effectLst/>
                <a:latin typeface="Calibri"/>
                <a:cs typeface="Calibri"/>
              </a:rPr>
              <a:t> o documento de </a:t>
            </a:r>
            <a:r>
              <a:rPr lang="es-ES" sz="1800" b="0" i="0" err="1">
                <a:solidFill>
                  <a:srgbClr val="000000"/>
                </a:solidFill>
                <a:effectLst/>
                <a:latin typeface="Calibri"/>
                <a:cs typeface="Calibri"/>
              </a:rPr>
              <a:t>excel</a:t>
            </a:r>
            <a:r>
              <a:rPr lang="es-ES" sz="1800" b="0" i="0">
                <a:solidFill>
                  <a:srgbClr val="000000"/>
                </a:solidFill>
                <a:effectLst/>
                <a:latin typeface="Calibri"/>
                <a:cs typeface="Calibri"/>
              </a:rPr>
              <a:t> para su posterior procesamiento</a:t>
            </a:r>
            <a:r>
              <a:rPr lang="es-ES">
                <a:solidFill>
                  <a:srgbClr val="000000"/>
                </a:solidFill>
                <a:latin typeface="Calibri"/>
                <a:cs typeface="Calibri"/>
              </a:rPr>
              <a:t>.</a:t>
            </a:r>
            <a:r>
              <a:rPr lang="es-ES" sz="1800" b="0" i="0">
                <a:solidFill>
                  <a:srgbClr val="000000"/>
                </a:solidFill>
                <a:effectLst/>
                <a:latin typeface="Calibri"/>
                <a:cs typeface="Calibri"/>
              </a:rPr>
              <a:t> </a:t>
            </a:r>
          </a:p>
          <a:p>
            <a:pPr algn="just" fontAlgn="base">
              <a:buFont typeface="+mj-lt"/>
              <a:buAutoNum type="arabicPeriod" startAt="3"/>
            </a:pPr>
            <a:r>
              <a:rPr lang="es-ES">
                <a:solidFill>
                  <a:srgbClr val="000000"/>
                </a:solidFill>
                <a:latin typeface="Calibri"/>
                <a:cs typeface="Calibri"/>
              </a:rPr>
              <a:t> </a:t>
            </a:r>
            <a:r>
              <a:rPr lang="es-ES" sz="1800" b="0" i="0">
                <a:solidFill>
                  <a:srgbClr val="000000"/>
                </a:solidFill>
                <a:effectLst/>
                <a:latin typeface="Calibri"/>
                <a:cs typeface="Calibri"/>
              </a:rPr>
              <a:t>Limpieza de los datos dejando solamente las clasificaciones realizadas por los operadores</a:t>
            </a:r>
            <a:r>
              <a:rPr lang="es-ES">
                <a:solidFill>
                  <a:srgbClr val="000000"/>
                </a:solidFill>
                <a:latin typeface="Calibri"/>
                <a:cs typeface="Calibri"/>
              </a:rPr>
              <a:t>.</a:t>
            </a:r>
            <a:endParaRPr lang="es-ES" sz="1800" b="0" i="0">
              <a:solidFill>
                <a:srgbClr val="000000"/>
              </a:solidFill>
              <a:effectLst/>
              <a:latin typeface="Calibri" panose="020F0502020204030204" pitchFamily="34" charset="0"/>
              <a:cs typeface="Calibri"/>
            </a:endParaRPr>
          </a:p>
          <a:p>
            <a:pPr algn="just" rtl="0" fontAlgn="base">
              <a:buFont typeface="+mj-lt"/>
              <a:buAutoNum type="arabicPeriod" startAt="4"/>
            </a:pPr>
            <a:r>
              <a:rPr lang="es-ES" sz="1800" b="0" i="0">
                <a:solidFill>
                  <a:srgbClr val="000000"/>
                </a:solidFill>
                <a:effectLst/>
                <a:latin typeface="Calibri"/>
                <a:cs typeface="Calibri"/>
              </a:rPr>
              <a:t> Análisis de datos faltantes o incorrectos y su manipulación</a:t>
            </a:r>
            <a:r>
              <a:rPr lang="es-ES">
                <a:solidFill>
                  <a:srgbClr val="000000"/>
                </a:solidFill>
                <a:latin typeface="Calibri"/>
                <a:cs typeface="Calibri"/>
              </a:rPr>
              <a:t>.</a:t>
            </a:r>
            <a:r>
              <a:rPr lang="es-ES" sz="1800" b="0" i="0">
                <a:solidFill>
                  <a:srgbClr val="000000"/>
                </a:solidFill>
                <a:effectLst/>
                <a:latin typeface="Calibri"/>
                <a:cs typeface="Calibri"/>
              </a:rPr>
              <a:t>  </a:t>
            </a:r>
          </a:p>
          <a:p>
            <a:pPr algn="just" rtl="0" fontAlgn="base">
              <a:buFont typeface="+mj-lt"/>
              <a:buAutoNum type="arabicPeriod" startAt="5"/>
            </a:pPr>
            <a:r>
              <a:rPr lang="es-ES" sz="1800" b="0" i="0">
                <a:solidFill>
                  <a:srgbClr val="000000"/>
                </a:solidFill>
                <a:effectLst/>
                <a:latin typeface="Calibri"/>
                <a:cs typeface="Calibri"/>
              </a:rPr>
              <a:t> Creación del modelo a partir de las observaciones y clasificaciones</a:t>
            </a:r>
            <a:r>
              <a:rPr lang="es-ES">
                <a:solidFill>
                  <a:srgbClr val="000000"/>
                </a:solidFill>
                <a:latin typeface="Calibri"/>
                <a:cs typeface="Calibri"/>
              </a:rPr>
              <a:t>.</a:t>
            </a:r>
            <a:r>
              <a:rPr lang="es-ES" sz="1800" b="0" i="0">
                <a:solidFill>
                  <a:srgbClr val="000000"/>
                </a:solidFill>
                <a:effectLst/>
                <a:latin typeface="Calibri"/>
                <a:cs typeface="Calibri"/>
              </a:rPr>
              <a:t> </a:t>
            </a:r>
          </a:p>
          <a:p>
            <a:pPr algn="just" rtl="0" fontAlgn="base">
              <a:buFont typeface="+mj-lt"/>
              <a:buAutoNum type="arabicPeriod" startAt="6"/>
            </a:pPr>
            <a:r>
              <a:rPr lang="es-ES" sz="1800" b="0" i="0">
                <a:solidFill>
                  <a:srgbClr val="000000"/>
                </a:solidFill>
                <a:effectLst/>
                <a:latin typeface="Calibri"/>
                <a:cs typeface="Calibri"/>
              </a:rPr>
              <a:t> Realizar el test y medir el nivel de precisión del modelo</a:t>
            </a:r>
            <a:r>
              <a:rPr lang="es-ES">
                <a:solidFill>
                  <a:srgbClr val="000000"/>
                </a:solidFill>
                <a:latin typeface="Calibri"/>
                <a:cs typeface="Calibri"/>
              </a:rPr>
              <a:t>.</a:t>
            </a:r>
            <a:r>
              <a:rPr lang="es-ES" sz="1800" b="0" i="0">
                <a:solidFill>
                  <a:srgbClr val="000000"/>
                </a:solidFill>
                <a:effectLst/>
                <a:latin typeface="Calibri"/>
                <a:cs typeface="Calibri"/>
              </a:rPr>
              <a:t> </a:t>
            </a:r>
          </a:p>
          <a:p>
            <a:pPr algn="just" rtl="0" fontAlgn="base">
              <a:buFont typeface="+mj-lt"/>
              <a:buAutoNum type="arabicPeriod" startAt="7"/>
            </a:pPr>
            <a:r>
              <a:rPr lang="es-ES" sz="1800" b="0" i="0">
                <a:solidFill>
                  <a:srgbClr val="000000"/>
                </a:solidFill>
                <a:effectLst/>
                <a:latin typeface="Calibri"/>
                <a:cs typeface="Calibri"/>
              </a:rPr>
              <a:t> Implementar el script correspondiente para que realice la clasificación </a:t>
            </a:r>
            <a:r>
              <a:rPr lang="es-ES">
                <a:solidFill>
                  <a:srgbClr val="000000"/>
                </a:solidFill>
                <a:latin typeface="Calibri"/>
                <a:cs typeface="Calibri"/>
              </a:rPr>
              <a:t>requerida</a:t>
            </a:r>
            <a:r>
              <a:rPr lang="es-ES" sz="1800" b="0" i="0">
                <a:solidFill>
                  <a:srgbClr val="000000"/>
                </a:solidFill>
                <a:effectLst/>
                <a:latin typeface="Calibri"/>
                <a:cs typeface="Calibri"/>
              </a:rPr>
              <a:t> y se aplique sobre la base de datos</a:t>
            </a:r>
            <a:r>
              <a:rPr lang="es-ES">
                <a:solidFill>
                  <a:srgbClr val="000000"/>
                </a:solidFill>
                <a:latin typeface="Calibri"/>
                <a:cs typeface="Calibri"/>
              </a:rPr>
              <a:t>.</a:t>
            </a:r>
            <a:r>
              <a:rPr lang="es-ES" sz="1800" b="0" i="0">
                <a:solidFill>
                  <a:srgbClr val="000000"/>
                </a:solidFill>
                <a:effectLst/>
                <a:latin typeface="Calibri"/>
                <a:cs typeface="Calibri"/>
              </a:rPr>
              <a:t> </a:t>
            </a:r>
          </a:p>
          <a:p>
            <a:pPr algn="l" rtl="0" fontAlgn="base">
              <a:buFont typeface="+mj-lt"/>
              <a:buAutoNum type="arabicPeriod" startAt="8"/>
            </a:pPr>
            <a:r>
              <a:rPr lang="es-ES" sz="1800" b="0" i="0">
                <a:solidFill>
                  <a:srgbClr val="000000"/>
                </a:solidFill>
                <a:effectLst/>
                <a:latin typeface="Calibri"/>
                <a:cs typeface="Calibri"/>
              </a:rPr>
              <a:t> Presentación de la mejora a la gerencia</a:t>
            </a:r>
            <a:r>
              <a:rPr lang="es-ES">
                <a:solidFill>
                  <a:srgbClr val="000000"/>
                </a:solidFill>
                <a:latin typeface="Calibri"/>
                <a:cs typeface="Calibri"/>
              </a:rPr>
              <a:t>.</a:t>
            </a:r>
            <a:r>
              <a:rPr lang="es-ES" sz="1800" b="0" i="0">
                <a:solidFill>
                  <a:srgbClr val="000000"/>
                </a:solidFill>
                <a:effectLst/>
                <a:latin typeface="Calibri"/>
                <a:cs typeface="Calibri"/>
              </a:rPr>
              <a:t>  </a:t>
            </a:r>
          </a:p>
        </p:txBody>
      </p:sp>
    </p:spTree>
    <p:extLst>
      <p:ext uri="{BB962C8B-B14F-4D97-AF65-F5344CB8AC3E}">
        <p14:creationId xmlns:p14="http://schemas.microsoft.com/office/powerpoint/2010/main" val="338628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Expectativas</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p:txBody>
          <a:bodyPr/>
          <a:lstStyle/>
          <a:p>
            <a:pPr algn="just"/>
            <a:r>
              <a:rPr lang="es-ES"/>
              <a:t>Por cada tipo de producto existe una lista de problemas específicos y estimamos que vamos a tener complicaciones en designar la categoría correcta sin mezclar entre tipo de producto. </a:t>
            </a:r>
            <a:endParaRPr lang="en-US"/>
          </a:p>
          <a:p>
            <a:endParaRPr lang="es-ES"/>
          </a:p>
          <a:p>
            <a:pPr algn="just"/>
            <a:r>
              <a:rPr lang="es-ES"/>
              <a:t>Al procesar las observaciones muy probablemente tengamos problemas al clasificarlos en caso de que el cliente escriba de una manera incorrecta. </a:t>
            </a:r>
          </a:p>
          <a:p>
            <a:endParaRPr lang="es-ES"/>
          </a:p>
          <a:p>
            <a:pPr algn="just"/>
            <a:r>
              <a:rPr lang="es-ES"/>
              <a:t>Un punto importante para considerar es la inexperiencia del equipo en el procesamiento de texto lo cual la va a provocar que el tiempo del proyecto se extienda más allá del tiempo normal de cualquier proyecto de esta índole hasta lograr obtener el modelo correcto. </a:t>
            </a:r>
            <a:endParaRPr lang="es-AR"/>
          </a:p>
        </p:txBody>
      </p:sp>
    </p:spTree>
    <p:extLst>
      <p:ext uri="{BB962C8B-B14F-4D97-AF65-F5344CB8AC3E}">
        <p14:creationId xmlns:p14="http://schemas.microsoft.com/office/powerpoint/2010/main" val="18400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Problemas en el camino</a:t>
            </a:r>
            <a:endParaRPr lang="en-US"/>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p:txBody>
          <a:bodyPr/>
          <a:lstStyle/>
          <a:p>
            <a:pPr algn="just"/>
            <a:r>
              <a:rPr lang="es-ES"/>
              <a:t>La clasificación se realiza en base a categorías de desperfectos. Del análisis de los formularios web resulta:</a:t>
            </a:r>
          </a:p>
          <a:p>
            <a:pPr algn="just"/>
            <a:r>
              <a:rPr lang="es-ES"/>
              <a:t>Categorías redundantes.</a:t>
            </a:r>
          </a:p>
          <a:p>
            <a:pPr algn="just"/>
            <a:r>
              <a:rPr lang="es-ES"/>
              <a:t>Categorías que fueron utilizadas muy pocas veces</a:t>
            </a:r>
          </a:p>
          <a:p>
            <a:pPr algn="just"/>
            <a:r>
              <a:rPr lang="es-ES"/>
              <a:t>Categorías que, si bien están contempladas, el cliente no usa e indica OTROS</a:t>
            </a:r>
          </a:p>
          <a:p>
            <a:pPr algn="just"/>
            <a:r>
              <a:rPr lang="es-ES"/>
              <a:t>En una primera instancia nos confiamos con un conjunto de datos que resulto insuficiente.</a:t>
            </a:r>
          </a:p>
          <a:p>
            <a:pPr algn="just"/>
            <a:r>
              <a:rPr lang="es-ES"/>
              <a:t>Los clientes escriben de manera coloquial y con mala ortografía </a:t>
            </a:r>
          </a:p>
          <a:p>
            <a:pPr algn="just"/>
            <a:endParaRPr lang="es-ES"/>
          </a:p>
          <a:p>
            <a:pPr algn="just"/>
            <a:endParaRPr lang="es-ES"/>
          </a:p>
        </p:txBody>
      </p:sp>
    </p:spTree>
    <p:extLst>
      <p:ext uri="{BB962C8B-B14F-4D97-AF65-F5344CB8AC3E}">
        <p14:creationId xmlns:p14="http://schemas.microsoft.com/office/powerpoint/2010/main" val="269720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AC902-C2F7-6790-9D91-79B4ADED11DA}"/>
              </a:ext>
            </a:extLst>
          </p:cNvPr>
          <p:cNvSpPr>
            <a:spLocks noGrp="1"/>
          </p:cNvSpPr>
          <p:nvPr>
            <p:ph type="title"/>
          </p:nvPr>
        </p:nvSpPr>
        <p:spPr/>
        <p:txBody>
          <a:bodyPr/>
          <a:lstStyle/>
          <a:p>
            <a:r>
              <a:rPr lang="es-AR"/>
              <a:t>Modelo</a:t>
            </a:r>
          </a:p>
        </p:txBody>
      </p:sp>
      <p:sp>
        <p:nvSpPr>
          <p:cNvPr id="3" name="Marcador de contenido 2">
            <a:extLst>
              <a:ext uri="{FF2B5EF4-FFF2-40B4-BE49-F238E27FC236}">
                <a16:creationId xmlns:a16="http://schemas.microsoft.com/office/drawing/2014/main" id="{2D14B3FF-AEEA-B459-D60F-C7A5E7401798}"/>
              </a:ext>
            </a:extLst>
          </p:cNvPr>
          <p:cNvSpPr>
            <a:spLocks noGrp="1"/>
          </p:cNvSpPr>
          <p:nvPr>
            <p:ph idx="1"/>
          </p:nvPr>
        </p:nvSpPr>
        <p:spPr>
          <a:xfrm>
            <a:off x="3869268" y="677203"/>
            <a:ext cx="7315200" cy="5508828"/>
          </a:xfrm>
        </p:spPr>
        <p:txBody>
          <a:bodyPr>
            <a:normAutofit lnSpcReduction="10000"/>
          </a:bodyPr>
          <a:lstStyle/>
          <a:p>
            <a:pPr algn="just"/>
            <a:r>
              <a:rPr lang="es-ES"/>
              <a:t>Se procede a probar el aplicativo con información generada por la empresa desde el año 2021 hasta finales del mes de agosto 2023. De los datos adquiridos se resumen los principales enunciados para el modelo en la imagen siguiente:</a:t>
            </a:r>
          </a:p>
          <a:p>
            <a:pPr algn="just"/>
            <a:endParaRPr lang="es-ES"/>
          </a:p>
          <a:p>
            <a:pPr algn="just"/>
            <a:endParaRPr lang="es-ES"/>
          </a:p>
          <a:p>
            <a:pPr algn="just"/>
            <a:endParaRPr lang="es-ES"/>
          </a:p>
          <a:p>
            <a:pPr algn="just"/>
            <a:endParaRPr lang="es-ES"/>
          </a:p>
          <a:p>
            <a:pPr algn="just"/>
            <a:endParaRPr lang="es-ES"/>
          </a:p>
          <a:p>
            <a:pPr algn="just"/>
            <a:endParaRPr lang="es-ES"/>
          </a:p>
          <a:p>
            <a:pPr algn="just"/>
            <a:endParaRPr lang="es-ES"/>
          </a:p>
          <a:p>
            <a:pPr algn="just"/>
            <a:endParaRPr lang="es-ES"/>
          </a:p>
          <a:p>
            <a:pPr algn="just"/>
            <a:r>
              <a:rPr lang="es-ES"/>
              <a:t>La variable </a:t>
            </a:r>
            <a:r>
              <a:rPr lang="es-ES" err="1"/>
              <a:t>problema_n</a:t>
            </a:r>
            <a:r>
              <a:rPr lang="es-ES"/>
              <a:t> se convierte en el objeto del modelo para predecir la categorización que en la operación es realizada por el operador en turno, esto en función de lo consignado por el usuario.</a:t>
            </a:r>
          </a:p>
        </p:txBody>
      </p:sp>
      <p:pic>
        <p:nvPicPr>
          <p:cNvPr id="5" name="Picture 4" descr="A black table with white text&#10;&#10;Description automatically generated">
            <a:extLst>
              <a:ext uri="{FF2B5EF4-FFF2-40B4-BE49-F238E27FC236}">
                <a16:creationId xmlns:a16="http://schemas.microsoft.com/office/drawing/2014/main" id="{32BD3F16-06EC-C124-C80D-D7D04FE33403}"/>
              </a:ext>
            </a:extLst>
          </p:cNvPr>
          <p:cNvPicPr>
            <a:picLocks noChangeAspect="1"/>
          </p:cNvPicPr>
          <p:nvPr/>
        </p:nvPicPr>
        <p:blipFill>
          <a:blip r:embed="rId2"/>
          <a:stretch>
            <a:fillRect/>
          </a:stretch>
        </p:blipFill>
        <p:spPr>
          <a:xfrm>
            <a:off x="3991155" y="2122525"/>
            <a:ext cx="7530859" cy="2814233"/>
          </a:xfrm>
          <a:prstGeom prst="rect">
            <a:avLst/>
          </a:prstGeom>
        </p:spPr>
      </p:pic>
    </p:spTree>
    <p:extLst>
      <p:ext uri="{BB962C8B-B14F-4D97-AF65-F5344CB8AC3E}">
        <p14:creationId xmlns:p14="http://schemas.microsoft.com/office/powerpoint/2010/main" val="286374499"/>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0</TotalTime>
  <Words>848</Words>
  <Application>Microsoft Office PowerPoint</Application>
  <PresentationFormat>Panorámica</PresentationFormat>
  <Paragraphs>103</Paragraphs>
  <Slides>15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Corbel</vt:lpstr>
      <vt:lpstr>Wingdings 2</vt:lpstr>
      <vt:lpstr>Marco</vt:lpstr>
      <vt:lpstr>Trabajo práctico Text Mining</vt:lpstr>
      <vt:lpstr>Proyecto: Clasificación de tipo de fallas de productos</vt:lpstr>
      <vt:lpstr>Descripción del problema</vt:lpstr>
      <vt:lpstr>Formulario de reclamos en la web de la empresa</vt:lpstr>
      <vt:lpstr>Tareas de los operadores</vt:lpstr>
      <vt:lpstr>Hoja de ruta: Pasos tentativos. </vt:lpstr>
      <vt:lpstr>Expectativas</vt:lpstr>
      <vt:lpstr>Problemas en el camino</vt:lpstr>
      <vt:lpstr>Modelo</vt:lpstr>
      <vt:lpstr>Modelo</vt:lpstr>
      <vt:lpstr>Modelo</vt:lpstr>
      <vt:lpstr>Modelo</vt:lpstr>
      <vt:lpstr>Modelo</vt:lpstr>
      <vt:lpstr>Resultado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Josvaldes</dc:creator>
  <cp:lastModifiedBy>José Eduardo Valdés Castro</cp:lastModifiedBy>
  <cp:revision>1</cp:revision>
  <dcterms:created xsi:type="dcterms:W3CDTF">2023-09-18T21:25:54Z</dcterms:created>
  <dcterms:modified xsi:type="dcterms:W3CDTF">2023-09-25T22:20:08Z</dcterms:modified>
</cp:coreProperties>
</file>