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4"/>
            <a:ext cx="8825658" cy="1600596"/>
          </a:xfrm>
        </p:spPr>
        <p:txBody>
          <a:bodyPr/>
          <a:lstStyle/>
          <a:p>
            <a:r>
              <a:rPr lang="en-US" dirty="0" smtClean="0"/>
              <a:t>Product recommendation</a:t>
            </a:r>
            <a:endParaRPr lang="en-US" dirty="0"/>
          </a:p>
        </p:txBody>
      </p:sp>
      <p:sp>
        <p:nvSpPr>
          <p:cNvPr id="3" name="Subtitle 2"/>
          <p:cNvSpPr>
            <a:spLocks noGrp="1"/>
          </p:cNvSpPr>
          <p:nvPr>
            <p:ph type="subTitle" idx="1"/>
          </p:nvPr>
        </p:nvSpPr>
        <p:spPr/>
        <p:txBody>
          <a:bodyPr>
            <a:noAutofit/>
          </a:bodyPr>
          <a:lstStyle/>
          <a:p>
            <a:r>
              <a:rPr lang="en-US" dirty="0" smtClean="0"/>
              <a:t>Submitted by:</a:t>
            </a:r>
          </a:p>
          <a:p>
            <a:r>
              <a:rPr lang="en-US" dirty="0" smtClean="0"/>
              <a:t>JOSWIN V JAISON</a:t>
            </a:r>
          </a:p>
          <a:p>
            <a:r>
              <a:rPr lang="en-US" dirty="0" smtClean="0"/>
              <a:t>Karunya institute of technology</a:t>
            </a:r>
          </a:p>
          <a:p>
            <a:r>
              <a:rPr lang="en-US" dirty="0" smtClean="0"/>
              <a:t>Batch :2018-22</a:t>
            </a:r>
            <a:endParaRPr lang="en-US" dirty="0"/>
          </a:p>
        </p:txBody>
      </p:sp>
      <p:sp>
        <p:nvSpPr>
          <p:cNvPr id="4" name="TextBox 3"/>
          <p:cNvSpPr txBox="1"/>
          <p:nvPr/>
        </p:nvSpPr>
        <p:spPr>
          <a:xfrm>
            <a:off x="811850" y="555475"/>
            <a:ext cx="5930781" cy="1200329"/>
          </a:xfrm>
          <a:prstGeom prst="rect">
            <a:avLst/>
          </a:prstGeom>
          <a:noFill/>
        </p:spPr>
        <p:txBody>
          <a:bodyPr wrap="square" rtlCol="0">
            <a:spAutoFit/>
          </a:bodyPr>
          <a:lstStyle/>
          <a:p>
            <a:r>
              <a:rPr lang="en-US" sz="3600" dirty="0" smtClean="0">
                <a:solidFill>
                  <a:srgbClr val="92D050"/>
                </a:solidFill>
              </a:rPr>
              <a:t>Capgemini Tech Challenge –Round 2</a:t>
            </a:r>
            <a:endParaRPr lang="en-US" sz="3600" dirty="0">
              <a:solidFill>
                <a:srgbClr val="92D050"/>
              </a:solidFill>
            </a:endParaRPr>
          </a:p>
        </p:txBody>
      </p:sp>
    </p:spTree>
    <p:extLst>
      <p:ext uri="{BB962C8B-B14F-4D97-AF65-F5344CB8AC3E}">
        <p14:creationId xmlns:p14="http://schemas.microsoft.com/office/powerpoint/2010/main" val="25583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Synopsis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challenge is to build an appropriate product recommendation system using </a:t>
            </a:r>
            <a:r>
              <a:rPr lang="en-US" dirty="0" err="1" smtClean="0"/>
              <a:t>Modcloth</a:t>
            </a:r>
            <a:r>
              <a:rPr lang="en-US" dirty="0" smtClean="0"/>
              <a:t> dataset</a:t>
            </a:r>
          </a:p>
          <a:p>
            <a:r>
              <a:rPr lang="en-US" dirty="0" smtClean="0"/>
              <a:t>The approach used was collaborative filtering.</a:t>
            </a:r>
            <a:r>
              <a:rPr lang="en-US" dirty="0"/>
              <a:t> Collaborative filtering (CF) is a technique used by recommender systems. In the newer, narrower sense, collaborative filtering is a method of making automatic predictions (filtering) about the interests of a user by collecting preferences or taste information from many users (collaborating).It filter out items that a user might like on the basis of reactions by similar users. It works by searching a large group of people and finding a smaller set of users with tastes similar to a particular user</a:t>
            </a:r>
            <a:r>
              <a:rPr lang="en-US" dirty="0" smtClean="0"/>
              <a:t>.</a:t>
            </a:r>
          </a:p>
          <a:p>
            <a:r>
              <a:rPr lang="en-US" dirty="0" smtClean="0"/>
              <a:t>In this model the user will input the product name and rating then the model predicts the similar items to be purchased</a:t>
            </a:r>
            <a:endParaRPr lang="en-US" dirty="0"/>
          </a:p>
          <a:p>
            <a:endParaRPr lang="en-US" dirty="0"/>
          </a:p>
        </p:txBody>
      </p:sp>
    </p:spTree>
    <p:extLst>
      <p:ext uri="{BB962C8B-B14F-4D97-AF65-F5344CB8AC3E}">
        <p14:creationId xmlns:p14="http://schemas.microsoft.com/office/powerpoint/2010/main" val="88636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563738"/>
            <a:ext cx="8825659" cy="4204531"/>
          </a:xfrm>
        </p:spPr>
        <p:txBody>
          <a:bodyPr>
            <a:noAutofit/>
          </a:bodyPr>
          <a:lstStyle/>
          <a:p>
            <a:r>
              <a:rPr lang="en-US" sz="1200" dirty="0"/>
              <a:t>Built a product recommendation system based on </a:t>
            </a:r>
            <a:r>
              <a:rPr lang="en-US" sz="1200" dirty="0" err="1"/>
              <a:t>modcloth</a:t>
            </a:r>
            <a:r>
              <a:rPr lang="en-US" sz="1200" dirty="0"/>
              <a:t> dataset</a:t>
            </a:r>
            <a:r>
              <a:rPr lang="en-US" sz="1200" dirty="0" smtClean="0"/>
              <a:t>.</a:t>
            </a:r>
          </a:p>
          <a:p>
            <a:r>
              <a:rPr lang="en-US" sz="1200" dirty="0"/>
              <a:t>The dataset includes 12 columns and 99893 rows</a:t>
            </a:r>
            <a:r>
              <a:rPr lang="en-US" sz="1200" dirty="0" smtClean="0"/>
              <a:t>.</a:t>
            </a:r>
          </a:p>
          <a:p>
            <a:r>
              <a:rPr lang="en-US" sz="1200" dirty="0" smtClean="0"/>
              <a:t>The values of rating range from 1 to 5 including null values</a:t>
            </a:r>
          </a:p>
          <a:p>
            <a:r>
              <a:rPr lang="en-US" sz="1200" dirty="0" smtClean="0"/>
              <a:t>There are 2 major approaches used in product recommendation . They are content based and collaborative filtering based recommendation.</a:t>
            </a:r>
          </a:p>
          <a:p>
            <a:r>
              <a:rPr lang="en-US" sz="1200" dirty="0" smtClean="0"/>
              <a:t>Here the approach used is collaborative filtering.</a:t>
            </a:r>
          </a:p>
          <a:p>
            <a:r>
              <a:rPr lang="en-US" sz="1200" dirty="0"/>
              <a:t>Then a cross tab is created which display the cross tabulation between model attribute and user attribute column</a:t>
            </a:r>
            <a:r>
              <a:rPr lang="en-US" sz="1200" dirty="0" smtClean="0"/>
              <a:t>.</a:t>
            </a:r>
          </a:p>
          <a:p>
            <a:r>
              <a:rPr lang="en-US" sz="1200" dirty="0"/>
              <a:t>The columns model_attr and category is concatenated into a single column </a:t>
            </a:r>
            <a:r>
              <a:rPr lang="en-US" sz="1200" dirty="0" err="1"/>
              <a:t>modcat</a:t>
            </a:r>
            <a:r>
              <a:rPr lang="en-US" sz="1200" dirty="0"/>
              <a:t> for effective recommendation. </a:t>
            </a:r>
            <a:endParaRPr lang="en-US" sz="1200" dirty="0" smtClean="0"/>
          </a:p>
          <a:p>
            <a:r>
              <a:rPr lang="en-US" sz="1200" dirty="0"/>
              <a:t>Then a pivot table is constructed where </a:t>
            </a:r>
            <a:r>
              <a:rPr lang="en-US" sz="1200" dirty="0" err="1"/>
              <a:t>user_id</a:t>
            </a:r>
            <a:r>
              <a:rPr lang="en-US" sz="1200" dirty="0"/>
              <a:t> is displayed in rows, </a:t>
            </a:r>
            <a:r>
              <a:rPr lang="en-US" sz="1200" dirty="0" err="1"/>
              <a:t>modcat</a:t>
            </a:r>
            <a:r>
              <a:rPr lang="en-US" sz="1200" dirty="0"/>
              <a:t> is displayed in columns and ratings in values. Then the null rating values are replaced with zero.</a:t>
            </a:r>
          </a:p>
          <a:p>
            <a:r>
              <a:rPr lang="en-US" sz="1200" dirty="0" smtClean="0"/>
              <a:t>2 methods can be used as the next step. Either cosine similarity or Pearson correlation .In this model I have used Pearson correlation.</a:t>
            </a:r>
            <a:endParaRPr lang="en-US" sz="1200" dirty="0"/>
          </a:p>
          <a:p>
            <a:r>
              <a:rPr lang="en-US" sz="1200" dirty="0"/>
              <a:t>An inbuilt method called </a:t>
            </a:r>
            <a:r>
              <a:rPr lang="en-US" sz="1200" dirty="0" err="1"/>
              <a:t>corr</a:t>
            </a:r>
            <a:r>
              <a:rPr lang="en-US" sz="1200" dirty="0"/>
              <a:t> is used to display the correlation matrix.</a:t>
            </a:r>
          </a:p>
          <a:p>
            <a:endParaRPr lang="en-US" sz="1200" dirty="0" smtClean="0"/>
          </a:p>
          <a:p>
            <a:endParaRPr lang="en-US" sz="1200" dirty="0" smtClean="0"/>
          </a:p>
          <a:p>
            <a:endParaRPr lang="en-US" sz="1200" dirty="0" smtClean="0"/>
          </a:p>
          <a:p>
            <a:pPr marL="0" indent="0">
              <a:buNone/>
            </a:pPr>
            <a:r>
              <a:rPr lang="en-US" sz="1200" dirty="0" smtClean="0"/>
              <a:t>.</a:t>
            </a:r>
          </a:p>
          <a:p>
            <a:pPr marL="0" indent="0">
              <a:buNone/>
            </a:pPr>
            <a:endParaRPr lang="en-US" sz="1200" dirty="0"/>
          </a:p>
        </p:txBody>
      </p:sp>
      <p:sp>
        <p:nvSpPr>
          <p:cNvPr id="4" name="Title 3"/>
          <p:cNvSpPr>
            <a:spLocks noGrp="1"/>
          </p:cNvSpPr>
          <p:nvPr>
            <p:ph type="title"/>
          </p:nvPr>
        </p:nvSpPr>
        <p:spPr/>
        <p:txBody>
          <a:bodyPr/>
          <a:lstStyle/>
          <a:p>
            <a:r>
              <a:rPr lang="en-US" dirty="0" smtClean="0"/>
              <a:t>Problem Statement and implementation approaches used</a:t>
            </a:r>
            <a:endParaRPr lang="en-US" dirty="0"/>
          </a:p>
        </p:txBody>
      </p:sp>
    </p:spTree>
    <p:extLst>
      <p:ext uri="{BB962C8B-B14F-4D97-AF65-F5344CB8AC3E}">
        <p14:creationId xmlns:p14="http://schemas.microsoft.com/office/powerpoint/2010/main" val="66532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 used</a:t>
            </a:r>
            <a:endParaRPr lang="en-US" dirty="0"/>
          </a:p>
        </p:txBody>
      </p:sp>
      <p:sp>
        <p:nvSpPr>
          <p:cNvPr id="3" name="Content Placeholder 2"/>
          <p:cNvSpPr>
            <a:spLocks noGrp="1"/>
          </p:cNvSpPr>
          <p:nvPr>
            <p:ph idx="1"/>
          </p:nvPr>
        </p:nvSpPr>
        <p:spPr/>
        <p:txBody>
          <a:bodyPr>
            <a:normAutofit lnSpcReduction="10000"/>
          </a:bodyPr>
          <a:lstStyle/>
          <a:p>
            <a:r>
              <a:rPr lang="en-US" dirty="0"/>
              <a:t>Python is the </a:t>
            </a:r>
            <a:r>
              <a:rPr lang="en-US" dirty="0" smtClean="0"/>
              <a:t>programming language </a:t>
            </a:r>
            <a:r>
              <a:rPr lang="en-US" dirty="0"/>
              <a:t>that I have used for the implementation of product recommendation </a:t>
            </a:r>
            <a:r>
              <a:rPr lang="en-US" dirty="0" smtClean="0"/>
              <a:t>system.</a:t>
            </a:r>
          </a:p>
          <a:p>
            <a:r>
              <a:rPr lang="en-US" dirty="0"/>
              <a:t>The  python libraries like </a:t>
            </a:r>
            <a:r>
              <a:rPr lang="en-US" dirty="0" err="1"/>
              <a:t>pandas,numpy</a:t>
            </a:r>
            <a:r>
              <a:rPr lang="en-US" dirty="0"/>
              <a:t>, </a:t>
            </a:r>
            <a:r>
              <a:rPr lang="en-US" dirty="0" err="1"/>
              <a:t>matplotlib</a:t>
            </a:r>
            <a:r>
              <a:rPr lang="en-US" dirty="0"/>
              <a:t>, </a:t>
            </a:r>
            <a:r>
              <a:rPr lang="en-US" dirty="0" err="1"/>
              <a:t>scipy</a:t>
            </a:r>
            <a:r>
              <a:rPr lang="en-US" dirty="0"/>
              <a:t>, </a:t>
            </a:r>
            <a:r>
              <a:rPr lang="en-US" dirty="0" err="1"/>
              <a:t>statsmodels.api</a:t>
            </a:r>
            <a:r>
              <a:rPr lang="en-US" dirty="0"/>
              <a:t>, </a:t>
            </a:r>
            <a:r>
              <a:rPr lang="en-US" dirty="0" err="1"/>
              <a:t>seaborn</a:t>
            </a:r>
            <a:r>
              <a:rPr lang="en-US" dirty="0"/>
              <a:t> is used . The main library used here is pandas which helped in the data manipulation and </a:t>
            </a:r>
            <a:r>
              <a:rPr lang="en-US" dirty="0" smtClean="0"/>
              <a:t>analysis</a:t>
            </a:r>
          </a:p>
          <a:p>
            <a:r>
              <a:rPr lang="en-US" dirty="0" err="1"/>
              <a:t>Numpy</a:t>
            </a:r>
            <a:r>
              <a:rPr lang="en-US" dirty="0"/>
              <a:t> is an array-processing-package where </a:t>
            </a:r>
            <a:r>
              <a:rPr lang="en-US" dirty="0" err="1" smtClean="0"/>
              <a:t>matplotlib</a:t>
            </a:r>
            <a:r>
              <a:rPr lang="en-US" dirty="0" smtClean="0"/>
              <a:t> </a:t>
            </a:r>
            <a:r>
              <a:rPr lang="en-US" dirty="0"/>
              <a:t>is used for performing effective visualizations. </a:t>
            </a:r>
            <a:endParaRPr lang="en-US" dirty="0" smtClean="0"/>
          </a:p>
          <a:p>
            <a:r>
              <a:rPr lang="en-US" dirty="0" smtClean="0"/>
              <a:t>The program execution and testing of model was done with the help of Google </a:t>
            </a:r>
            <a:r>
              <a:rPr lang="en-US" dirty="0" err="1" smtClean="0"/>
              <a:t>colab</a:t>
            </a:r>
            <a:r>
              <a:rPr lang="en-US" dirty="0" smtClean="0"/>
              <a:t>. It allows to write and execute arbitrary python code through the browser. It can also be replaced by </a:t>
            </a:r>
            <a:r>
              <a:rPr lang="en-US" dirty="0" err="1" smtClean="0"/>
              <a:t>Jupyter</a:t>
            </a:r>
            <a:r>
              <a:rPr lang="en-US" dirty="0" smtClean="0"/>
              <a:t> notebook </a:t>
            </a:r>
            <a:r>
              <a:rPr lang="en-US" dirty="0" err="1" smtClean="0"/>
              <a:t>Spyder</a:t>
            </a:r>
            <a:r>
              <a:rPr lang="en-US" dirty="0" smtClean="0"/>
              <a:t> Ide or </a:t>
            </a:r>
            <a:r>
              <a:rPr lang="en-US" dirty="0" err="1" smtClean="0"/>
              <a:t>Pycharm</a:t>
            </a:r>
            <a:endParaRPr lang="en-US" dirty="0"/>
          </a:p>
        </p:txBody>
      </p:sp>
    </p:spTree>
    <p:extLst>
      <p:ext uri="{BB962C8B-B14F-4D97-AF65-F5344CB8AC3E}">
        <p14:creationId xmlns:p14="http://schemas.microsoft.com/office/powerpoint/2010/main" val="54938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 approach : Architecture</a:t>
            </a:r>
            <a:endParaRPr lang="en-US" dirty="0"/>
          </a:p>
        </p:txBody>
      </p:sp>
      <p:sp>
        <p:nvSpPr>
          <p:cNvPr id="3" name="Content Placeholder 2"/>
          <p:cNvSpPr>
            <a:spLocks noGrp="1"/>
          </p:cNvSpPr>
          <p:nvPr>
            <p:ph idx="1"/>
          </p:nvPr>
        </p:nvSpPr>
        <p:spPr/>
        <p:txBody>
          <a:bodyPr>
            <a:normAutofit fontScale="92500"/>
          </a:bodyPr>
          <a:lstStyle/>
          <a:p>
            <a:r>
              <a:rPr lang="en-US" dirty="0"/>
              <a:t>This algorithm at first tries to find similar users based on their activities and preferences </a:t>
            </a:r>
            <a:r>
              <a:rPr lang="en-US" dirty="0" smtClean="0"/>
              <a:t>.For example, consider 2 users A and B and both of them purchased the same product</a:t>
            </a:r>
          </a:p>
          <a:p>
            <a:r>
              <a:rPr lang="en-US" dirty="0" smtClean="0"/>
              <a:t>And if A have bought a product that B didn’t purchased yet then the product will be recommended to B.</a:t>
            </a:r>
          </a:p>
          <a:p>
            <a:r>
              <a:rPr lang="en-US" dirty="0"/>
              <a:t>In other words, </a:t>
            </a:r>
            <a:r>
              <a:rPr lang="en-US" dirty="0" smtClean="0"/>
              <a:t>the </a:t>
            </a:r>
            <a:r>
              <a:rPr lang="en-US" dirty="0"/>
              <a:t>recommendations get filtered based on the collaboration between similar user’s </a:t>
            </a:r>
            <a:r>
              <a:rPr lang="en-US" dirty="0" smtClean="0"/>
              <a:t>preferences[thus the name collaborative filtering]</a:t>
            </a:r>
          </a:p>
          <a:p>
            <a:r>
              <a:rPr lang="en-US" dirty="0"/>
              <a:t>One typical application of this algorithm can be </a:t>
            </a:r>
            <a:r>
              <a:rPr lang="en-US" dirty="0" smtClean="0"/>
              <a:t>seen in </a:t>
            </a:r>
            <a:r>
              <a:rPr lang="en-US" dirty="0"/>
              <a:t>the Amazon e-commerce platform, where you get to see the “Customers who viewed </a:t>
            </a:r>
            <a:r>
              <a:rPr lang="en-US" dirty="0" smtClean="0"/>
              <a:t>this item </a:t>
            </a:r>
            <a:r>
              <a:rPr lang="en-US" dirty="0"/>
              <a:t>also viewed” and “Customers who bought this item also bought” list.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249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 approach : Architecture</a:t>
            </a:r>
          </a:p>
        </p:txBody>
      </p:sp>
      <p:sp>
        <p:nvSpPr>
          <p:cNvPr id="3" name="Content Placeholder 2"/>
          <p:cNvSpPr>
            <a:spLocks noGrp="1"/>
          </p:cNvSpPr>
          <p:nvPr>
            <p:ph idx="1"/>
          </p:nvPr>
        </p:nvSpPr>
        <p:spPr/>
        <p:txBody>
          <a:bodyPr/>
          <a:lstStyle/>
          <a:p>
            <a:r>
              <a:rPr lang="en-US" dirty="0" smtClean="0"/>
              <a:t>Different types of algorithms used in collaborative filtering are Memory based, Model based ,matrix factorization, clustering and deep learning.</a:t>
            </a:r>
          </a:p>
          <a:p>
            <a:r>
              <a:rPr lang="en-US" dirty="0" smtClean="0"/>
              <a:t>Memory based collaborative filtering can be divided into 2 main sections :</a:t>
            </a:r>
          </a:p>
          <a:p>
            <a:pPr marL="0" indent="0">
              <a:buNone/>
            </a:pPr>
            <a:r>
              <a:rPr lang="en-US" dirty="0" smtClean="0"/>
              <a:t>User-item filtering and Item-item filtering. </a:t>
            </a:r>
            <a:r>
              <a:rPr lang="en-US" dirty="0"/>
              <a:t>A user-item filtering takes a particular user, find users that are similar to that user based on similarity of ratings, and recommend items that those similar users liked</a:t>
            </a:r>
            <a:r>
              <a:rPr lang="en-US" dirty="0" smtClean="0"/>
              <a:t>.</a:t>
            </a:r>
            <a:r>
              <a:rPr lang="en-US" dirty="0"/>
              <a:t> In contrast, item-item filtering will take an item, find users who liked that item, and find other items that those users or similar users also liked. It takes items and outputs other items as recommendations</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1448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implementation </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2607"/>
          <a:stretch/>
        </p:blipFill>
        <p:spPr>
          <a:xfrm>
            <a:off x="124111" y="2307365"/>
            <a:ext cx="5353743" cy="3148495"/>
          </a:xfrm>
          <a:prstGeom prst="rect">
            <a:avLst/>
          </a:prstGeom>
        </p:spPr>
      </p:pic>
      <p:sp>
        <p:nvSpPr>
          <p:cNvPr id="4" name="TextBox 3"/>
          <p:cNvSpPr txBox="1"/>
          <p:nvPr/>
        </p:nvSpPr>
        <p:spPr>
          <a:xfrm>
            <a:off x="470019" y="5640224"/>
            <a:ext cx="3461046" cy="646331"/>
          </a:xfrm>
          <a:prstGeom prst="rect">
            <a:avLst/>
          </a:prstGeom>
          <a:noFill/>
        </p:spPr>
        <p:txBody>
          <a:bodyPr wrap="square" rtlCol="0">
            <a:spAutoFit/>
          </a:bodyPr>
          <a:lstStyle/>
          <a:p>
            <a:r>
              <a:rPr lang="en-US" dirty="0" smtClean="0"/>
              <a:t>Libraries imported and </a:t>
            </a:r>
            <a:r>
              <a:rPr lang="en-US" dirty="0" err="1" smtClean="0"/>
              <a:t>dataframe</a:t>
            </a:r>
            <a:r>
              <a:rPr lang="en-US" dirty="0" smtClean="0"/>
              <a:t> view.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316" y="2267871"/>
            <a:ext cx="6534683" cy="3312219"/>
          </a:xfrm>
          <a:prstGeom prst="rect">
            <a:avLst/>
          </a:prstGeom>
        </p:spPr>
      </p:pic>
      <p:sp>
        <p:nvSpPr>
          <p:cNvPr id="6" name="TextBox 5"/>
          <p:cNvSpPr txBox="1"/>
          <p:nvPr/>
        </p:nvSpPr>
        <p:spPr>
          <a:xfrm>
            <a:off x="5819686" y="5956419"/>
            <a:ext cx="3819970" cy="369332"/>
          </a:xfrm>
          <a:prstGeom prst="rect">
            <a:avLst/>
          </a:prstGeom>
          <a:noFill/>
        </p:spPr>
        <p:txBody>
          <a:bodyPr wrap="square" rtlCol="0">
            <a:spAutoFit/>
          </a:bodyPr>
          <a:lstStyle/>
          <a:p>
            <a:r>
              <a:rPr lang="en-US" dirty="0" smtClean="0"/>
              <a:t>Pearson Correlation</a:t>
            </a:r>
            <a:endParaRPr lang="en-US" dirty="0"/>
          </a:p>
        </p:txBody>
      </p:sp>
    </p:spTree>
    <p:extLst>
      <p:ext uri="{BB962C8B-B14F-4D97-AF65-F5344CB8AC3E}">
        <p14:creationId xmlns:p14="http://schemas.microsoft.com/office/powerpoint/2010/main" val="278103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implementation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31" y="2310713"/>
            <a:ext cx="11019162" cy="2329653"/>
          </a:xfrm>
          <a:prstGeom prst="rect">
            <a:avLst/>
          </a:prstGeom>
        </p:spPr>
      </p:pic>
      <p:sp>
        <p:nvSpPr>
          <p:cNvPr id="4" name="TextBox 3"/>
          <p:cNvSpPr txBox="1"/>
          <p:nvPr/>
        </p:nvSpPr>
        <p:spPr>
          <a:xfrm>
            <a:off x="2726108" y="4495088"/>
            <a:ext cx="2939753"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360905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recommendation engines and future improvements</a:t>
            </a:r>
            <a:endParaRPr lang="en-US" dirty="0"/>
          </a:p>
        </p:txBody>
      </p:sp>
      <p:sp>
        <p:nvSpPr>
          <p:cNvPr id="3" name="TextBox 2"/>
          <p:cNvSpPr txBox="1"/>
          <p:nvPr/>
        </p:nvSpPr>
        <p:spPr>
          <a:xfrm>
            <a:off x="1025495" y="2640650"/>
            <a:ext cx="4623275" cy="1938992"/>
          </a:xfrm>
          <a:prstGeom prst="rect">
            <a:avLst/>
          </a:prstGeom>
          <a:noFill/>
        </p:spPr>
        <p:txBody>
          <a:bodyPr wrap="square" rtlCol="0">
            <a:spAutoFit/>
          </a:bodyPr>
          <a:lstStyle/>
          <a:p>
            <a:r>
              <a:rPr lang="en-US" sz="2400" dirty="0" smtClean="0"/>
              <a:t>Lack of data</a:t>
            </a:r>
          </a:p>
          <a:p>
            <a:r>
              <a:rPr lang="en-US" sz="2400" dirty="0" smtClean="0"/>
              <a:t>Changing data</a:t>
            </a:r>
          </a:p>
          <a:p>
            <a:r>
              <a:rPr lang="en-US" sz="2400" dirty="0" smtClean="0"/>
              <a:t>Changing User Preferences</a:t>
            </a:r>
          </a:p>
          <a:p>
            <a:r>
              <a:rPr lang="en-US" sz="2400" dirty="0" smtClean="0"/>
              <a:t>Unpredictable items</a:t>
            </a:r>
          </a:p>
          <a:p>
            <a:endParaRPr lang="en-US" sz="2400" dirty="0"/>
          </a:p>
        </p:txBody>
      </p:sp>
      <p:sp>
        <p:nvSpPr>
          <p:cNvPr id="4" name="TextBox 3"/>
          <p:cNvSpPr txBox="1"/>
          <p:nvPr/>
        </p:nvSpPr>
        <p:spPr>
          <a:xfrm>
            <a:off x="931492" y="2093720"/>
            <a:ext cx="3025211" cy="523220"/>
          </a:xfrm>
          <a:prstGeom prst="rect">
            <a:avLst/>
          </a:prstGeom>
          <a:noFill/>
        </p:spPr>
        <p:txBody>
          <a:bodyPr wrap="square" rtlCol="0">
            <a:spAutoFit/>
          </a:bodyPr>
          <a:lstStyle/>
          <a:p>
            <a:r>
              <a:rPr lang="en-US" sz="2800" b="1" dirty="0" smtClean="0"/>
              <a:t>Challenges</a:t>
            </a:r>
            <a:endParaRPr lang="en-US" sz="2800" b="1" dirty="0"/>
          </a:p>
        </p:txBody>
      </p:sp>
      <p:sp>
        <p:nvSpPr>
          <p:cNvPr id="5" name="TextBox 4"/>
          <p:cNvSpPr txBox="1"/>
          <p:nvPr/>
        </p:nvSpPr>
        <p:spPr>
          <a:xfrm>
            <a:off x="6187156" y="2333001"/>
            <a:ext cx="2871387" cy="830997"/>
          </a:xfrm>
          <a:prstGeom prst="rect">
            <a:avLst/>
          </a:prstGeom>
          <a:noFill/>
        </p:spPr>
        <p:txBody>
          <a:bodyPr wrap="square" rtlCol="0">
            <a:spAutoFit/>
          </a:bodyPr>
          <a:lstStyle/>
          <a:p>
            <a:r>
              <a:rPr lang="en-US" sz="2400" b="1" dirty="0" smtClean="0"/>
              <a:t>Future improvements</a:t>
            </a:r>
            <a:endParaRPr lang="en-US" sz="2400" b="1" dirty="0"/>
          </a:p>
        </p:txBody>
      </p:sp>
      <p:sp>
        <p:nvSpPr>
          <p:cNvPr id="6" name="TextBox 5"/>
          <p:cNvSpPr txBox="1"/>
          <p:nvPr/>
        </p:nvSpPr>
        <p:spPr>
          <a:xfrm>
            <a:off x="6272613" y="3546505"/>
            <a:ext cx="2273181" cy="1754326"/>
          </a:xfrm>
          <a:prstGeom prst="rect">
            <a:avLst/>
          </a:prstGeom>
          <a:noFill/>
        </p:spPr>
        <p:txBody>
          <a:bodyPr wrap="square" rtlCol="0">
            <a:spAutoFit/>
          </a:bodyPr>
          <a:lstStyle/>
          <a:p>
            <a:r>
              <a:rPr lang="en-US" dirty="0" smtClean="0"/>
              <a:t>*Boost algorithm using model size</a:t>
            </a:r>
          </a:p>
          <a:p>
            <a:r>
              <a:rPr lang="en-US" dirty="0" smtClean="0"/>
              <a:t>*Build a web based application for recommendation</a:t>
            </a:r>
            <a:endParaRPr lang="en-US" dirty="0"/>
          </a:p>
        </p:txBody>
      </p:sp>
    </p:spTree>
    <p:extLst>
      <p:ext uri="{BB962C8B-B14F-4D97-AF65-F5344CB8AC3E}">
        <p14:creationId xmlns:p14="http://schemas.microsoft.com/office/powerpoint/2010/main" val="1190260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248</TotalTime>
  <Words>542</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Product recommendation</vt:lpstr>
      <vt:lpstr>Brief Synopsis</vt:lpstr>
      <vt:lpstr>Problem Statement and implementation approaches used</vt:lpstr>
      <vt:lpstr>Tools and technologies used</vt:lpstr>
      <vt:lpstr>Collaborative filtering approach : Architecture</vt:lpstr>
      <vt:lpstr>Collaborative filtering approach : Architecture</vt:lpstr>
      <vt:lpstr>Screenshots of implementation </vt:lpstr>
      <vt:lpstr>Screenshots of implementation</vt:lpstr>
      <vt:lpstr>Challenges in recommendation engines and future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dc:title>
  <dc:creator>Microsoft account</dc:creator>
  <cp:lastModifiedBy>Microsoft account</cp:lastModifiedBy>
  <cp:revision>17</cp:revision>
  <dcterms:created xsi:type="dcterms:W3CDTF">2021-07-13T14:47:40Z</dcterms:created>
  <dcterms:modified xsi:type="dcterms:W3CDTF">2021-07-13T18:56:19Z</dcterms:modified>
</cp:coreProperties>
</file>