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8" autoAdjust="0"/>
    <p:restoredTop sz="94427" autoAdjust="0"/>
  </p:normalViewPr>
  <p:slideViewPr>
    <p:cSldViewPr snapToGrid="0">
      <p:cViewPr varScale="1">
        <p:scale>
          <a:sx n="160" d="100"/>
          <a:sy n="16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DCFB1-1D29-4E45-8322-3590FB32B0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638328-5281-4D73-8643-F9B84270C21E}">
      <dgm:prSet/>
      <dgm:spPr/>
      <dgm:t>
        <a:bodyPr/>
        <a:lstStyle/>
        <a:p>
          <a:pPr algn="ctr"/>
          <a:r>
            <a:rPr lang="en-US" dirty="0" err="1"/>
            <a:t>Ofrecer</a:t>
          </a:r>
          <a:r>
            <a:rPr lang="en-US" dirty="0"/>
            <a:t> </a:t>
          </a:r>
          <a:r>
            <a:rPr lang="en-US" dirty="0" err="1"/>
            <a:t>descuentos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suscripciones</a:t>
          </a:r>
          <a:r>
            <a:rPr lang="en-US" dirty="0"/>
            <a:t> de </a:t>
          </a:r>
          <a:r>
            <a:rPr lang="en-US" dirty="0" err="1"/>
            <a:t>larga</a:t>
          </a:r>
          <a:r>
            <a:rPr lang="en-US" dirty="0"/>
            <a:t> </a:t>
          </a:r>
          <a:r>
            <a:rPr lang="en-US" dirty="0" err="1"/>
            <a:t>duración</a:t>
          </a:r>
          <a:endParaRPr lang="en-US" dirty="0"/>
        </a:p>
      </dgm:t>
    </dgm:pt>
    <dgm:pt modelId="{58778757-A7FB-42AA-AEE7-622304D38C07}" type="parTrans" cxnId="{9823B0B7-EA9F-43A7-82DB-C5229E78C0E4}">
      <dgm:prSet/>
      <dgm:spPr/>
      <dgm:t>
        <a:bodyPr/>
        <a:lstStyle/>
        <a:p>
          <a:endParaRPr lang="en-US"/>
        </a:p>
      </dgm:t>
    </dgm:pt>
    <dgm:pt modelId="{66D9E038-6A8E-4520-B670-79A2FC7119B9}" type="sibTrans" cxnId="{9823B0B7-EA9F-43A7-82DB-C5229E78C0E4}">
      <dgm:prSet/>
      <dgm:spPr/>
      <dgm:t>
        <a:bodyPr/>
        <a:lstStyle/>
        <a:p>
          <a:endParaRPr lang="en-US" dirty="0"/>
        </a:p>
      </dgm:t>
    </dgm:pt>
    <dgm:pt modelId="{54A92E2C-FD3D-4170-AC42-4FBB3C5183CE}">
      <dgm:prSet/>
      <dgm:spPr/>
      <dgm:t>
        <a:bodyPr/>
        <a:lstStyle/>
        <a:p>
          <a:pPr algn="ctr"/>
          <a:r>
            <a:rPr lang="en-US" dirty="0" err="1"/>
            <a:t>Regalar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primeros</a:t>
          </a:r>
          <a:r>
            <a:rPr lang="en-US" dirty="0"/>
            <a:t> dos meses al </a:t>
          </a:r>
          <a:r>
            <a:rPr lang="en-US" dirty="0" err="1"/>
            <a:t>adquirir</a:t>
          </a:r>
          <a:r>
            <a:rPr lang="en-US" dirty="0"/>
            <a:t> el </a:t>
          </a:r>
          <a:r>
            <a:rPr lang="en-US" dirty="0" err="1"/>
            <a:t>dispositivo</a:t>
          </a:r>
          <a:endParaRPr lang="en-US" dirty="0"/>
        </a:p>
      </dgm:t>
    </dgm:pt>
    <dgm:pt modelId="{9CBEB127-186E-4337-8E10-45780B42F1EA}" type="parTrans" cxnId="{7385E19C-04A1-43A7-AA2E-BC147F12ABF0}">
      <dgm:prSet/>
      <dgm:spPr/>
      <dgm:t>
        <a:bodyPr/>
        <a:lstStyle/>
        <a:p>
          <a:endParaRPr lang="en-US"/>
        </a:p>
      </dgm:t>
    </dgm:pt>
    <dgm:pt modelId="{6F93F278-315E-42E1-BE39-0E59F0D5B0E4}" type="sibTrans" cxnId="{7385E19C-04A1-43A7-AA2E-BC147F12ABF0}">
      <dgm:prSet/>
      <dgm:spPr/>
      <dgm:t>
        <a:bodyPr/>
        <a:lstStyle/>
        <a:p>
          <a:endParaRPr lang="en-US"/>
        </a:p>
      </dgm:t>
    </dgm:pt>
    <dgm:pt modelId="{5C3D0BC3-1689-4FC3-BB25-6CC39D06E1AC}">
      <dgm:prSet/>
      <dgm:spPr/>
      <dgm:t>
        <a:bodyPr/>
        <a:lstStyle/>
        <a:p>
          <a:pPr algn="ctr"/>
          <a:r>
            <a:rPr lang="en-US" dirty="0" err="1"/>
            <a:t>Creación</a:t>
          </a:r>
          <a:r>
            <a:rPr lang="en-US" dirty="0"/>
            <a:t> de un </a:t>
          </a:r>
          <a:r>
            <a:rPr lang="en-US" dirty="0" err="1"/>
            <a:t>ecosistema</a:t>
          </a:r>
          <a:r>
            <a:rPr lang="en-US" dirty="0"/>
            <a:t> que </a:t>
          </a:r>
          <a:r>
            <a:rPr lang="en-US" dirty="0" err="1"/>
            <a:t>ofrezca</a:t>
          </a:r>
          <a:r>
            <a:rPr lang="en-US" dirty="0"/>
            <a:t> </a:t>
          </a:r>
          <a:r>
            <a:rPr lang="en-US" dirty="0" err="1"/>
            <a:t>ventajas</a:t>
          </a:r>
          <a:r>
            <a:rPr lang="en-US" dirty="0"/>
            <a:t> al </a:t>
          </a:r>
          <a:r>
            <a:rPr lang="en-US" dirty="0" err="1"/>
            <a:t>comprar</a:t>
          </a:r>
          <a:r>
            <a:rPr lang="en-US" dirty="0"/>
            <a:t> </a:t>
          </a:r>
          <a:r>
            <a:rPr lang="en-US" dirty="0" err="1"/>
            <a:t>varias</a:t>
          </a:r>
          <a:r>
            <a:rPr lang="en-US" dirty="0"/>
            <a:t> </a:t>
          </a:r>
          <a:r>
            <a:rPr lang="en-US" dirty="0" err="1"/>
            <a:t>funcionalidades</a:t>
          </a:r>
          <a:r>
            <a:rPr lang="en-US" dirty="0"/>
            <a:t> software/Productos</a:t>
          </a:r>
        </a:p>
      </dgm:t>
    </dgm:pt>
    <dgm:pt modelId="{5A6DB7EF-CE7D-466C-8D55-879F060D7A71}" type="parTrans" cxnId="{3BE4724A-7000-4E8A-86F3-452E9C788CDE}">
      <dgm:prSet/>
      <dgm:spPr/>
      <dgm:t>
        <a:bodyPr/>
        <a:lstStyle/>
        <a:p>
          <a:endParaRPr lang="en-US"/>
        </a:p>
      </dgm:t>
    </dgm:pt>
    <dgm:pt modelId="{0DF5394D-B76C-4518-B9E6-EFC006B9B604}" type="sibTrans" cxnId="{3BE4724A-7000-4E8A-86F3-452E9C788CDE}">
      <dgm:prSet/>
      <dgm:spPr/>
      <dgm:t>
        <a:bodyPr/>
        <a:lstStyle/>
        <a:p>
          <a:endParaRPr lang="en-US"/>
        </a:p>
      </dgm:t>
    </dgm:pt>
    <dgm:pt modelId="{9014BBC3-B838-BB45-8C46-2508856E1368}" type="pres">
      <dgm:prSet presAssocID="{EF2DCFB1-1D29-4E45-8322-3590FB32B010}" presName="linear" presStyleCnt="0">
        <dgm:presLayoutVars>
          <dgm:animLvl val="lvl"/>
          <dgm:resizeHandles val="exact"/>
        </dgm:presLayoutVars>
      </dgm:prSet>
      <dgm:spPr/>
    </dgm:pt>
    <dgm:pt modelId="{127B314D-C384-9F41-958E-6E1EDF2AAE9A}" type="pres">
      <dgm:prSet presAssocID="{DB638328-5281-4D73-8643-F9B84270C2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409C1D-E025-3B46-9EC7-BE1B8E5B72B8}" type="pres">
      <dgm:prSet presAssocID="{66D9E038-6A8E-4520-B670-79A2FC7119B9}" presName="spacer" presStyleCnt="0"/>
      <dgm:spPr/>
    </dgm:pt>
    <dgm:pt modelId="{3353462A-5E0D-6242-87ED-44CF8212EB62}" type="pres">
      <dgm:prSet presAssocID="{54A92E2C-FD3D-4170-AC42-4FBB3C5183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440955-3750-6249-9892-F79E135B71D1}" type="pres">
      <dgm:prSet presAssocID="{6F93F278-315E-42E1-BE39-0E59F0D5B0E4}" presName="spacer" presStyleCnt="0"/>
      <dgm:spPr/>
    </dgm:pt>
    <dgm:pt modelId="{6764B442-2C8F-B74C-9A25-F869635EC5A1}" type="pres">
      <dgm:prSet presAssocID="{5C3D0BC3-1689-4FC3-BB25-6CC39D06E1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496428-E727-904C-AEFB-222BD4E0E318}" type="presOf" srcId="{5C3D0BC3-1689-4FC3-BB25-6CC39D06E1AC}" destId="{6764B442-2C8F-B74C-9A25-F869635EC5A1}" srcOrd="0" destOrd="0" presId="urn:microsoft.com/office/officeart/2005/8/layout/vList2"/>
    <dgm:cxn modelId="{74D57D3D-AB34-0E45-B470-02EF4EB65937}" type="presOf" srcId="{54A92E2C-FD3D-4170-AC42-4FBB3C5183CE}" destId="{3353462A-5E0D-6242-87ED-44CF8212EB62}" srcOrd="0" destOrd="0" presId="urn:microsoft.com/office/officeart/2005/8/layout/vList2"/>
    <dgm:cxn modelId="{A1998241-1FBB-494E-AB72-67F227B19F21}" type="presOf" srcId="{DB638328-5281-4D73-8643-F9B84270C21E}" destId="{127B314D-C384-9F41-958E-6E1EDF2AAE9A}" srcOrd="0" destOrd="0" presId="urn:microsoft.com/office/officeart/2005/8/layout/vList2"/>
    <dgm:cxn modelId="{3BE4724A-7000-4E8A-86F3-452E9C788CDE}" srcId="{EF2DCFB1-1D29-4E45-8322-3590FB32B010}" destId="{5C3D0BC3-1689-4FC3-BB25-6CC39D06E1AC}" srcOrd="2" destOrd="0" parTransId="{5A6DB7EF-CE7D-466C-8D55-879F060D7A71}" sibTransId="{0DF5394D-B76C-4518-B9E6-EFC006B9B604}"/>
    <dgm:cxn modelId="{3863D289-5A11-8347-9616-33E1DD63C035}" type="presOf" srcId="{EF2DCFB1-1D29-4E45-8322-3590FB32B010}" destId="{9014BBC3-B838-BB45-8C46-2508856E1368}" srcOrd="0" destOrd="0" presId="urn:microsoft.com/office/officeart/2005/8/layout/vList2"/>
    <dgm:cxn modelId="{7385E19C-04A1-43A7-AA2E-BC147F12ABF0}" srcId="{EF2DCFB1-1D29-4E45-8322-3590FB32B010}" destId="{54A92E2C-FD3D-4170-AC42-4FBB3C5183CE}" srcOrd="1" destOrd="0" parTransId="{9CBEB127-186E-4337-8E10-45780B42F1EA}" sibTransId="{6F93F278-315E-42E1-BE39-0E59F0D5B0E4}"/>
    <dgm:cxn modelId="{9823B0B7-EA9F-43A7-82DB-C5229E78C0E4}" srcId="{EF2DCFB1-1D29-4E45-8322-3590FB32B010}" destId="{DB638328-5281-4D73-8643-F9B84270C21E}" srcOrd="0" destOrd="0" parTransId="{58778757-A7FB-42AA-AEE7-622304D38C07}" sibTransId="{66D9E038-6A8E-4520-B670-79A2FC7119B9}"/>
    <dgm:cxn modelId="{4D89A90C-D054-7442-BD78-7B230FC60FBF}" type="presParOf" srcId="{9014BBC3-B838-BB45-8C46-2508856E1368}" destId="{127B314D-C384-9F41-958E-6E1EDF2AAE9A}" srcOrd="0" destOrd="0" presId="urn:microsoft.com/office/officeart/2005/8/layout/vList2"/>
    <dgm:cxn modelId="{86008235-E7AF-984F-85E5-A11BC1F2CA6D}" type="presParOf" srcId="{9014BBC3-B838-BB45-8C46-2508856E1368}" destId="{29409C1D-E025-3B46-9EC7-BE1B8E5B72B8}" srcOrd="1" destOrd="0" presId="urn:microsoft.com/office/officeart/2005/8/layout/vList2"/>
    <dgm:cxn modelId="{BD51EB9F-956C-9747-A42F-F26D0FD66696}" type="presParOf" srcId="{9014BBC3-B838-BB45-8C46-2508856E1368}" destId="{3353462A-5E0D-6242-87ED-44CF8212EB62}" srcOrd="2" destOrd="0" presId="urn:microsoft.com/office/officeart/2005/8/layout/vList2"/>
    <dgm:cxn modelId="{53469949-9B09-AA44-A7A6-122C721CB317}" type="presParOf" srcId="{9014BBC3-B838-BB45-8C46-2508856E1368}" destId="{D2440955-3750-6249-9892-F79E135B71D1}" srcOrd="3" destOrd="0" presId="urn:microsoft.com/office/officeart/2005/8/layout/vList2"/>
    <dgm:cxn modelId="{CA5F97D0-6B44-D74A-857B-E7FDB7FF650C}" type="presParOf" srcId="{9014BBC3-B838-BB45-8C46-2508856E1368}" destId="{6764B442-2C8F-B74C-9A25-F869635EC5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B314D-C384-9F41-958E-6E1EDF2AAE9A}">
      <dsp:nvSpPr>
        <dsp:cNvPr id="0" name=""/>
        <dsp:cNvSpPr/>
      </dsp:nvSpPr>
      <dsp:spPr>
        <a:xfrm>
          <a:off x="0" y="373991"/>
          <a:ext cx="6096000" cy="14768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Ofrecer</a:t>
          </a:r>
          <a:r>
            <a:rPr lang="en-US" sz="2700" kern="1200" dirty="0"/>
            <a:t> </a:t>
          </a:r>
          <a:r>
            <a:rPr lang="en-US" sz="2700" kern="1200" dirty="0" err="1"/>
            <a:t>descuentos</a:t>
          </a:r>
          <a:r>
            <a:rPr lang="en-US" sz="2700" kern="1200" dirty="0"/>
            <a:t> </a:t>
          </a:r>
          <a:r>
            <a:rPr lang="en-US" sz="2700" kern="1200" dirty="0" err="1"/>
            <a:t>por</a:t>
          </a:r>
          <a:r>
            <a:rPr lang="en-US" sz="2700" kern="1200" dirty="0"/>
            <a:t> </a:t>
          </a:r>
          <a:r>
            <a:rPr lang="en-US" sz="2700" kern="1200" dirty="0" err="1"/>
            <a:t>suscripciones</a:t>
          </a:r>
          <a:r>
            <a:rPr lang="en-US" sz="2700" kern="1200" dirty="0"/>
            <a:t> de </a:t>
          </a:r>
          <a:r>
            <a:rPr lang="en-US" sz="2700" kern="1200" dirty="0" err="1"/>
            <a:t>larga</a:t>
          </a:r>
          <a:r>
            <a:rPr lang="en-US" sz="2700" kern="1200" dirty="0"/>
            <a:t> </a:t>
          </a:r>
          <a:r>
            <a:rPr lang="en-US" sz="2700" kern="1200" dirty="0" err="1"/>
            <a:t>duración</a:t>
          </a:r>
          <a:endParaRPr lang="en-US" sz="2700" kern="1200" dirty="0"/>
        </a:p>
      </dsp:txBody>
      <dsp:txXfrm>
        <a:off x="72093" y="446084"/>
        <a:ext cx="5951814" cy="1332646"/>
      </dsp:txXfrm>
    </dsp:sp>
    <dsp:sp modelId="{3353462A-5E0D-6242-87ED-44CF8212EB62}">
      <dsp:nvSpPr>
        <dsp:cNvPr id="0" name=""/>
        <dsp:cNvSpPr/>
      </dsp:nvSpPr>
      <dsp:spPr>
        <a:xfrm>
          <a:off x="0" y="1928583"/>
          <a:ext cx="6096000" cy="1476832"/>
        </a:xfrm>
        <a:prstGeom prst="roundRect">
          <a:avLst/>
        </a:prstGeom>
        <a:solidFill>
          <a:schemeClr val="accent2">
            <a:hueOff val="-748165"/>
            <a:satOff val="-3413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Regalar</a:t>
          </a:r>
          <a:r>
            <a:rPr lang="en-US" sz="2700" kern="1200" dirty="0"/>
            <a:t> </a:t>
          </a:r>
          <a:r>
            <a:rPr lang="en-US" sz="2700" kern="1200" dirty="0" err="1"/>
            <a:t>los</a:t>
          </a:r>
          <a:r>
            <a:rPr lang="en-US" sz="2700" kern="1200" dirty="0"/>
            <a:t> </a:t>
          </a:r>
          <a:r>
            <a:rPr lang="en-US" sz="2700" kern="1200" dirty="0" err="1"/>
            <a:t>primeros</a:t>
          </a:r>
          <a:r>
            <a:rPr lang="en-US" sz="2700" kern="1200" dirty="0"/>
            <a:t> dos meses al </a:t>
          </a:r>
          <a:r>
            <a:rPr lang="en-US" sz="2700" kern="1200" dirty="0" err="1"/>
            <a:t>adquirir</a:t>
          </a:r>
          <a:r>
            <a:rPr lang="en-US" sz="2700" kern="1200" dirty="0"/>
            <a:t> el </a:t>
          </a:r>
          <a:r>
            <a:rPr lang="en-US" sz="2700" kern="1200" dirty="0" err="1"/>
            <a:t>dispositivo</a:t>
          </a:r>
          <a:endParaRPr lang="en-US" sz="2700" kern="1200" dirty="0"/>
        </a:p>
      </dsp:txBody>
      <dsp:txXfrm>
        <a:off x="72093" y="2000676"/>
        <a:ext cx="5951814" cy="1332646"/>
      </dsp:txXfrm>
    </dsp:sp>
    <dsp:sp modelId="{6764B442-2C8F-B74C-9A25-F869635EC5A1}">
      <dsp:nvSpPr>
        <dsp:cNvPr id="0" name=""/>
        <dsp:cNvSpPr/>
      </dsp:nvSpPr>
      <dsp:spPr>
        <a:xfrm>
          <a:off x="0" y="3483176"/>
          <a:ext cx="6096000" cy="1476832"/>
        </a:xfrm>
        <a:prstGeom prst="roundRect">
          <a:avLst/>
        </a:prstGeom>
        <a:solidFill>
          <a:schemeClr val="accent2">
            <a:hueOff val="-1496331"/>
            <a:satOff val="-6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Creación</a:t>
          </a:r>
          <a:r>
            <a:rPr lang="en-US" sz="2700" kern="1200" dirty="0"/>
            <a:t> de un </a:t>
          </a:r>
          <a:r>
            <a:rPr lang="en-US" sz="2700" kern="1200" dirty="0" err="1"/>
            <a:t>ecosistema</a:t>
          </a:r>
          <a:r>
            <a:rPr lang="en-US" sz="2700" kern="1200" dirty="0"/>
            <a:t> que </a:t>
          </a:r>
          <a:r>
            <a:rPr lang="en-US" sz="2700" kern="1200" dirty="0" err="1"/>
            <a:t>ofrezca</a:t>
          </a:r>
          <a:r>
            <a:rPr lang="en-US" sz="2700" kern="1200" dirty="0"/>
            <a:t> </a:t>
          </a:r>
          <a:r>
            <a:rPr lang="en-US" sz="2700" kern="1200" dirty="0" err="1"/>
            <a:t>ventajas</a:t>
          </a:r>
          <a:r>
            <a:rPr lang="en-US" sz="2700" kern="1200" dirty="0"/>
            <a:t> al </a:t>
          </a:r>
          <a:r>
            <a:rPr lang="en-US" sz="2700" kern="1200" dirty="0" err="1"/>
            <a:t>comprar</a:t>
          </a:r>
          <a:r>
            <a:rPr lang="en-US" sz="2700" kern="1200" dirty="0"/>
            <a:t> </a:t>
          </a:r>
          <a:r>
            <a:rPr lang="en-US" sz="2700" kern="1200" dirty="0" err="1"/>
            <a:t>varias</a:t>
          </a:r>
          <a:r>
            <a:rPr lang="en-US" sz="2700" kern="1200" dirty="0"/>
            <a:t> </a:t>
          </a:r>
          <a:r>
            <a:rPr lang="en-US" sz="2700" kern="1200" dirty="0" err="1"/>
            <a:t>funcionalidades</a:t>
          </a:r>
          <a:r>
            <a:rPr lang="en-US" sz="2700" kern="1200" dirty="0"/>
            <a:t> software/Productos</a:t>
          </a:r>
        </a:p>
      </dsp:txBody>
      <dsp:txXfrm>
        <a:off x="72093" y="3555269"/>
        <a:ext cx="5951814" cy="1332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35A3-3FAF-3545-8757-6A7B6544A9A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A03A5-34D8-BE46-904F-B71F3ADD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Aquí el transporte</a:t>
            </a:r>
            <a:r>
              <a:rPr lang="es-ES" baseline="0" dirty="0"/>
              <a:t> no sabía bien que poner, no es muy caro viajar a ciudades españolas, pero me estoy centrando en España. </a:t>
            </a:r>
          </a:p>
          <a:p>
            <a:r>
              <a:rPr lang="es-ES" baseline="0" dirty="0"/>
              <a:t>Los panfletos son DIN A5, 1000 </a:t>
            </a:r>
            <a:r>
              <a:rPr lang="es-ES" baseline="0" dirty="0" err="1"/>
              <a:t>uds.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A03A5-34D8-BE46-904F-B71F3ADD7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BCFB8-12CE-5308-B1E4-8397D864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50" r="32639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66CC1-0F01-2B85-8695-FCABD607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Estudio de Competencia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4D414-D990-7B62-1365-F8971FACA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Jose María </a:t>
            </a:r>
            <a:r>
              <a:rPr lang="en-US" dirty="0" err="1"/>
              <a:t>Gálvez</a:t>
            </a:r>
            <a:r>
              <a:rPr lang="en-US" dirty="0"/>
              <a:t> Gómez</a:t>
            </a:r>
          </a:p>
          <a:p>
            <a:pPr algn="l"/>
            <a:r>
              <a:rPr lang="en-US" dirty="0"/>
              <a:t>Daniel Rodríguez Rodríguez</a:t>
            </a:r>
            <a:endParaRPr lang="en-US" b="1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3129FD3-8DC0-6042-F072-DE52C044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" y="2075633"/>
            <a:ext cx="3525887" cy="34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9E84A-B208-E624-0710-2CCA76C8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Estrategias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fidelización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86453D7-1543-FC1C-3345-31C441FDD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8430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6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05C-2599-9C83-3592-D41418B7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B9750BD-1D4D-893B-5963-149F935B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7D1FC3B-5FA4-212D-421E-118F0BD37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49567"/>
              </p:ext>
            </p:extLst>
          </p:nvPr>
        </p:nvGraphicFramePr>
        <p:xfrm>
          <a:off x="509337" y="228600"/>
          <a:ext cx="11173326" cy="65168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683733">
                  <a:extLst>
                    <a:ext uri="{9D8B030D-6E8A-4147-A177-3AD203B41FA5}">
                      <a16:colId xmlns:a16="http://schemas.microsoft.com/office/drawing/2014/main" val="1601691610"/>
                    </a:ext>
                  </a:extLst>
                </a:gridCol>
                <a:gridCol w="3805860">
                  <a:extLst>
                    <a:ext uri="{9D8B030D-6E8A-4147-A177-3AD203B41FA5}">
                      <a16:colId xmlns:a16="http://schemas.microsoft.com/office/drawing/2014/main" val="3391711647"/>
                    </a:ext>
                  </a:extLst>
                </a:gridCol>
                <a:gridCol w="3683733">
                  <a:extLst>
                    <a:ext uri="{9D8B030D-6E8A-4147-A177-3AD203B41FA5}">
                      <a16:colId xmlns:a16="http://schemas.microsoft.com/office/drawing/2014/main" val="1100126604"/>
                    </a:ext>
                  </a:extLst>
                </a:gridCol>
              </a:tblGrid>
              <a:tr h="804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br>
                        <a:rPr lang="es-ES" sz="700" dirty="0">
                          <a:effectLst/>
                        </a:rPr>
                      </a:b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endParaRPr lang="en-US" sz="700" i="1" u="sng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3197643800"/>
                  </a:ext>
                </a:extLst>
              </a:tr>
              <a:tr h="214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 dirty="0">
                          <a:effectLst/>
                        </a:rPr>
                        <a:t>Dispositivo portable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2210057550"/>
                  </a:ext>
                </a:extLst>
              </a:tr>
              <a:tr h="747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 dirty="0">
                          <a:effectLst/>
                        </a:rPr>
                        <a:t>Comunicación detallada del entorno del portador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1269034057"/>
                  </a:ext>
                </a:extLst>
              </a:tr>
              <a:tr h="577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Identificación de productos</a:t>
                      </a:r>
                      <a:endParaRPr lang="en-US" sz="70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1627410796"/>
                  </a:ext>
                </a:extLst>
              </a:tr>
              <a:tr h="926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Conexión a internet </a:t>
                      </a:r>
                      <a:endParaRPr lang="en-US" sz="7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A través de dispositivo móvil</a:t>
                      </a:r>
                      <a:endParaRPr lang="en-US" sz="70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173195249"/>
                  </a:ext>
                </a:extLst>
              </a:tr>
              <a:tr h="873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 dirty="0">
                          <a:effectLst/>
                        </a:rPr>
                        <a:t>Reconocimiento de comercios e información de los mismos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234065016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Lectura inteligente</a:t>
                      </a:r>
                      <a:endParaRPr lang="en-US" sz="70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1004102236"/>
                  </a:ext>
                </a:extLst>
              </a:tr>
              <a:tr h="577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Traducción de textos de cualquier idioma</a:t>
                      </a:r>
                      <a:endParaRPr lang="en-US" sz="70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2195382417"/>
                  </a:ext>
                </a:extLst>
              </a:tr>
              <a:tr h="577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>
                          <a:effectLst/>
                        </a:rPr>
                        <a:t>Reconocimiento de rostros</a:t>
                      </a:r>
                      <a:endParaRPr lang="en-US" sz="70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2316921620"/>
                  </a:ext>
                </a:extLst>
              </a:tr>
              <a:tr h="577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s-ES" sz="1300" dirty="0">
                          <a:effectLst/>
                        </a:rPr>
                        <a:t>Lectura inteligente sin conexión</a:t>
                      </a:r>
                      <a:endParaRPr lang="en-US" sz="7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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" sz="2800" dirty="0">
                          <a:effectLst/>
                          <a:sym typeface="Symbol" pitchFamily="2" charset="2"/>
                        </a:rPr>
                        <a:t></a:t>
                      </a:r>
                      <a:endParaRPr lang="en-US" sz="2800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4" marR="48994" marT="0" marB="0"/>
                </a:tc>
                <a:extLst>
                  <a:ext uri="{0D108BD9-81ED-4DB2-BD59-A6C34878D82A}">
                    <a16:rowId xmlns:a16="http://schemas.microsoft.com/office/drawing/2014/main" val="2627710291"/>
                  </a:ext>
                </a:extLst>
              </a:tr>
            </a:tbl>
          </a:graphicData>
        </a:graphic>
      </p:graphicFrame>
      <p:pic>
        <p:nvPicPr>
          <p:cNvPr id="5" name="Picture 4" descr="A logo with a blue and black design&#10;&#10;Description automatically generated">
            <a:extLst>
              <a:ext uri="{FF2B5EF4-FFF2-40B4-BE49-F238E27FC236}">
                <a16:creationId xmlns:a16="http://schemas.microsoft.com/office/drawing/2014/main" id="{2552687A-AAE3-715F-E38E-51E8A25D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11" y="167351"/>
            <a:ext cx="1084377" cy="884499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E3713E6-24D7-287C-A9A1-B82C3C7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79" y="321149"/>
            <a:ext cx="2165131" cy="5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Una pared pintada con una flecha y una diana">
            <a:extLst>
              <a:ext uri="{FF2B5EF4-FFF2-40B4-BE49-F238E27FC236}">
                <a16:creationId xmlns:a16="http://schemas.microsoft.com/office/drawing/2014/main" id="{CBB674C4-A471-B9DA-5927-86FB1887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22" b="111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2E689-8255-3DA2-2BEE-AD8BE476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 objetivo</a:t>
            </a:r>
          </a:p>
        </p:txBody>
      </p:sp>
    </p:spTree>
    <p:extLst>
      <p:ext uri="{BB962C8B-B14F-4D97-AF65-F5344CB8AC3E}">
        <p14:creationId xmlns:p14="http://schemas.microsoft.com/office/powerpoint/2010/main" val="41601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B7E-5A5E-C87C-61E1-22C1D88D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con </a:t>
            </a:r>
            <a:r>
              <a:rPr lang="en-US" dirty="0" err="1"/>
              <a:t>problemas</a:t>
            </a:r>
            <a:r>
              <a:rPr lang="en-US" dirty="0"/>
              <a:t> de 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EDD5-2109-B85A-BA3C-6643636D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336471" cy="3818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Nicho Principal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1800" dirty="0"/>
              <a:t>Personas con </a:t>
            </a:r>
            <a:r>
              <a:rPr lang="en-US" sz="1800" dirty="0" err="1"/>
              <a:t>visión</a:t>
            </a:r>
            <a:r>
              <a:rPr lang="en-US" sz="1800" dirty="0"/>
              <a:t> </a:t>
            </a:r>
            <a:r>
              <a:rPr lang="en-US" sz="1800" dirty="0" err="1"/>
              <a:t>reducida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45085-A00B-F0B1-A170-C3F5FFEC4181}"/>
              </a:ext>
            </a:extLst>
          </p:cNvPr>
          <p:cNvSpPr txBox="1"/>
          <p:nvPr/>
        </p:nvSpPr>
        <p:spPr>
          <a:xfrm>
            <a:off x="7633607" y="2473779"/>
            <a:ext cx="40005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Nicho Secundario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Viajeros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extranjero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1996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Bloques de madera apilados para crear un gráfico de barras">
            <a:extLst>
              <a:ext uri="{FF2B5EF4-FFF2-40B4-BE49-F238E27FC236}">
                <a16:creationId xmlns:a16="http://schemas.microsoft.com/office/drawing/2014/main" id="{F3B80117-6CFF-8F41-2569-B7DFAA6A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24" b="1001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8D76-2BE4-2D2A-45A3-F973CA04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Estrategias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captación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2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puerta abierta de un baño">
            <a:extLst>
              <a:ext uri="{FF2B5EF4-FFF2-40B4-BE49-F238E27FC236}">
                <a16:creationId xmlns:a16="http://schemas.microsoft.com/office/drawing/2014/main" id="{BC197A71-B685-418B-E0DC-17ED4955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31" r="27728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6C0C-1BF9-288B-DE84-71634492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Dirigo</a:t>
            </a:r>
            <a:r>
              <a:rPr lang="en-US" sz="2400" dirty="0"/>
              <a:t> a: 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Ópticas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Centros</a:t>
            </a:r>
            <a:r>
              <a:rPr lang="en-US" sz="2400" dirty="0"/>
              <a:t> de </a:t>
            </a:r>
            <a:r>
              <a:rPr lang="en-US" sz="2400" dirty="0" err="1"/>
              <a:t>mayores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Asociaciones</a:t>
            </a:r>
            <a:r>
              <a:rPr lang="en-US" sz="2400" dirty="0"/>
              <a:t> (ONCE)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65319-5A70-A55A-B833-DB93E83B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3" y="762000"/>
            <a:ext cx="5704117" cy="1524000"/>
          </a:xfrm>
        </p:spPr>
        <p:txBody>
          <a:bodyPr>
            <a:normAutofit/>
          </a:bodyPr>
          <a:lstStyle/>
          <a:p>
            <a:r>
              <a:rPr lang="en-US" sz="2700" dirty="0" err="1"/>
              <a:t>Comunicación</a:t>
            </a:r>
            <a:r>
              <a:rPr lang="en-US" sz="2700" dirty="0"/>
              <a:t> (Nicho Principal) </a:t>
            </a:r>
            <a:br>
              <a:rPr lang="en-US" sz="2700" dirty="0"/>
            </a:br>
            <a:r>
              <a:rPr lang="en-US" sz="2700" dirty="0" err="1"/>
              <a:t>Método</a:t>
            </a:r>
            <a:r>
              <a:rPr lang="en-US" sz="2700" dirty="0"/>
              <a:t> de la Puerta </a:t>
            </a:r>
            <a:r>
              <a:rPr lang="en-US" sz="2700" dirty="0" err="1"/>
              <a:t>Fría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596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ión en círculo rojo">
            <a:extLst>
              <a:ext uri="{FF2B5EF4-FFF2-40B4-BE49-F238E27FC236}">
                <a16:creationId xmlns:a16="http://schemas.microsoft.com/office/drawing/2014/main" id="{2EAA4A07-B89F-3EE6-4FF6-1D3F00B0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1" r="18007" b="-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5D7B-D6AA-59CA-6681-44B48038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 err="1"/>
              <a:t>Anuncios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webs de </a:t>
            </a:r>
            <a:r>
              <a:rPr lang="en-US" sz="2400" dirty="0" err="1"/>
              <a:t>viajes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Nodos</a:t>
            </a:r>
            <a:r>
              <a:rPr lang="en-US" sz="2400" dirty="0"/>
              <a:t> de </a:t>
            </a:r>
            <a:r>
              <a:rPr lang="en-US" sz="2400" dirty="0" err="1"/>
              <a:t>transportes</a:t>
            </a:r>
            <a:r>
              <a:rPr lang="en-US" sz="2400" dirty="0"/>
              <a:t> </a:t>
            </a:r>
            <a:r>
              <a:rPr lang="en-US" sz="2400" dirty="0" err="1"/>
              <a:t>internacionales</a:t>
            </a:r>
            <a:r>
              <a:rPr lang="en-US" sz="2400" dirty="0"/>
              <a:t> (</a:t>
            </a:r>
            <a:r>
              <a:rPr lang="en-US" sz="2400" dirty="0" err="1"/>
              <a:t>tren</a:t>
            </a:r>
            <a:r>
              <a:rPr lang="en-US" sz="2400" dirty="0"/>
              <a:t>, </a:t>
            </a:r>
            <a:r>
              <a:rPr lang="en-US" sz="2400" dirty="0" err="1"/>
              <a:t>puertos</a:t>
            </a:r>
            <a:r>
              <a:rPr lang="en-US" sz="2400" dirty="0"/>
              <a:t>, </a:t>
            </a:r>
            <a:r>
              <a:rPr lang="en-US" sz="2400" dirty="0" err="1"/>
              <a:t>aeropuertos</a:t>
            </a:r>
            <a:r>
              <a:rPr lang="en-US" sz="24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1DDB-7E07-815E-1438-10F29D92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2000"/>
            <a:ext cx="5938345" cy="1524000"/>
          </a:xfrm>
        </p:spPr>
        <p:txBody>
          <a:bodyPr>
            <a:normAutofit/>
          </a:bodyPr>
          <a:lstStyle/>
          <a:p>
            <a:r>
              <a:rPr lang="en-US" sz="3200" dirty="0" err="1"/>
              <a:t>Comunicación</a:t>
            </a:r>
            <a:r>
              <a:rPr lang="en-US" sz="3200" dirty="0"/>
              <a:t> </a:t>
            </a:r>
            <a:r>
              <a:rPr lang="en-US" sz="2800" dirty="0"/>
              <a:t>(Nicho Secundario)</a:t>
            </a:r>
          </a:p>
        </p:txBody>
      </p:sp>
    </p:spTree>
    <p:extLst>
      <p:ext uri="{BB962C8B-B14F-4D97-AF65-F5344CB8AC3E}">
        <p14:creationId xmlns:p14="http://schemas.microsoft.com/office/powerpoint/2010/main" val="599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Recursos tecnológicos y económicos:</a:t>
            </a:r>
            <a:br>
              <a:rPr lang="es-ES" dirty="0"/>
            </a:br>
            <a:r>
              <a:rPr lang="es-ES" dirty="0"/>
              <a:t>	Nicho principal (España)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Agente comercial						1500€/mes</a:t>
            </a:r>
          </a:p>
          <a:p>
            <a:r>
              <a:rPr lang="es-ES" dirty="0"/>
              <a:t>Panfletos	(100.000 </a:t>
            </a:r>
            <a:r>
              <a:rPr lang="es-ES" dirty="0" err="1"/>
              <a:t>uds</a:t>
            </a:r>
            <a:r>
              <a:rPr lang="es-ES" dirty="0"/>
              <a:t>)					1000€</a:t>
            </a:r>
          </a:p>
          <a:p>
            <a:r>
              <a:rPr lang="es-ES" dirty="0"/>
              <a:t>Dispositivos de ejemplo 					1000 </a:t>
            </a:r>
            <a:r>
              <a:rPr lang="es-ES" dirty="0" err="1"/>
              <a:t>uds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4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tecnológicos y económicos:</a:t>
            </a:r>
            <a:br>
              <a:rPr lang="es-ES" dirty="0"/>
            </a:br>
            <a:r>
              <a:rPr lang="es-ES" dirty="0"/>
              <a:t>	Nicho secundario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2466304"/>
            <a:ext cx="10668000" cy="3818083"/>
          </a:xfrm>
        </p:spPr>
        <p:txBody>
          <a:bodyPr>
            <a:normAutofit fontScale="92500"/>
          </a:bodyPr>
          <a:lstStyle/>
          <a:p>
            <a:r>
              <a:rPr lang="es-ES" dirty="0"/>
              <a:t>Campaña publicitaria	online 					3000€</a:t>
            </a:r>
          </a:p>
          <a:p>
            <a:pPr marL="457200" lvl="1" indent="0">
              <a:buNone/>
            </a:pPr>
            <a:r>
              <a:rPr lang="es-ES" dirty="0"/>
              <a:t>	Páginas web de viajes	</a:t>
            </a:r>
          </a:p>
          <a:p>
            <a:r>
              <a:rPr lang="es-ES"/>
              <a:t>Campaña </a:t>
            </a:r>
            <a:r>
              <a:rPr lang="es-ES" dirty="0"/>
              <a:t>publicitaria en nodos de transporte			10000€</a:t>
            </a:r>
          </a:p>
          <a:p>
            <a:pPr marL="0" indent="0">
              <a:buNone/>
            </a:pPr>
            <a:r>
              <a:rPr lang="es-ES" dirty="0"/>
              <a:t>	Campaña para Junio – Julio - Agosto</a:t>
            </a:r>
          </a:p>
          <a:p>
            <a:endParaRPr lang="es-ES" dirty="0"/>
          </a:p>
          <a:p>
            <a:r>
              <a:rPr lang="es-ES" dirty="0"/>
              <a:t>TOTAL: 									13000€</a:t>
            </a:r>
          </a:p>
        </p:txBody>
      </p:sp>
    </p:spTree>
    <p:extLst>
      <p:ext uri="{BB962C8B-B14F-4D97-AF65-F5344CB8AC3E}">
        <p14:creationId xmlns:p14="http://schemas.microsoft.com/office/powerpoint/2010/main" val="196205665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332</Words>
  <Application>Microsoft Macintosh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Calibri</vt:lpstr>
      <vt:lpstr>Sitka Subheading</vt:lpstr>
      <vt:lpstr>Symbol</vt:lpstr>
      <vt:lpstr>PebbleVTI</vt:lpstr>
      <vt:lpstr>Estudio de Competencia</vt:lpstr>
      <vt:lpstr>PowerPoint Presentation</vt:lpstr>
      <vt:lpstr>Cliente objetivo</vt:lpstr>
      <vt:lpstr>Personas con problemas de vision </vt:lpstr>
      <vt:lpstr>Estrategias de captación</vt:lpstr>
      <vt:lpstr>Comunicación (Nicho Principal)  Método de la Puerta Fría</vt:lpstr>
      <vt:lpstr>Comunicación (Nicho Secundario)</vt:lpstr>
      <vt:lpstr>Recursos tecnológicos y económicos:  Nicho principal (España)</vt:lpstr>
      <vt:lpstr>Recursos tecnológicos y económicos:  Nicho secundario</vt:lpstr>
      <vt:lpstr>Estrategias de fidelización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Competencia</dc:title>
  <dc:creator>Jose María Gálvez Gómez</dc:creator>
  <cp:lastModifiedBy>Jose María Gálvez Gómez</cp:lastModifiedBy>
  <cp:revision>19</cp:revision>
  <dcterms:created xsi:type="dcterms:W3CDTF">2024-10-08T12:13:13Z</dcterms:created>
  <dcterms:modified xsi:type="dcterms:W3CDTF">2024-10-23T11:34:05Z</dcterms:modified>
</cp:coreProperties>
</file>