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9" r:id="rId3"/>
    <p:sldId id="261" r:id="rId4"/>
    <p:sldId id="266" r:id="rId5"/>
    <p:sldId id="262" r:id="rId6"/>
    <p:sldId id="264" r:id="rId7"/>
    <p:sldId id="267" r:id="rId8"/>
    <p:sldId id="268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3F3F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52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1519" y="2097845"/>
            <a:ext cx="5646326" cy="11733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 smtClean="0"/>
              <a:t>Mastertitelformat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31519" y="3504723"/>
            <a:ext cx="5646326" cy="10578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Museo Slab 500"/>
                <a:cs typeface="Museo Slab 50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zweizeilig bearbeiten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531938" y="4646613"/>
            <a:ext cx="5645150" cy="884943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Author</a:t>
            </a:r>
            <a:r>
              <a:rPr lang="de-DE" dirty="0" smtClean="0"/>
              <a:t> Vorname Nachname</a:t>
            </a:r>
            <a:endParaRPr lang="en-GB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DA1411"/>
                </a:solidFill>
                <a:latin typeface="Museo Slab 500"/>
                <a:cs typeface="Museo Slab 500"/>
              </a:defRPr>
            </a:lvl1pPr>
          </a:lstStyle>
          <a:p>
            <a:r>
              <a:rPr lang="de-DE" dirty="0" smtClean="0"/>
              <a:t>Mastertitelformat bearbeiten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9" name="Textplatzhalter 27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6296" y="1600200"/>
            <a:ext cx="8080963" cy="4525963"/>
          </a:xfr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10000"/>
              </a:lnSpc>
              <a:defRPr sz="20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1" name="Textplatzhalter 27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76296" y="950154"/>
            <a:ext cx="8080963" cy="5195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2"/>
                </a:solidFill>
                <a:latin typeface="Museo Slab 500"/>
                <a:cs typeface="Museo Slab 500"/>
              </a:defRPr>
            </a:lvl1pPr>
          </a:lstStyle>
          <a:p>
            <a:pPr lvl="0"/>
            <a:r>
              <a:rPr lang="de-DE" dirty="0" smtClean="0"/>
              <a:t>Untertitel für Folie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14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0" name="Textplatzhalter 27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76296" y="950154"/>
            <a:ext cx="8080963" cy="5195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Museo Slab 500"/>
                <a:cs typeface="Museo Slab 500"/>
              </a:defRPr>
            </a:lvl1pPr>
          </a:lstStyle>
          <a:p>
            <a:pPr lvl="0"/>
            <a:r>
              <a:rPr lang="de-DE" dirty="0" smtClean="0"/>
              <a:t>Untertitel für Folie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67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6295" y="1600200"/>
            <a:ext cx="3935119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63815" y="1600200"/>
            <a:ext cx="3993444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0" name="Textplatzhalter 27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76295" y="950154"/>
            <a:ext cx="8080965" cy="5195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2"/>
                </a:solidFill>
                <a:latin typeface="Museo Slab 500"/>
                <a:cs typeface="Museo Slab 500"/>
              </a:defRPr>
            </a:lvl1pPr>
          </a:lstStyle>
          <a:p>
            <a:pPr lvl="0"/>
            <a:r>
              <a:rPr lang="de-DE" dirty="0" smtClean="0"/>
              <a:t>Untertitel für Folie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13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6295" y="1535113"/>
            <a:ext cx="395740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DA1411"/>
                </a:solidFill>
                <a:latin typeface="Museo Slab 500"/>
                <a:cs typeface="Museo Slab 5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6295" y="2174875"/>
            <a:ext cx="39574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81337" y="1535113"/>
            <a:ext cx="397592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DA1411"/>
                </a:solidFill>
                <a:latin typeface="Museo Slab 500"/>
                <a:cs typeface="Museo Slab 5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81336" y="2174875"/>
            <a:ext cx="39759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2" name="Textplatzhalter 27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76296" y="950154"/>
            <a:ext cx="8080964" cy="519511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DA1411"/>
                </a:solidFill>
                <a:latin typeface="Museo Slab 500"/>
                <a:cs typeface="Museo Slab 500"/>
              </a:defRPr>
            </a:lvl1pPr>
          </a:lstStyle>
          <a:p>
            <a:pPr lvl="0"/>
            <a:r>
              <a:rPr lang="de-DE" dirty="0" smtClean="0"/>
              <a:t>Untertitel für Folie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72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12" name="Textplatzhalter 27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76296" y="950154"/>
            <a:ext cx="8080964" cy="519511"/>
          </a:xfrm>
        </p:spPr>
        <p:txBody>
          <a:bodyPr/>
          <a:lstStyle>
            <a:lvl1pPr marL="0" indent="0">
              <a:buNone/>
              <a:defRPr baseline="0">
                <a:solidFill>
                  <a:srgbClr val="DA1411"/>
                </a:solidFill>
                <a:latin typeface="Museo Slab 500"/>
                <a:cs typeface="Museo Slab 500"/>
              </a:defRPr>
            </a:lvl1pPr>
          </a:lstStyle>
          <a:p>
            <a:pPr lvl="0"/>
            <a:r>
              <a:rPr lang="de-DE" dirty="0" smtClean="0"/>
              <a:t>Untertitel für Folie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76238" y="2248282"/>
            <a:ext cx="3319461" cy="321271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974630" y="1608520"/>
            <a:ext cx="426155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DA1411"/>
                </a:solidFill>
                <a:latin typeface="Museo Slab 500"/>
                <a:cs typeface="Museo Slab 5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6" name="Inhaltsplatzhalter 5"/>
          <p:cNvSpPr>
            <a:spLocks noGrp="1"/>
          </p:cNvSpPr>
          <p:nvPr>
            <p:ph sz="quarter" idx="4"/>
          </p:nvPr>
        </p:nvSpPr>
        <p:spPr>
          <a:xfrm>
            <a:off x="3974630" y="2248282"/>
            <a:ext cx="426155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5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974630" y="1608520"/>
            <a:ext cx="426155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DA1411"/>
                </a:solidFill>
                <a:latin typeface="Museo Slab 500"/>
                <a:cs typeface="Museo Slab 5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974630" y="2248282"/>
            <a:ext cx="426155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7" name="Oval 6"/>
          <p:cNvSpPr/>
          <p:nvPr userDrawn="1"/>
        </p:nvSpPr>
        <p:spPr>
          <a:xfrm>
            <a:off x="413926" y="1994370"/>
            <a:ext cx="2996729" cy="2996729"/>
          </a:xfrm>
          <a:prstGeom prst="ellipse">
            <a:avLst/>
          </a:prstGeom>
          <a:solidFill>
            <a:schemeClr val="tx1"/>
          </a:solidFill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3926" y="1994370"/>
            <a:ext cx="2996729" cy="29967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rgbClr val="FFFFFF"/>
                </a:solidFill>
                <a:latin typeface="Museo 300"/>
                <a:cs typeface="Museo 3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Keyword</a:t>
            </a:r>
            <a:endParaRPr lang="de-DE" dirty="0" smtClean="0"/>
          </a:p>
        </p:txBody>
      </p:sp>
      <p:sp>
        <p:nvSpPr>
          <p:cNvPr id="13" name="Textplatzhalter 27"/>
          <p:cNvSpPr>
            <a:spLocks noGrp="1"/>
          </p:cNvSpPr>
          <p:nvPr>
            <p:ph type="body" sz="quarter" idx="12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6296" y="950154"/>
            <a:ext cx="8143582" cy="519511"/>
          </a:xfrm>
        </p:spPr>
        <p:txBody>
          <a:bodyPr/>
          <a:lstStyle>
            <a:lvl1pPr marL="0" indent="0">
              <a:buNone/>
              <a:defRPr baseline="0">
                <a:solidFill>
                  <a:srgbClr val="DA1411"/>
                </a:solidFill>
                <a:latin typeface="Museo Slab 500"/>
                <a:cs typeface="Museo Slab 500"/>
              </a:defRPr>
            </a:lvl1pPr>
          </a:lstStyle>
          <a:p>
            <a:pPr lvl="0"/>
            <a:r>
              <a:rPr lang="de-DE" dirty="0" smtClean="0"/>
              <a:t>Untertitel für Folie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7" name="Oval 6"/>
          <p:cNvSpPr/>
          <p:nvPr userDrawn="1"/>
        </p:nvSpPr>
        <p:spPr>
          <a:xfrm>
            <a:off x="413926" y="2471770"/>
            <a:ext cx="2304815" cy="2304815"/>
          </a:xfrm>
          <a:prstGeom prst="ellipse">
            <a:avLst/>
          </a:prstGeom>
          <a:solidFill>
            <a:schemeClr val="tx1"/>
          </a:solidFill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3927" y="2471770"/>
            <a:ext cx="2304814" cy="23048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rgbClr val="FFFFFF"/>
                </a:solidFill>
                <a:latin typeface="Museo 300"/>
                <a:cs typeface="Museo 3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Keyword</a:t>
            </a:r>
            <a:endParaRPr lang="de-DE" dirty="0" smtClean="0"/>
          </a:p>
        </p:txBody>
      </p:sp>
      <p:sp>
        <p:nvSpPr>
          <p:cNvPr id="13" name="Textplatzhalter 27"/>
          <p:cNvSpPr>
            <a:spLocks noGrp="1"/>
          </p:cNvSpPr>
          <p:nvPr>
            <p:ph type="body" sz="quarter" idx="12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6296" y="950154"/>
            <a:ext cx="8143582" cy="519511"/>
          </a:xfrm>
        </p:spPr>
        <p:txBody>
          <a:bodyPr/>
          <a:lstStyle>
            <a:lvl1pPr marL="0" indent="0">
              <a:buNone/>
              <a:defRPr baseline="0">
                <a:solidFill>
                  <a:srgbClr val="DA1411"/>
                </a:solidFill>
                <a:latin typeface="Museo Slab 500"/>
                <a:cs typeface="Museo Slab 500"/>
              </a:defRPr>
            </a:lvl1pPr>
          </a:lstStyle>
          <a:p>
            <a:pPr lvl="0"/>
            <a:r>
              <a:rPr lang="de-DE" dirty="0" smtClean="0"/>
              <a:t>Untertitel für Folie</a:t>
            </a:r>
            <a:endParaRPr lang="en-GB" dirty="0"/>
          </a:p>
        </p:txBody>
      </p:sp>
      <p:sp>
        <p:nvSpPr>
          <p:cNvPr id="18" name="Oval 17"/>
          <p:cNvSpPr/>
          <p:nvPr userDrawn="1"/>
        </p:nvSpPr>
        <p:spPr>
          <a:xfrm>
            <a:off x="3211293" y="2489290"/>
            <a:ext cx="2304815" cy="2304815"/>
          </a:xfrm>
          <a:prstGeom prst="ellipse">
            <a:avLst/>
          </a:prstGeom>
          <a:solidFill>
            <a:schemeClr val="tx1"/>
          </a:solidFill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11294" y="2489290"/>
            <a:ext cx="2304814" cy="23048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rgbClr val="FFFFFF"/>
                </a:solidFill>
                <a:latin typeface="Museo 300"/>
                <a:cs typeface="Museo 3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Keyword</a:t>
            </a:r>
            <a:endParaRPr lang="de-DE" dirty="0" smtClean="0"/>
          </a:p>
        </p:txBody>
      </p:sp>
      <p:sp>
        <p:nvSpPr>
          <p:cNvPr id="20" name="Oval 19"/>
          <p:cNvSpPr/>
          <p:nvPr userDrawn="1"/>
        </p:nvSpPr>
        <p:spPr>
          <a:xfrm>
            <a:off x="6018211" y="2514782"/>
            <a:ext cx="2304815" cy="2304815"/>
          </a:xfrm>
          <a:prstGeom prst="ellipse">
            <a:avLst/>
          </a:prstGeom>
          <a:solidFill>
            <a:schemeClr val="tx1"/>
          </a:solidFill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018212" y="2514782"/>
            <a:ext cx="2304814" cy="23048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rgbClr val="FFFFFF"/>
                </a:solidFill>
                <a:latin typeface="Museo 300"/>
                <a:cs typeface="Museo 3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Keyword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583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739188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platzhalter 27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 anchor="ctr">
            <a:noAutofit/>
          </a:bodyPr>
          <a:lstStyle>
            <a:lvl1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1pPr>
            <a:lvl2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2pPr>
            <a:lvl3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3pPr>
            <a:lvl4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4pPr>
            <a:lvl5pPr algn="ctr">
              <a:lnSpc>
                <a:spcPct val="200000"/>
              </a:lnSpc>
              <a:defRPr sz="1400">
                <a:solidFill>
                  <a:srgbClr val="70707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8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6296" y="272814"/>
            <a:ext cx="8080963" cy="67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Company Profile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6296" y="1600201"/>
            <a:ext cx="8080963" cy="433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>
          <a:xfrm>
            <a:off x="8792162" y="0"/>
            <a:ext cx="368770" cy="6923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 userDrawn="1"/>
        </p:nvSpPr>
        <p:spPr>
          <a:xfrm>
            <a:off x="8748465" y="0"/>
            <a:ext cx="53104" cy="69238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76296" y="6094130"/>
            <a:ext cx="8080963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6" y="6197600"/>
            <a:ext cx="1855502" cy="558800"/>
          </a:xfrm>
          <a:prstGeom prst="rect">
            <a:avLst/>
          </a:prstGeom>
        </p:spPr>
      </p:pic>
      <p:pic>
        <p:nvPicPr>
          <p:cNvPr id="6" name="Bild 5" descr="2000px-Bank_Austria-logo.svg_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72" y="6197600"/>
            <a:ext cx="1776187" cy="5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61" r:id="rId6"/>
    <p:sldLayoutId id="2147483659" r:id="rId7"/>
    <p:sldLayoutId id="2147483660" r:id="rId8"/>
    <p:sldLayoutId id="2147483654" r:id="rId9"/>
    <p:sldLayoutId id="214748365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 baseline="0">
          <a:solidFill>
            <a:schemeClr val="tx1"/>
          </a:solidFill>
          <a:latin typeface="Museo Slab 500"/>
          <a:ea typeface="+mj-ea"/>
          <a:cs typeface="Museo Slab 5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Titillium Regular"/>
          <a:ea typeface="+mn-ea"/>
          <a:cs typeface="Titillium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Titillium Regular"/>
          <a:ea typeface="+mn-ea"/>
          <a:cs typeface="Titillium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Titillium Regular"/>
          <a:ea typeface="+mn-ea"/>
          <a:cs typeface="Titillium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Titillium Regular"/>
          <a:ea typeface="+mn-ea"/>
          <a:cs typeface="Titillium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Titillium Regular"/>
          <a:ea typeface="+mn-ea"/>
          <a:cs typeface="Titillium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Master </a:t>
            </a:r>
            <a:r>
              <a:rPr lang="en-GB" dirty="0"/>
              <a:t>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Design Guidelines and Usability of Mobile Games that </a:t>
            </a:r>
            <a:r>
              <a:rPr lang="en-GB" sz="3200" dirty="0" smtClean="0"/>
              <a:t>Benefit </a:t>
            </a:r>
            <a:r>
              <a:rPr lang="en-GB" sz="3200" dirty="0"/>
              <a:t>Cognitive Abilities of People with Dementia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Elisabeth Hackner</a:t>
            </a:r>
          </a:p>
          <a:p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Project Coach: FH-</a:t>
            </a:r>
            <a:r>
              <a:rPr lang="en-GB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Prof.</a:t>
            </a: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DI (FH) </a:t>
            </a:r>
            <a:r>
              <a:rPr lang="en-GB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Michael </a:t>
            </a:r>
            <a:r>
              <a:rPr lang="en-GB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Lankes</a:t>
            </a:r>
            <a:endParaRPr lang="en-GB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GB" dirty="0" smtClean="0"/>
              <a:t>2</a:t>
            </a:r>
          </a:p>
          <a:p>
            <a:pPr marL="0" indent="0">
              <a:buNone/>
            </a:pPr>
            <a:r>
              <a:rPr lang="en-GB" dirty="0" smtClean="0"/>
              <a:t>3</a:t>
            </a:r>
          </a:p>
          <a:p>
            <a:pPr marL="0" indent="0">
              <a:buNone/>
            </a:pPr>
            <a:r>
              <a:rPr lang="en-GB" dirty="0" smtClean="0"/>
              <a:t>4</a:t>
            </a:r>
          </a:p>
          <a:p>
            <a:pPr marL="0" indent="0">
              <a:buNone/>
            </a:pPr>
            <a:r>
              <a:rPr lang="en-GB" dirty="0" smtClean="0"/>
              <a:t>5</a:t>
            </a:r>
          </a:p>
          <a:p>
            <a:pPr marL="0" indent="0">
              <a:buNone/>
            </a:pPr>
            <a:r>
              <a:rPr lang="en-GB" dirty="0" smtClean="0"/>
              <a:t>6</a:t>
            </a:r>
          </a:p>
          <a:p>
            <a:pPr marL="0" indent="0">
              <a:buNone/>
            </a:pPr>
            <a:r>
              <a:rPr lang="en-GB" dirty="0" smtClean="0"/>
              <a:t>7</a:t>
            </a:r>
          </a:p>
          <a:p>
            <a:pPr marL="0" indent="0">
              <a:buNone/>
            </a:pPr>
            <a:r>
              <a:rPr lang="en-GB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9946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 descr="imagepic_large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3" b="-218"/>
          <a:stretch/>
        </p:blipFill>
        <p:spPr>
          <a:xfrm>
            <a:off x="0" y="-419100"/>
            <a:ext cx="8739188" cy="5626100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0" y="5207000"/>
            <a:ext cx="8739188" cy="1866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Bild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4842916"/>
            <a:ext cx="5130800" cy="154518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460282" y="4247465"/>
            <a:ext cx="565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Museo Slab 500"/>
                <a:cs typeface="Museo Slab 500"/>
              </a:rPr>
              <a:t>s</a:t>
            </a:r>
            <a:r>
              <a:rPr lang="en-GB" sz="3200" dirty="0" smtClean="0">
                <a:solidFill>
                  <a:schemeClr val="bg1"/>
                </a:solidFill>
                <a:latin typeface="Museo Slab 500"/>
                <a:cs typeface="Museo Slab 500"/>
              </a:rPr>
              <a:t>haring – easy and fast</a:t>
            </a:r>
            <a:endParaRPr lang="en-GB" sz="3200" dirty="0">
              <a:solidFill>
                <a:schemeClr val="bg1"/>
              </a:solidFill>
              <a:latin typeface="Museo Slab 500"/>
              <a:cs typeface="Museo Slab 500"/>
            </a:endParaRPr>
          </a:p>
        </p:txBody>
      </p:sp>
    </p:spTree>
    <p:extLst>
      <p:ext uri="{BB962C8B-B14F-4D97-AF65-F5344CB8AC3E}">
        <p14:creationId xmlns:p14="http://schemas.microsoft.com/office/powerpoint/2010/main" val="279638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2</a:t>
            </a:r>
          </a:p>
          <a:p>
            <a:pPr marL="0" indent="0">
              <a:buNone/>
            </a:pPr>
            <a:r>
              <a:rPr lang="en-GB" dirty="0"/>
              <a:t>3</a:t>
            </a:r>
          </a:p>
          <a:p>
            <a:pPr marL="0" indent="0">
              <a:buNone/>
            </a:pPr>
            <a:r>
              <a:rPr lang="en-GB" dirty="0"/>
              <a:t>4</a:t>
            </a:r>
          </a:p>
          <a:p>
            <a:pPr marL="0" indent="0">
              <a:buNone/>
            </a:pPr>
            <a:r>
              <a:rPr lang="en-GB" dirty="0"/>
              <a:t>5</a:t>
            </a:r>
          </a:p>
          <a:p>
            <a:pPr marL="0" indent="0">
              <a:buNone/>
            </a:pPr>
            <a:r>
              <a:rPr lang="en-GB" dirty="0"/>
              <a:t>6</a:t>
            </a:r>
          </a:p>
          <a:p>
            <a:pPr marL="0" indent="0">
              <a:buNone/>
            </a:pPr>
            <a:r>
              <a:rPr lang="en-GB" dirty="0"/>
              <a:t>7</a:t>
            </a:r>
          </a:p>
          <a:p>
            <a:pPr marL="0" indent="0">
              <a:buNone/>
            </a:pP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Target group for master </a:t>
            </a:r>
            <a:r>
              <a:rPr lang="en-GB" dirty="0" smtClean="0"/>
              <a:t>project</a:t>
            </a:r>
            <a:endParaRPr lang="en-GB" dirty="0"/>
          </a:p>
        </p:txBody>
      </p:sp>
      <p:pic>
        <p:nvPicPr>
          <p:cNvPr id="17" name="Bildplatzhalter 16" descr="statistic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23" b="-14523"/>
          <a:stretch>
            <a:fillRect/>
          </a:stretch>
        </p:blipFill>
        <p:spPr>
          <a:xfrm>
            <a:off x="376238" y="1638682"/>
            <a:ext cx="3319461" cy="3212717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People with </a:t>
            </a:r>
            <a:r>
              <a:rPr lang="en-GB" dirty="0" smtClean="0"/>
              <a:t>dementia</a:t>
            </a:r>
            <a:endParaRPr lang="en-GB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Restrictions with disease:</a:t>
            </a:r>
          </a:p>
          <a:p>
            <a:r>
              <a:rPr lang="en-GB" sz="1800" dirty="0" smtClean="0"/>
              <a:t>Short-term memory loss</a:t>
            </a:r>
          </a:p>
          <a:p>
            <a:r>
              <a:rPr lang="en-GB" sz="1800" dirty="0" smtClean="0"/>
              <a:t>Impairment to thinking, orientation, comprehension, learning, capacity, language and judgement</a:t>
            </a:r>
          </a:p>
          <a:p>
            <a:pPr marL="0" indent="0">
              <a:buNone/>
            </a:pPr>
            <a:r>
              <a:rPr lang="en-GB" dirty="0" smtClean="0"/>
              <a:t>      People dependent on caregivers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Focus of project on </a:t>
            </a:r>
            <a:r>
              <a:rPr lang="en-GB" b="1" dirty="0"/>
              <a:t>early- and middle-stage dementia</a:t>
            </a:r>
            <a:r>
              <a:rPr lang="en-GB" dirty="0"/>
              <a:t> patients with age </a:t>
            </a:r>
            <a:r>
              <a:rPr lang="en-GB" b="1" dirty="0"/>
              <a:t>65+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Richtungspfeil 14"/>
          <p:cNvSpPr/>
          <p:nvPr/>
        </p:nvSpPr>
        <p:spPr>
          <a:xfrm>
            <a:off x="4085352" y="3993190"/>
            <a:ext cx="160509" cy="100799"/>
          </a:xfrm>
          <a:prstGeom prst="homePlat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Inhaltsplatzhalter 11"/>
          <p:cNvSpPr txBox="1">
            <a:spLocks/>
          </p:cNvSpPr>
          <p:nvPr/>
        </p:nvSpPr>
        <p:spPr>
          <a:xfrm>
            <a:off x="376296" y="4125526"/>
            <a:ext cx="3319461" cy="71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600" dirty="0" smtClean="0"/>
              <a:t>Number of people worldwide living with dementia</a:t>
            </a:r>
            <a:r>
              <a:rPr lang="en-GB" sz="1600" baseline="30000" dirty="0" smtClean="0"/>
              <a:t>1</a:t>
            </a:r>
            <a:endParaRPr lang="en-GB" sz="1600" b="1" baseline="30000" dirty="0" smtClean="0"/>
          </a:p>
        </p:txBody>
      </p:sp>
      <p:sp>
        <p:nvSpPr>
          <p:cNvPr id="19" name="Inhaltsplatzhalter 11"/>
          <p:cNvSpPr txBox="1">
            <a:spLocks/>
          </p:cNvSpPr>
          <p:nvPr/>
        </p:nvSpPr>
        <p:spPr>
          <a:xfrm>
            <a:off x="211138" y="6017828"/>
            <a:ext cx="8335962" cy="71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aseline="30000" dirty="0" smtClean="0"/>
              <a:t>1</a:t>
            </a:r>
            <a:r>
              <a:rPr lang="en-GB" sz="1200" b="1" baseline="30000" dirty="0" smtClean="0"/>
              <a:t> </a:t>
            </a:r>
            <a:r>
              <a:rPr lang="en-GB" sz="1200" dirty="0" smtClean="0"/>
              <a:t>Source: </a:t>
            </a:r>
            <a:r>
              <a:rPr lang="en-GB" sz="1200" dirty="0"/>
              <a:t>World Alzheimer Report </a:t>
            </a:r>
            <a:r>
              <a:rPr lang="en-GB" sz="1200" dirty="0" smtClean="0"/>
              <a:t>2015: The Global Impact of Dementia</a:t>
            </a:r>
            <a:endParaRPr lang="en-GB" sz="1200" dirty="0"/>
          </a:p>
          <a:p>
            <a:pPr marL="0" indent="0">
              <a:buNone/>
            </a:pPr>
            <a:endParaRPr lang="en-GB" sz="14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29474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/>
              <a:t>2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3</a:t>
            </a:r>
          </a:p>
          <a:p>
            <a:pPr marL="0" indent="0">
              <a:buNone/>
            </a:pPr>
            <a:r>
              <a:rPr lang="en-GB" dirty="0"/>
              <a:t>4</a:t>
            </a:r>
          </a:p>
          <a:p>
            <a:pPr marL="0" indent="0">
              <a:buNone/>
            </a:pPr>
            <a:r>
              <a:rPr lang="en-GB" dirty="0"/>
              <a:t>5</a:t>
            </a:r>
          </a:p>
          <a:p>
            <a:pPr marL="0" indent="0">
              <a:buNone/>
            </a:pPr>
            <a:r>
              <a:rPr lang="en-GB" dirty="0"/>
              <a:t>6</a:t>
            </a:r>
          </a:p>
          <a:p>
            <a:pPr marL="0" indent="0">
              <a:buNone/>
            </a:pPr>
            <a:r>
              <a:rPr lang="en-GB" dirty="0"/>
              <a:t>7</a:t>
            </a:r>
          </a:p>
          <a:p>
            <a:pPr marL="0" indent="0">
              <a:buNone/>
            </a:pP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Role of technology in the dementia context</a:t>
            </a:r>
            <a:endParaRPr lang="en-GB" dirty="0"/>
          </a:p>
        </p:txBody>
      </p:sp>
      <p:pic>
        <p:nvPicPr>
          <p:cNvPr id="12" name="Bildplatzhalter 11" descr="caregiver-and-senior-man-square-300x300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" b="1602"/>
          <a:stretch>
            <a:fillRect/>
          </a:stretch>
        </p:blipFill>
        <p:spPr>
          <a:xfrm>
            <a:off x="376239" y="2248282"/>
            <a:ext cx="2824162" cy="2733345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3974630" y="1608520"/>
            <a:ext cx="4482629" cy="639762"/>
          </a:xfrm>
        </p:spPr>
        <p:txBody>
          <a:bodyPr>
            <a:normAutofit fontScale="92500"/>
          </a:bodyPr>
          <a:lstStyle/>
          <a:p>
            <a:r>
              <a:rPr lang="de-DE" dirty="0" err="1" smtClean="0"/>
              <a:t>Activating</a:t>
            </a:r>
            <a:r>
              <a:rPr lang="de-DE" dirty="0" smtClean="0"/>
              <a:t> </a:t>
            </a:r>
            <a:r>
              <a:rPr lang="de-DE" dirty="0" err="1"/>
              <a:t>therapy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3974630" y="2248282"/>
            <a:ext cx="4261555" cy="186651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Facilitates cognitive abilities</a:t>
            </a:r>
          </a:p>
          <a:p>
            <a:r>
              <a:rPr lang="en-GB" dirty="0" smtClean="0"/>
              <a:t>Supports biographical work therapy</a:t>
            </a:r>
          </a:p>
          <a:p>
            <a:r>
              <a:rPr lang="en-GB" dirty="0" smtClean="0"/>
              <a:t>Trains </a:t>
            </a:r>
            <a:r>
              <a:rPr lang="en-GB" dirty="0"/>
              <a:t>communication and social </a:t>
            </a:r>
            <a:r>
              <a:rPr lang="en-GB" dirty="0" smtClean="0"/>
              <a:t>interaction</a:t>
            </a:r>
          </a:p>
          <a:p>
            <a:r>
              <a:rPr lang="en-GB" dirty="0" smtClean="0"/>
              <a:t>Enhances a person’s well-being, self-esteem, mood and behaviour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Textplatzhalter 3"/>
          <p:cNvSpPr txBox="1">
            <a:spLocks/>
          </p:cNvSpPr>
          <p:nvPr/>
        </p:nvSpPr>
        <p:spPr>
          <a:xfrm>
            <a:off x="4127030" y="3987800"/>
            <a:ext cx="4482629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0099FF"/>
                </a:solidFill>
                <a:latin typeface="Museo Slab 500"/>
                <a:ea typeface="+mn-ea"/>
                <a:cs typeface="Museo Slab 50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Problems</a:t>
            </a:r>
            <a:endParaRPr lang="en-GB" dirty="0"/>
          </a:p>
        </p:txBody>
      </p:sp>
      <p:sp>
        <p:nvSpPr>
          <p:cNvPr id="16" name="Inhaltsplatzhalter 10"/>
          <p:cNvSpPr txBox="1">
            <a:spLocks/>
          </p:cNvSpPr>
          <p:nvPr/>
        </p:nvSpPr>
        <p:spPr>
          <a:xfrm>
            <a:off x="4127030" y="4627562"/>
            <a:ext cx="4261555" cy="159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Conventional apps/games are not fitted for target group</a:t>
            </a:r>
          </a:p>
          <a:p>
            <a:r>
              <a:rPr lang="en-GB" dirty="0" smtClean="0"/>
              <a:t>Individuals have different needs</a:t>
            </a:r>
          </a:p>
          <a:p>
            <a:pPr lvl="1"/>
            <a:r>
              <a:rPr lang="en-GB" dirty="0" smtClean="0"/>
              <a:t>E.g. loss in visual or auditory acuity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52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How can design guidelines for mobile games look like to benefit the cognitive abilities of people suffering from dementia?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Game Design Guidelines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/>
              <a:t>2</a:t>
            </a:r>
          </a:p>
          <a:p>
            <a:pPr marL="0" indent="0">
              <a:buNone/>
            </a:pPr>
            <a:r>
              <a:rPr lang="en-GB" dirty="0"/>
              <a:t>3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4</a:t>
            </a:r>
          </a:p>
          <a:p>
            <a:pPr marL="0" indent="0">
              <a:buNone/>
            </a:pPr>
            <a:r>
              <a:rPr lang="en-GB" dirty="0"/>
              <a:t>5</a:t>
            </a:r>
          </a:p>
          <a:p>
            <a:pPr marL="0" indent="0">
              <a:buNone/>
            </a:pPr>
            <a:r>
              <a:rPr lang="en-GB" dirty="0"/>
              <a:t>6</a:t>
            </a:r>
          </a:p>
          <a:p>
            <a:pPr marL="0" indent="0">
              <a:buNone/>
            </a:pPr>
            <a:r>
              <a:rPr lang="en-GB" dirty="0"/>
              <a:t>7</a:t>
            </a:r>
          </a:p>
          <a:p>
            <a:pPr marL="0" indent="0">
              <a:buNone/>
            </a:pP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The focus of my master project</a:t>
            </a:r>
            <a:endParaRPr lang="en-GB" dirty="0"/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4127030" y="3848100"/>
            <a:ext cx="4482629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0099FF"/>
                </a:solidFill>
                <a:latin typeface="Museo Slab 500"/>
                <a:ea typeface="+mn-ea"/>
                <a:cs typeface="Museo Slab 50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Challenges</a:t>
            </a:r>
            <a:endParaRPr lang="en-GB" dirty="0"/>
          </a:p>
        </p:txBody>
      </p:sp>
      <p:sp>
        <p:nvSpPr>
          <p:cNvPr id="10" name="Inhaltsplatzhalter 10"/>
          <p:cNvSpPr txBox="1">
            <a:spLocks/>
          </p:cNvSpPr>
          <p:nvPr/>
        </p:nvSpPr>
        <p:spPr>
          <a:xfrm>
            <a:off x="4127030" y="4487862"/>
            <a:ext cx="4261555" cy="159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Titillium Regular"/>
                <a:ea typeface="+mn-ea"/>
                <a:cs typeface="Titillium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Interaction design </a:t>
            </a:r>
            <a:r>
              <a:rPr lang="en-GB" dirty="0" smtClean="0"/>
              <a:t>of mobile games for target group</a:t>
            </a:r>
          </a:p>
          <a:p>
            <a:r>
              <a:rPr lang="en-GB" b="1" dirty="0" smtClean="0"/>
              <a:t>Dynamic adjustment</a:t>
            </a:r>
            <a:r>
              <a:rPr lang="en-GB" dirty="0" smtClean="0"/>
              <a:t> of the game, to consider individuals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2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>
          <a:xfrm>
            <a:off x="376296" y="1600201"/>
            <a:ext cx="8080963" cy="224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Games for dementia is a big topic in the research fields </a:t>
            </a:r>
            <a:r>
              <a:rPr lang="en-GB" b="1" i="1" dirty="0" smtClean="0"/>
              <a:t>Serious Games</a:t>
            </a:r>
            <a:r>
              <a:rPr lang="en-GB" b="1" dirty="0" smtClean="0"/>
              <a:t> </a:t>
            </a:r>
            <a:r>
              <a:rPr lang="en-GB" dirty="0" smtClean="0"/>
              <a:t>and </a:t>
            </a:r>
            <a:r>
              <a:rPr lang="en-GB" b="1" i="1" dirty="0" smtClean="0"/>
              <a:t>Games for Health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Many </a:t>
            </a:r>
            <a:r>
              <a:rPr lang="en-GB" dirty="0"/>
              <a:t>commercial games </a:t>
            </a:r>
            <a:r>
              <a:rPr lang="en-GB" dirty="0" smtClean="0"/>
              <a:t>were evaluated and tested within research projects (medium: PC, game console, mobile app).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/>
              <a:t>2</a:t>
            </a:r>
          </a:p>
          <a:p>
            <a:pPr marL="0" indent="0">
              <a:buNone/>
            </a:pPr>
            <a:r>
              <a:rPr lang="en-GB" dirty="0"/>
              <a:t>3</a:t>
            </a:r>
          </a:p>
          <a:p>
            <a:pPr marL="0" indent="0">
              <a:buNone/>
            </a:pPr>
            <a:r>
              <a:rPr lang="en-GB" dirty="0"/>
              <a:t>4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5</a:t>
            </a:r>
          </a:p>
          <a:p>
            <a:pPr marL="0" indent="0">
              <a:buNone/>
            </a:pPr>
            <a:r>
              <a:rPr lang="en-GB" dirty="0"/>
              <a:t>6</a:t>
            </a:r>
          </a:p>
          <a:p>
            <a:pPr marL="0" indent="0">
              <a:buNone/>
            </a:pPr>
            <a:r>
              <a:rPr lang="en-GB" dirty="0"/>
              <a:t>7</a:t>
            </a:r>
          </a:p>
          <a:p>
            <a:pPr marL="0" indent="0">
              <a:buNone/>
            </a:pP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Research projects &amp; commercial products</a:t>
            </a:r>
          </a:p>
        </p:txBody>
      </p:sp>
      <p:pic>
        <p:nvPicPr>
          <p:cNvPr id="3" name="Bild 2" descr="gameWIIb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6" y="4025900"/>
            <a:ext cx="1327984" cy="1913127"/>
          </a:xfrm>
          <a:prstGeom prst="rect">
            <a:avLst/>
          </a:prstGeom>
        </p:spPr>
      </p:pic>
      <p:pic>
        <p:nvPicPr>
          <p:cNvPr id="4" name="Bild 3" descr="gamebrain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80" y="4381160"/>
            <a:ext cx="1401868" cy="1257300"/>
          </a:xfrm>
          <a:prstGeom prst="rect">
            <a:avLst/>
          </a:prstGeom>
        </p:spPr>
      </p:pic>
      <p:pic>
        <p:nvPicPr>
          <p:cNvPr id="5" name="Bild 4" descr="gamemill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4381161"/>
            <a:ext cx="1885950" cy="1257300"/>
          </a:xfrm>
          <a:prstGeom prst="rect">
            <a:avLst/>
          </a:prstGeom>
        </p:spPr>
      </p:pic>
      <p:pic>
        <p:nvPicPr>
          <p:cNvPr id="9" name="Bild 8" descr="gameappicon175x1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4381162"/>
            <a:ext cx="1257299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>
          <a:xfrm>
            <a:off x="376296" y="1600201"/>
            <a:ext cx="8080963" cy="223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Games for dementia is a big topic in the research fields </a:t>
            </a:r>
            <a:r>
              <a:rPr lang="en-GB" b="1" i="1" dirty="0" smtClean="0"/>
              <a:t>Serious Games</a:t>
            </a:r>
            <a:r>
              <a:rPr lang="en-GB" b="1" dirty="0" smtClean="0"/>
              <a:t> </a:t>
            </a:r>
            <a:r>
              <a:rPr lang="en-GB" dirty="0" smtClean="0"/>
              <a:t>and </a:t>
            </a:r>
            <a:r>
              <a:rPr lang="en-GB" b="1" i="1" dirty="0" smtClean="0"/>
              <a:t>Games for Health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Some dementia games evolved from research projects and have been evaluated (medium: </a:t>
            </a:r>
            <a:r>
              <a:rPr lang="en-GB" dirty="0" smtClean="0"/>
              <a:t>PC, game console).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/>
              <a:t>2</a:t>
            </a:r>
          </a:p>
          <a:p>
            <a:pPr marL="0" indent="0">
              <a:buNone/>
            </a:pPr>
            <a:r>
              <a:rPr lang="en-GB" dirty="0"/>
              <a:t>3</a:t>
            </a:r>
          </a:p>
          <a:p>
            <a:pPr marL="0" indent="0">
              <a:buNone/>
            </a:pPr>
            <a:r>
              <a:rPr lang="en-GB" dirty="0"/>
              <a:t>4</a:t>
            </a:r>
          </a:p>
          <a:p>
            <a:pPr marL="0" indent="0">
              <a:buNone/>
            </a:pPr>
            <a:r>
              <a:rPr lang="en-GB" dirty="0"/>
              <a:t>5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6</a:t>
            </a:r>
          </a:p>
          <a:p>
            <a:pPr marL="0" indent="0">
              <a:buNone/>
            </a:pPr>
            <a:r>
              <a:rPr lang="en-GB" dirty="0"/>
              <a:t>7</a:t>
            </a:r>
          </a:p>
          <a:p>
            <a:pPr marL="0" indent="0">
              <a:buNone/>
            </a:pP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Research projects &amp; commercial products</a:t>
            </a:r>
          </a:p>
        </p:txBody>
      </p:sp>
      <p:pic>
        <p:nvPicPr>
          <p:cNvPr id="7" name="Bild 6" descr="gamekine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64" y="4174344"/>
            <a:ext cx="2768261" cy="172529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96" y="4174344"/>
            <a:ext cx="3056141" cy="17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>
          <a:xfrm>
            <a:off x="376296" y="1600200"/>
            <a:ext cx="8080963" cy="24638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GB" dirty="0" smtClean="0"/>
              <a:t>Games for dementia is a big topic in the research fields </a:t>
            </a:r>
            <a:r>
              <a:rPr lang="en-GB" b="1" i="1" dirty="0" smtClean="0"/>
              <a:t>Serious Games</a:t>
            </a:r>
            <a:r>
              <a:rPr lang="en-GB" b="1" dirty="0" smtClean="0"/>
              <a:t> </a:t>
            </a:r>
            <a:r>
              <a:rPr lang="en-GB" dirty="0" smtClean="0"/>
              <a:t>and </a:t>
            </a:r>
            <a:r>
              <a:rPr lang="en-GB" b="1" i="1" dirty="0" smtClean="0"/>
              <a:t>Games for Health</a:t>
            </a:r>
            <a:r>
              <a:rPr lang="en-GB" dirty="0" smtClean="0"/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GB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 startAt="3"/>
            </a:pPr>
            <a:r>
              <a:rPr lang="en-GB" dirty="0"/>
              <a:t>Some commercial games are available which are described as “suitable for people with </a:t>
            </a:r>
            <a:r>
              <a:rPr lang="en-GB" dirty="0" smtClean="0"/>
              <a:t>dementia” or as “preventing dementia”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medium: PC, </a:t>
            </a:r>
            <a:r>
              <a:rPr lang="en-GB" dirty="0" smtClean="0"/>
              <a:t>game console</a:t>
            </a:r>
            <a:r>
              <a:rPr lang="en-GB" dirty="0"/>
              <a:t>, mobile </a:t>
            </a:r>
            <a:r>
              <a:rPr lang="en-GB" dirty="0" smtClean="0"/>
              <a:t>app)</a:t>
            </a:r>
            <a:r>
              <a:rPr lang="en-GB" dirty="0"/>
              <a:t>. </a:t>
            </a:r>
            <a:endParaRPr lang="en-GB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Research projects &amp; commercial products</a:t>
            </a:r>
          </a:p>
        </p:txBody>
      </p:sp>
      <p:pic>
        <p:nvPicPr>
          <p:cNvPr id="2" name="Bild 1" descr="Foreman_13595990_3405_lum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6" y="4897733"/>
            <a:ext cx="1489278" cy="1083968"/>
          </a:xfrm>
          <a:prstGeom prst="rect">
            <a:avLst/>
          </a:prstGeom>
        </p:spPr>
      </p:pic>
      <p:pic>
        <p:nvPicPr>
          <p:cNvPr id="3" name="Bild 2" descr="lumosit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0" b="36426"/>
          <a:stretch/>
        </p:blipFill>
        <p:spPr>
          <a:xfrm>
            <a:off x="376296" y="4402943"/>
            <a:ext cx="1489278" cy="529793"/>
          </a:xfrm>
          <a:prstGeom prst="rect">
            <a:avLst/>
          </a:prstGeom>
        </p:spPr>
      </p:pic>
      <p:pic>
        <p:nvPicPr>
          <p:cNvPr id="5" name="Bild 4" descr="gamecbw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4402944"/>
            <a:ext cx="2209338" cy="1578756"/>
          </a:xfrm>
          <a:prstGeom prst="rect">
            <a:avLst/>
          </a:prstGeom>
        </p:spPr>
      </p:pic>
      <p:sp>
        <p:nvSpPr>
          <p:cNvPr id="1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8794282" y="0"/>
            <a:ext cx="387441" cy="6858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/>
              <a:t>2</a:t>
            </a:r>
          </a:p>
          <a:p>
            <a:pPr marL="0" indent="0">
              <a:buNone/>
            </a:pPr>
            <a:r>
              <a:rPr lang="en-GB" dirty="0"/>
              <a:t>3</a:t>
            </a:r>
          </a:p>
          <a:p>
            <a:pPr marL="0" indent="0">
              <a:buNone/>
            </a:pPr>
            <a:r>
              <a:rPr lang="en-GB" dirty="0"/>
              <a:t>4</a:t>
            </a:r>
          </a:p>
          <a:p>
            <a:pPr marL="0" indent="0">
              <a:buNone/>
            </a:pPr>
            <a:r>
              <a:rPr lang="en-GB" dirty="0"/>
              <a:t>5</a:t>
            </a:r>
          </a:p>
          <a:p>
            <a:pPr marL="0" indent="0">
              <a:buNone/>
            </a:pPr>
            <a:r>
              <a:rPr lang="en-GB" dirty="0"/>
              <a:t>6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7</a:t>
            </a:r>
          </a:p>
          <a:p>
            <a:pPr marL="0" indent="0">
              <a:buNone/>
            </a:pPr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10" name="Bild 9" descr="gamememora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4314218"/>
            <a:ext cx="2349374" cy="1664352"/>
          </a:xfrm>
          <a:prstGeom prst="rect">
            <a:avLst/>
          </a:prstGeom>
        </p:spPr>
      </p:pic>
      <p:pic>
        <p:nvPicPr>
          <p:cNvPr id="8" name="Bild 7" descr="gameme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5555585"/>
            <a:ext cx="1422400" cy="3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Planned Implementation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Tablet-App for target group with the following characteristics: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Integrate different interaction methods (swipe, press, fling, …)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Benefit cognitive abilities</a:t>
            </a:r>
          </a:p>
          <a:p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GB" dirty="0" smtClean="0">
                <a:solidFill>
                  <a:schemeClr val="bg1"/>
                </a:solidFill>
              </a:rPr>
              <a:t>daptable to the needs of one individual</a:t>
            </a:r>
          </a:p>
          <a:p>
            <a:r>
              <a:rPr lang="en-GB" dirty="0"/>
              <a:t>Support biographical work therapy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75D1F3"/>
                </a:solidFill>
                <a:latin typeface="Museo Slab 500"/>
                <a:cs typeface="Museo Slab 500"/>
              </a:rPr>
              <a:t>Result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Mobile game which follows specific design guidelines for 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people with dementia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/>
              <a:t>2</a:t>
            </a:r>
          </a:p>
          <a:p>
            <a:pPr marL="0" indent="0">
              <a:buNone/>
            </a:pPr>
            <a:r>
              <a:rPr lang="en-GB" dirty="0"/>
              <a:t>3</a:t>
            </a:r>
          </a:p>
          <a:p>
            <a:pPr marL="0" indent="0">
              <a:buNone/>
            </a:pPr>
            <a:r>
              <a:rPr lang="en-GB" dirty="0"/>
              <a:t>4</a:t>
            </a:r>
          </a:p>
          <a:p>
            <a:pPr marL="0" indent="0">
              <a:buNone/>
            </a:pPr>
            <a:r>
              <a:rPr lang="en-GB" dirty="0"/>
              <a:t>5</a:t>
            </a:r>
          </a:p>
          <a:p>
            <a:pPr marL="0" indent="0">
              <a:buNone/>
            </a:pPr>
            <a:r>
              <a:rPr lang="en-GB" dirty="0"/>
              <a:t>6</a:t>
            </a:r>
          </a:p>
          <a:p>
            <a:pPr marL="0" indent="0">
              <a:buNone/>
            </a:pPr>
            <a:r>
              <a:rPr lang="en-GB" dirty="0"/>
              <a:t>7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FF"/>
                </a:solidFill>
              </a:rPr>
              <a:t>8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Develop a mobile game for tablets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6">
      <a:dk1>
        <a:srgbClr val="283236"/>
      </a:dk1>
      <a:lt1>
        <a:srgbClr val="FFFFFF"/>
      </a:lt1>
      <a:dk2>
        <a:srgbClr val="75D1F3"/>
      </a:dk2>
      <a:lt2>
        <a:srgbClr val="EEECE1"/>
      </a:lt2>
      <a:accent1>
        <a:srgbClr val="75D1F3"/>
      </a:accent1>
      <a:accent2>
        <a:srgbClr val="DA141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5E68"/>
      </a:hlink>
      <a:folHlink>
        <a:srgbClr val="055E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Macintosh PowerPoint</Application>
  <PresentationFormat>Bildschirmpräsentation (4:3)</PresentationFormat>
  <Paragraphs>126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Master Project</vt:lpstr>
      <vt:lpstr>PowerPoint-Präsentation</vt:lpstr>
      <vt:lpstr>Motivation</vt:lpstr>
      <vt:lpstr>Motivation</vt:lpstr>
      <vt:lpstr>Research Question</vt:lpstr>
      <vt:lpstr>State of the Art</vt:lpstr>
      <vt:lpstr>State of the Art</vt:lpstr>
      <vt:lpstr>State of the Art</vt:lpstr>
      <vt:lpstr>Planned Implementation</vt:lpstr>
    </vt:vector>
  </TitlesOfParts>
  <Company>Gugler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Hackner</dc:creator>
  <cp:lastModifiedBy>Elisabeth Hackner</cp:lastModifiedBy>
  <cp:revision>70</cp:revision>
  <dcterms:created xsi:type="dcterms:W3CDTF">2015-11-02T13:22:05Z</dcterms:created>
  <dcterms:modified xsi:type="dcterms:W3CDTF">2015-11-07T16:09:42Z</dcterms:modified>
</cp:coreProperties>
</file>