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59" r:id="rId3"/>
    <p:sldId id="257" r:id="rId4"/>
    <p:sldId id="260"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766" autoAdjust="0"/>
  </p:normalViewPr>
  <p:slideViewPr>
    <p:cSldViewPr snapToGrid="0">
      <p:cViewPr varScale="1">
        <p:scale>
          <a:sx n="90" d="100"/>
          <a:sy n="90" d="100"/>
        </p:scale>
        <p:origin x="-138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D23B3-1582-4B51-9FD5-649CE9A1DF3D}" type="datetimeFigureOut">
              <a:rPr lang="en-GB" smtClean="0"/>
              <a:t>08.11.15</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C4095-8B4A-490D-9F02-B701A98C257A}" type="slidenum">
              <a:rPr lang="en-GB" smtClean="0"/>
              <a:t>‹Nr.›</a:t>
            </a:fld>
            <a:endParaRPr lang="en-GB"/>
          </a:p>
        </p:txBody>
      </p:sp>
    </p:spTree>
    <p:extLst>
      <p:ext uri="{BB962C8B-B14F-4D97-AF65-F5344CB8AC3E}">
        <p14:creationId xmlns:p14="http://schemas.microsoft.com/office/powerpoint/2010/main" val="318372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Sp1	Hi. We</a:t>
            </a:r>
            <a:r>
              <a:rPr lang="en-GB" baseline="0" dirty="0" smtClean="0"/>
              <a:t> are Team Apricot ….</a:t>
            </a:r>
          </a:p>
          <a:p>
            <a:r>
              <a:rPr lang="en-GB" baseline="0" dirty="0" smtClean="0"/>
              <a:t>Sp2	…. and we like to introduce you to our mobile App “</a:t>
            </a:r>
            <a:r>
              <a:rPr lang="en-GB" baseline="0" dirty="0" err="1" smtClean="0"/>
              <a:t>ourWallet</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t>
            </a:r>
            <a:r>
              <a:rPr lang="en-GB" baseline="0" dirty="0" err="1" smtClean="0"/>
              <a:t>ourWallet</a:t>
            </a:r>
            <a:r>
              <a:rPr lang="en-GB" baseline="0" dirty="0" smtClean="0"/>
              <a:t>” is the instant &amp; virtual joint account.</a:t>
            </a:r>
            <a:endParaRPr lang="en-GB" dirty="0" smtClean="0"/>
          </a:p>
          <a:p>
            <a:endParaRPr lang="en-GB" dirty="0" smtClean="0"/>
          </a:p>
          <a:p>
            <a:r>
              <a:rPr lang="en-GB" dirty="0" smtClean="0"/>
              <a:t>10sec</a:t>
            </a:r>
            <a:endParaRPr lang="en-GB" dirty="0"/>
          </a:p>
        </p:txBody>
      </p:sp>
      <p:sp>
        <p:nvSpPr>
          <p:cNvPr id="4" name="Foliennummernplatzhalter 3"/>
          <p:cNvSpPr>
            <a:spLocks noGrp="1"/>
          </p:cNvSpPr>
          <p:nvPr>
            <p:ph type="sldNum" sz="quarter" idx="10"/>
          </p:nvPr>
        </p:nvSpPr>
        <p:spPr/>
        <p:txBody>
          <a:bodyPr/>
          <a:lstStyle/>
          <a:p>
            <a:fld id="{37CC4095-8B4A-490D-9F02-B701A98C257A}" type="slidenum">
              <a:rPr lang="en-GB" smtClean="0"/>
              <a:t>1</a:t>
            </a:fld>
            <a:endParaRPr lang="en-GB"/>
          </a:p>
        </p:txBody>
      </p:sp>
    </p:spTree>
    <p:extLst>
      <p:ext uri="{BB962C8B-B14F-4D97-AF65-F5344CB8AC3E}">
        <p14:creationId xmlns:p14="http://schemas.microsoft.com/office/powerpoint/2010/main" val="96341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SP1:</a:t>
            </a:r>
          </a:p>
          <a:p>
            <a:r>
              <a:rPr lang="en-GB" dirty="0" smtClean="0"/>
              <a:t>What it</a:t>
            </a:r>
            <a:r>
              <a:rPr lang="en-GB" baseline="0" dirty="0" smtClean="0"/>
              <a:t> does? Well let’s talk first about the current problem. </a:t>
            </a:r>
          </a:p>
          <a:p>
            <a:endParaRPr lang="en-GB" baseline="0" dirty="0" smtClean="0"/>
          </a:p>
          <a:p>
            <a:r>
              <a:rPr lang="en-GB" baseline="0" dirty="0" smtClean="0"/>
              <a:t>SP2:</a:t>
            </a:r>
            <a:endParaRPr lang="en-GB" baseline="0" dirty="0" smtClean="0"/>
          </a:p>
          <a:p>
            <a:r>
              <a:rPr lang="en-GB" baseline="0" dirty="0" smtClean="0"/>
              <a:t>We all know that splitting or sharing bills sucks. </a:t>
            </a:r>
          </a:p>
          <a:p>
            <a:r>
              <a:rPr lang="en-GB" baseline="0" dirty="0" smtClean="0"/>
              <a:t>Let’s take Chris for example. He lives together with his friends. Every Tuesday Chris goes to the supermarket and buys stuff for the shared flat. Usually they split the bill. The problem is that he often has to wait for like 2 weeks until he gets his money back. </a:t>
            </a:r>
          </a:p>
          <a:p>
            <a:endParaRPr lang="en-GB" baseline="0" dirty="0" smtClean="0"/>
          </a:p>
          <a:p>
            <a:r>
              <a:rPr lang="en-GB" baseline="0" dirty="0" smtClean="0"/>
              <a:t>SP1: </a:t>
            </a:r>
          </a:p>
          <a:p>
            <a:r>
              <a:rPr lang="en-GB" baseline="0" dirty="0" smtClean="0"/>
              <a:t>The same problem also occurs when they have to pay the rent or they go travelling together.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current solutions for these problems include Excel and some mobile apps to keep track of your expenses. But both are neither convenient, nor do they prevent you from simply forgetting your debts.</a:t>
            </a:r>
          </a:p>
          <a:p>
            <a:endParaRPr lang="en-GB" baseline="0" dirty="0" smtClean="0"/>
          </a:p>
          <a:p>
            <a:r>
              <a:rPr lang="en-GB" baseline="0" dirty="0" smtClean="0"/>
              <a:t>45sec</a:t>
            </a:r>
          </a:p>
          <a:p>
            <a:endParaRPr lang="en-GB" baseline="0" dirty="0" smtClean="0"/>
          </a:p>
        </p:txBody>
      </p:sp>
      <p:sp>
        <p:nvSpPr>
          <p:cNvPr id="4" name="Foliennummernplatzhalter 3"/>
          <p:cNvSpPr>
            <a:spLocks noGrp="1"/>
          </p:cNvSpPr>
          <p:nvPr>
            <p:ph type="sldNum" sz="quarter" idx="10"/>
          </p:nvPr>
        </p:nvSpPr>
        <p:spPr/>
        <p:txBody>
          <a:bodyPr/>
          <a:lstStyle/>
          <a:p>
            <a:fld id="{37CC4095-8B4A-490D-9F02-B701A98C257A}" type="slidenum">
              <a:rPr lang="en-GB" smtClean="0"/>
              <a:t>2</a:t>
            </a:fld>
            <a:endParaRPr lang="en-GB"/>
          </a:p>
        </p:txBody>
      </p:sp>
    </p:spTree>
    <p:extLst>
      <p:ext uri="{BB962C8B-B14F-4D97-AF65-F5344CB8AC3E}">
        <p14:creationId xmlns:p14="http://schemas.microsoft.com/office/powerpoint/2010/main" val="212090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SP2</a:t>
            </a:r>
          </a:p>
          <a:p>
            <a:r>
              <a:rPr lang="en-GB" dirty="0" smtClean="0"/>
              <a:t>Our solution</a:t>
            </a:r>
            <a:r>
              <a:rPr lang="en-GB" baseline="0" dirty="0" smtClean="0"/>
              <a:t> is unique.</a:t>
            </a:r>
            <a:endParaRPr lang="en-GB" dirty="0" smtClean="0"/>
          </a:p>
          <a:p>
            <a:r>
              <a:rPr lang="en-GB" dirty="0" smtClean="0"/>
              <a:t>You start</a:t>
            </a:r>
            <a:r>
              <a:rPr lang="en-GB" baseline="0" dirty="0" smtClean="0"/>
              <a:t> our app and </a:t>
            </a:r>
            <a:r>
              <a:rPr lang="en-GB" dirty="0" smtClean="0"/>
              <a:t>simply stick together your</a:t>
            </a:r>
            <a:r>
              <a:rPr lang="en-GB" baseline="0" dirty="0" smtClean="0"/>
              <a:t> smartphone with your friends. That’s all you have to do to create </a:t>
            </a:r>
            <a:r>
              <a:rPr lang="en-GB" baseline="0" dirty="0" smtClean="0"/>
              <a:t>your shared wallet. </a:t>
            </a:r>
            <a:endParaRPr lang="en-GB" baseline="0" dirty="0" smtClean="0"/>
          </a:p>
          <a:p>
            <a:r>
              <a:rPr lang="en-GB" baseline="0" dirty="0" smtClean="0"/>
              <a:t>And the next time you have to pay a shared bill, you simply use your smartphone and our app and pay </a:t>
            </a:r>
            <a:r>
              <a:rPr lang="en-GB" baseline="0" dirty="0" smtClean="0"/>
              <a:t>contactless.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After the payment you can decide whether you want to spilt the bill equally. </a:t>
            </a:r>
          </a:p>
          <a:p>
            <a:r>
              <a:rPr lang="en-GB" baseline="0" dirty="0" smtClean="0"/>
              <a:t>The expenses are categorized for you, which enable statistics of your shared wallet. So you can see who spends the most money. </a:t>
            </a:r>
          </a:p>
          <a:p>
            <a:endParaRPr lang="en-GB" dirty="0" smtClean="0"/>
          </a:p>
          <a:p>
            <a:r>
              <a:rPr lang="en-GB" dirty="0" smtClean="0"/>
              <a:t>45sec</a:t>
            </a:r>
          </a:p>
          <a:p>
            <a:endParaRPr lang="en-GB" dirty="0"/>
          </a:p>
        </p:txBody>
      </p:sp>
      <p:sp>
        <p:nvSpPr>
          <p:cNvPr id="4" name="Foliennummernplatzhalter 3"/>
          <p:cNvSpPr>
            <a:spLocks noGrp="1"/>
          </p:cNvSpPr>
          <p:nvPr>
            <p:ph type="sldNum" sz="quarter" idx="10"/>
          </p:nvPr>
        </p:nvSpPr>
        <p:spPr/>
        <p:txBody>
          <a:bodyPr/>
          <a:lstStyle/>
          <a:p>
            <a:fld id="{37CC4095-8B4A-490D-9F02-B701A98C257A}" type="slidenum">
              <a:rPr lang="en-GB" smtClean="0"/>
              <a:t>3</a:t>
            </a:fld>
            <a:endParaRPr lang="en-GB"/>
          </a:p>
        </p:txBody>
      </p:sp>
    </p:spTree>
    <p:extLst>
      <p:ext uri="{BB962C8B-B14F-4D97-AF65-F5344CB8AC3E}">
        <p14:creationId xmlns:p14="http://schemas.microsoft.com/office/powerpoint/2010/main" val="102583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SP2:</a:t>
            </a:r>
          </a:p>
          <a:p>
            <a:r>
              <a:rPr lang="en-GB" dirty="0" smtClean="0"/>
              <a:t>Ned </a:t>
            </a:r>
            <a:r>
              <a:rPr lang="en-GB" dirty="0" err="1" smtClean="0"/>
              <a:t>vergessen</a:t>
            </a:r>
            <a:r>
              <a:rPr lang="en-GB" baseline="0" dirty="0" smtClean="0"/>
              <a:t> API </a:t>
            </a:r>
            <a:r>
              <a:rPr lang="en-GB" baseline="0" dirty="0" err="1" smtClean="0"/>
              <a:t>erwähnen</a:t>
            </a:r>
            <a:r>
              <a:rPr lang="en-GB" baseline="0" dirty="0" smtClean="0"/>
              <a:t>! </a:t>
            </a:r>
            <a:r>
              <a:rPr lang="en-GB" dirty="0" smtClean="0"/>
              <a:t>He</a:t>
            </a:r>
            <a:r>
              <a:rPr lang="en-GB" baseline="0" dirty="0" smtClean="0"/>
              <a:t> logged in with his bank </a:t>
            </a:r>
            <a:r>
              <a:rPr lang="en-GB" baseline="0" dirty="0" err="1" smtClean="0"/>
              <a:t>austria</a:t>
            </a:r>
            <a:r>
              <a:rPr lang="en-GB" baseline="0" dirty="0" smtClean="0"/>
              <a:t> credentials, we used the API for that.</a:t>
            </a:r>
            <a:endParaRPr lang="en-GB" dirty="0" smtClean="0"/>
          </a:p>
          <a:p>
            <a:endParaRPr lang="en-GB" dirty="0" smtClean="0"/>
          </a:p>
          <a:p>
            <a:r>
              <a:rPr lang="en-GB" dirty="0" smtClean="0"/>
              <a:t>90sec</a:t>
            </a:r>
            <a:endParaRPr lang="en-GB" dirty="0"/>
          </a:p>
        </p:txBody>
      </p:sp>
      <p:sp>
        <p:nvSpPr>
          <p:cNvPr id="4" name="Foliennummernplatzhalter 3"/>
          <p:cNvSpPr>
            <a:spLocks noGrp="1"/>
          </p:cNvSpPr>
          <p:nvPr>
            <p:ph type="sldNum" sz="quarter" idx="10"/>
          </p:nvPr>
        </p:nvSpPr>
        <p:spPr/>
        <p:txBody>
          <a:bodyPr/>
          <a:lstStyle/>
          <a:p>
            <a:fld id="{37CC4095-8B4A-490D-9F02-B701A98C257A}" type="slidenum">
              <a:rPr lang="en-GB" smtClean="0"/>
              <a:t>4</a:t>
            </a:fld>
            <a:endParaRPr lang="en-GB"/>
          </a:p>
        </p:txBody>
      </p:sp>
    </p:spTree>
    <p:extLst>
      <p:ext uri="{BB962C8B-B14F-4D97-AF65-F5344CB8AC3E}">
        <p14:creationId xmlns:p14="http://schemas.microsoft.com/office/powerpoint/2010/main" val="1353806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Roboto Regular"/>
                <a:cs typeface="Roboto Regular"/>
              </a:rPr>
              <a:t>SP1:</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Roboto Regular"/>
                <a:cs typeface="Roboto Regular"/>
              </a:rPr>
              <a:t>Benefits of our app are that</a:t>
            </a:r>
            <a:r>
              <a:rPr lang="en-GB" baseline="0" dirty="0" smtClean="0">
                <a:latin typeface="Roboto Regular"/>
                <a:cs typeface="Roboto Regular"/>
              </a:rPr>
              <a:t> </a:t>
            </a:r>
            <a:r>
              <a:rPr lang="en-GB" dirty="0" smtClean="0">
                <a:latin typeface="Roboto Regular"/>
                <a:cs typeface="Roboto Regular"/>
              </a:rPr>
              <a:t>it’s e</a:t>
            </a:r>
            <a:r>
              <a:rPr lang="en-GB" baseline="0" dirty="0" smtClean="0">
                <a:latin typeface="Roboto Regular"/>
                <a:cs typeface="Roboto Regular"/>
              </a:rPr>
              <a:t>asy to use without compromising security.</a:t>
            </a:r>
            <a:endParaRPr lang="en-GB" dirty="0" smtClean="0">
              <a:latin typeface="Roboto Regular"/>
              <a:cs typeface="Roboto Regular"/>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Roboto Regular"/>
                <a:cs typeface="Roboto Regular"/>
              </a:rPr>
              <a:t>And all</a:t>
            </a:r>
            <a:r>
              <a:rPr lang="en-GB" baseline="0" dirty="0" smtClean="0">
                <a:latin typeface="Roboto Regular"/>
                <a:cs typeface="Roboto Regular"/>
              </a:rPr>
              <a:t> members of an bank </a:t>
            </a:r>
            <a:r>
              <a:rPr lang="en-GB" baseline="0" dirty="0" err="1" smtClean="0">
                <a:latin typeface="Roboto Regular"/>
                <a:cs typeface="Roboto Regular"/>
              </a:rPr>
              <a:t>austria</a:t>
            </a:r>
            <a:r>
              <a:rPr lang="en-GB" baseline="0" dirty="0" smtClean="0">
                <a:latin typeface="Roboto Regular"/>
                <a:cs typeface="Roboto Regular"/>
              </a:rPr>
              <a:t> account are ready to go!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latin typeface="Roboto Regular"/>
              <a:cs typeface="Roboto Regular"/>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Roboto Regular"/>
                <a:cs typeface="Roboto Regular"/>
              </a:rPr>
              <a:t>SP2:</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Roboto Regular"/>
                <a:cs typeface="Roboto Regular"/>
              </a:rPr>
              <a:t>In the future the app will Integrate with other services</a:t>
            </a:r>
            <a:r>
              <a:rPr lang="en-GB" baseline="0" dirty="0" smtClean="0">
                <a:latin typeface="Roboto Regular"/>
                <a:cs typeface="Roboto Regular"/>
              </a:rPr>
              <a:t> like </a:t>
            </a:r>
            <a:r>
              <a:rPr lang="en-GB" baseline="0" dirty="0" err="1" smtClean="0">
                <a:latin typeface="Roboto Regular"/>
                <a:cs typeface="Roboto Regular"/>
              </a:rPr>
              <a:t>BlueCode</a:t>
            </a:r>
            <a:r>
              <a:rPr lang="en-GB" baseline="0" dirty="0" smtClean="0">
                <a:latin typeface="Roboto Regular"/>
                <a:cs typeface="Roboto Regular"/>
              </a:rPr>
              <a:t> or your debit card.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latin typeface="Roboto Regular"/>
                <a:cs typeface="Roboto Regular"/>
              </a:rPr>
              <a:t>The possibilities are endless: In the future kids can also be part of this app.  You can organize their pocket money and set limits for it. </a:t>
            </a:r>
          </a:p>
          <a:p>
            <a:endParaRPr lang="en-GB" dirty="0" smtClean="0"/>
          </a:p>
          <a:p>
            <a:endParaRPr lang="en-GB" dirty="0" smtClean="0"/>
          </a:p>
          <a:p>
            <a:r>
              <a:rPr lang="en-GB" dirty="0" smtClean="0"/>
              <a:t>30sec</a:t>
            </a:r>
            <a:endParaRPr lang="en-GB" dirty="0"/>
          </a:p>
        </p:txBody>
      </p:sp>
      <p:sp>
        <p:nvSpPr>
          <p:cNvPr id="4" name="Foliennummernplatzhalter 3"/>
          <p:cNvSpPr>
            <a:spLocks noGrp="1"/>
          </p:cNvSpPr>
          <p:nvPr>
            <p:ph type="sldNum" sz="quarter" idx="10"/>
          </p:nvPr>
        </p:nvSpPr>
        <p:spPr/>
        <p:txBody>
          <a:bodyPr/>
          <a:lstStyle/>
          <a:p>
            <a:fld id="{37CC4095-8B4A-490D-9F02-B701A98C257A}" type="slidenum">
              <a:rPr lang="en-GB" smtClean="0"/>
              <a:t>5</a:t>
            </a:fld>
            <a:endParaRPr lang="en-GB"/>
          </a:p>
        </p:txBody>
      </p:sp>
    </p:spTree>
    <p:extLst>
      <p:ext uri="{BB962C8B-B14F-4D97-AF65-F5344CB8AC3E}">
        <p14:creationId xmlns:p14="http://schemas.microsoft.com/office/powerpoint/2010/main" val="2782295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SP1:</a:t>
            </a:r>
          </a:p>
          <a:p>
            <a:r>
              <a:rPr lang="en-GB" dirty="0" smtClean="0"/>
              <a:t>The future of social banking is here. Will you be there too?</a:t>
            </a:r>
          </a:p>
          <a:p>
            <a:endParaRPr lang="en-GB" dirty="0"/>
          </a:p>
        </p:txBody>
      </p:sp>
      <p:sp>
        <p:nvSpPr>
          <p:cNvPr id="4" name="Foliennummernplatzhalter 3"/>
          <p:cNvSpPr>
            <a:spLocks noGrp="1"/>
          </p:cNvSpPr>
          <p:nvPr>
            <p:ph type="sldNum" sz="quarter" idx="10"/>
          </p:nvPr>
        </p:nvSpPr>
        <p:spPr/>
        <p:txBody>
          <a:bodyPr/>
          <a:lstStyle/>
          <a:p>
            <a:fld id="{37CC4095-8B4A-490D-9F02-B701A98C257A}" type="slidenum">
              <a:rPr lang="en-GB" smtClean="0"/>
              <a:t>6</a:t>
            </a:fld>
            <a:endParaRPr lang="en-GB"/>
          </a:p>
        </p:txBody>
      </p:sp>
    </p:spTree>
    <p:extLst>
      <p:ext uri="{BB962C8B-B14F-4D97-AF65-F5344CB8AC3E}">
        <p14:creationId xmlns:p14="http://schemas.microsoft.com/office/powerpoint/2010/main" val="2891055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GB"/>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117872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2CDE3ED-E36A-4DF6-A831-3E85D57FEEE5}" type="datetimeFigureOut">
              <a:rPr lang="en-GB" smtClean="0"/>
              <a:t>08.11.15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429492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2CDE3ED-E36A-4DF6-A831-3E85D57FEEE5}" type="datetimeFigureOut">
              <a:rPr lang="en-GB" smtClean="0"/>
              <a:t>08.11.15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164185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2045858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217842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4000">
                <a:latin typeface="Roboto Regular"/>
                <a:cs typeface="Roboto Regular"/>
              </a:defRPr>
            </a:lvl1pPr>
          </a:lstStyle>
          <a:p>
            <a:r>
              <a:rPr lang="de-DE" dirty="0" smtClean="0"/>
              <a:t>Titelmasterformat durch Klicken bearbeiten</a:t>
            </a:r>
            <a:endParaRPr lang="en-GB" dirty="0"/>
          </a:p>
        </p:txBody>
      </p:sp>
      <p:sp>
        <p:nvSpPr>
          <p:cNvPr id="3" name="Inhaltsplatzhalter 2"/>
          <p:cNvSpPr>
            <a:spLocks noGrp="1"/>
          </p:cNvSpPr>
          <p:nvPr>
            <p:ph idx="1"/>
          </p:nvPr>
        </p:nvSpPr>
        <p:spPr/>
        <p:txBody>
          <a:bodyPr/>
          <a:lstStyle>
            <a:lvl1pPr>
              <a:lnSpc>
                <a:spcPct val="120000"/>
              </a:lnSpc>
              <a:defRPr sz="3000">
                <a:latin typeface="Roboto Regular"/>
                <a:cs typeface="Roboto Regular"/>
              </a:defRPr>
            </a:lvl1pPr>
            <a:lvl2pPr>
              <a:lnSpc>
                <a:spcPct val="120000"/>
              </a:lnSpc>
              <a:defRPr>
                <a:latin typeface="Roboto Regular"/>
                <a:cs typeface="Roboto Regular"/>
              </a:defRPr>
            </a:lvl2pPr>
            <a:lvl3pPr>
              <a:defRPr>
                <a:latin typeface="Roboto Regular"/>
                <a:cs typeface="Roboto Regular"/>
              </a:defRPr>
            </a:lvl3pPr>
            <a:lvl4pPr>
              <a:defRPr>
                <a:latin typeface="Roboto Regular"/>
                <a:cs typeface="Roboto Regular"/>
              </a:defRPr>
            </a:lvl4pPr>
            <a:lvl5pPr>
              <a:defRPr>
                <a:latin typeface="Roboto Regular"/>
                <a:cs typeface="Roboto Regul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pic>
        <p:nvPicPr>
          <p:cNvPr id="7" name="Bild 6"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9074" y="299409"/>
            <a:ext cx="3105436" cy="935228"/>
          </a:xfrm>
          <a:prstGeom prst="rect">
            <a:avLst/>
          </a:prstGeom>
        </p:spPr>
      </p:pic>
      <p:sp>
        <p:nvSpPr>
          <p:cNvPr id="8" name="Rechteck 7"/>
          <p:cNvSpPr/>
          <p:nvPr userDrawn="1"/>
        </p:nvSpPr>
        <p:spPr>
          <a:xfrm>
            <a:off x="7735908" y="6331337"/>
            <a:ext cx="4237057" cy="369332"/>
          </a:xfrm>
          <a:prstGeom prst="rect">
            <a:avLst/>
          </a:prstGeom>
        </p:spPr>
        <p:txBody>
          <a:bodyPr wrap="none">
            <a:spAutoFit/>
          </a:bodyPr>
          <a:lstStyle/>
          <a:p>
            <a:r>
              <a:rPr lang="en-GB" dirty="0" smtClean="0">
                <a:solidFill>
                  <a:schemeClr val="tx1">
                    <a:lumMod val="75000"/>
                    <a:lumOff val="25000"/>
                  </a:schemeClr>
                </a:solidFill>
              </a:rPr>
              <a:t>Visit our website: </a:t>
            </a:r>
            <a:r>
              <a:rPr lang="en-GB" u="sng" dirty="0" err="1" smtClean="0">
                <a:solidFill>
                  <a:schemeClr val="accent1"/>
                </a:solidFill>
              </a:rPr>
              <a:t>ourwallet.mybluemix.net</a:t>
            </a:r>
            <a:endParaRPr lang="en-GB" u="sng" dirty="0">
              <a:solidFill>
                <a:schemeClr val="accent1"/>
              </a:solidFill>
            </a:endParaRPr>
          </a:p>
        </p:txBody>
      </p:sp>
    </p:spTree>
    <p:extLst>
      <p:ext uri="{BB962C8B-B14F-4D97-AF65-F5344CB8AC3E}">
        <p14:creationId xmlns:p14="http://schemas.microsoft.com/office/powerpoint/2010/main" val="256447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4000">
                <a:latin typeface="Roboto Regular"/>
                <a:cs typeface="Roboto Regular"/>
              </a:defRPr>
            </a:lvl1pPr>
          </a:lstStyle>
          <a:p>
            <a:r>
              <a:rPr lang="de-DE" dirty="0" smtClean="0"/>
              <a:t>Titelmasterformat durch Klicken bearbeiten</a:t>
            </a:r>
            <a:endParaRPr lang="en-GB" dirty="0"/>
          </a:p>
        </p:txBody>
      </p:sp>
      <p:sp>
        <p:nvSpPr>
          <p:cNvPr id="3" name="Inhaltsplatzhalter 2"/>
          <p:cNvSpPr>
            <a:spLocks noGrp="1"/>
          </p:cNvSpPr>
          <p:nvPr>
            <p:ph idx="1"/>
          </p:nvPr>
        </p:nvSpPr>
        <p:spPr/>
        <p:txBody>
          <a:bodyPr/>
          <a:lstStyle>
            <a:lvl1pPr>
              <a:lnSpc>
                <a:spcPct val="120000"/>
              </a:lnSpc>
              <a:defRPr sz="3000">
                <a:latin typeface="Roboto Regular"/>
                <a:cs typeface="Roboto Regular"/>
              </a:defRPr>
            </a:lvl1pPr>
            <a:lvl2pPr>
              <a:lnSpc>
                <a:spcPct val="120000"/>
              </a:lnSpc>
              <a:defRPr>
                <a:latin typeface="Roboto Regular"/>
                <a:cs typeface="Roboto Regular"/>
              </a:defRPr>
            </a:lvl2pPr>
            <a:lvl3pPr>
              <a:defRPr>
                <a:latin typeface="Roboto Regular"/>
                <a:cs typeface="Roboto Regular"/>
              </a:defRPr>
            </a:lvl3pPr>
            <a:lvl4pPr>
              <a:defRPr>
                <a:latin typeface="Roboto Regular"/>
                <a:cs typeface="Roboto Regular"/>
              </a:defRPr>
            </a:lvl4pPr>
            <a:lvl5pPr>
              <a:defRPr>
                <a:latin typeface="Roboto Regular"/>
                <a:cs typeface="Roboto Regul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pic>
        <p:nvPicPr>
          <p:cNvPr id="7" name="Bild 6"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9074" y="299409"/>
            <a:ext cx="3105436" cy="935228"/>
          </a:xfrm>
          <a:prstGeom prst="rect">
            <a:avLst/>
          </a:prstGeom>
        </p:spPr>
      </p:pic>
    </p:spTree>
    <p:extLst>
      <p:ext uri="{BB962C8B-B14F-4D97-AF65-F5344CB8AC3E}">
        <p14:creationId xmlns:p14="http://schemas.microsoft.com/office/powerpoint/2010/main" val="43415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4000">
                <a:latin typeface="Roboto Regular"/>
                <a:cs typeface="Roboto Regular"/>
              </a:defRPr>
            </a:lvl1pPr>
          </a:lstStyle>
          <a:p>
            <a:r>
              <a:rPr lang="de-DE" dirty="0" smtClean="0"/>
              <a:t>Titelmasterformat durch Klicken bearbeiten</a:t>
            </a:r>
            <a:endParaRPr lang="en-GB" dirty="0"/>
          </a:p>
        </p:txBody>
      </p:sp>
      <p:sp>
        <p:nvSpPr>
          <p:cNvPr id="3" name="Inhaltsplatzhalter 2"/>
          <p:cNvSpPr>
            <a:spLocks noGrp="1"/>
          </p:cNvSpPr>
          <p:nvPr>
            <p:ph idx="1"/>
          </p:nvPr>
        </p:nvSpPr>
        <p:spPr/>
        <p:txBody>
          <a:bodyPr/>
          <a:lstStyle>
            <a:lvl1pPr>
              <a:lnSpc>
                <a:spcPct val="120000"/>
              </a:lnSpc>
              <a:defRPr sz="3000">
                <a:latin typeface="Roboto Regular"/>
                <a:cs typeface="Roboto Regular"/>
              </a:defRPr>
            </a:lvl1pPr>
            <a:lvl2pPr>
              <a:lnSpc>
                <a:spcPct val="120000"/>
              </a:lnSpc>
              <a:defRPr>
                <a:latin typeface="Roboto Regular"/>
                <a:cs typeface="Roboto Regular"/>
              </a:defRPr>
            </a:lvl2pPr>
            <a:lvl3pPr>
              <a:defRPr>
                <a:latin typeface="Roboto Regular"/>
                <a:cs typeface="Roboto Regular"/>
              </a:defRPr>
            </a:lvl3pPr>
            <a:lvl4pPr>
              <a:defRPr>
                <a:latin typeface="Roboto Regular"/>
                <a:cs typeface="Roboto Regular"/>
              </a:defRPr>
            </a:lvl4pPr>
            <a:lvl5pPr>
              <a:defRPr>
                <a:latin typeface="Roboto Regular"/>
                <a:cs typeface="Roboto Regul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171993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C2CDE3ED-E36A-4DF6-A831-3E85D57FEEE5}" type="datetimeFigureOut">
              <a:rPr lang="en-GB" smtClean="0"/>
              <a:t>08.11.15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96060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Datumsplatzhalter 4"/>
          <p:cNvSpPr>
            <a:spLocks noGrp="1"/>
          </p:cNvSpPr>
          <p:nvPr>
            <p:ph type="dt" sz="half" idx="10"/>
          </p:nvPr>
        </p:nvSpPr>
        <p:spPr/>
        <p:txBody>
          <a:bodyPr/>
          <a:lstStyle/>
          <a:p>
            <a:fld id="{C2CDE3ED-E36A-4DF6-A831-3E85D57FEEE5}" type="datetimeFigureOut">
              <a:rPr lang="en-GB" smtClean="0"/>
              <a:t>08.11.15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239136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7" name="Datumsplatzhalter 6"/>
          <p:cNvSpPr>
            <a:spLocks noGrp="1"/>
          </p:cNvSpPr>
          <p:nvPr>
            <p:ph type="dt" sz="half" idx="10"/>
          </p:nvPr>
        </p:nvSpPr>
        <p:spPr/>
        <p:txBody>
          <a:bodyPr/>
          <a:lstStyle/>
          <a:p>
            <a:fld id="{C2CDE3ED-E36A-4DF6-A831-3E85D57FEEE5}" type="datetimeFigureOut">
              <a:rPr lang="en-GB" smtClean="0"/>
              <a:t>08.11.15</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266502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Datumsplatzhalter 2"/>
          <p:cNvSpPr>
            <a:spLocks noGrp="1"/>
          </p:cNvSpPr>
          <p:nvPr>
            <p:ph type="dt" sz="half" idx="10"/>
          </p:nvPr>
        </p:nvSpPr>
        <p:spPr/>
        <p:txBody>
          <a:bodyPr/>
          <a:lstStyle/>
          <a:p>
            <a:fld id="{C2CDE3ED-E36A-4DF6-A831-3E85D57FEEE5}" type="datetimeFigureOut">
              <a:rPr lang="en-GB" smtClean="0"/>
              <a:t>08.11.15</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245505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2CDE3ED-E36A-4DF6-A831-3E85D57FEEE5}" type="datetimeFigureOut">
              <a:rPr lang="en-GB" smtClean="0"/>
              <a:t>08.11.15</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2D2253E0-4131-4603-B75D-60D7C12F2C54}" type="slidenum">
              <a:rPr lang="en-GB" smtClean="0"/>
              <a:t>‹Nr.›</a:t>
            </a:fld>
            <a:endParaRPr lang="en-GB"/>
          </a:p>
        </p:txBody>
      </p:sp>
    </p:spTree>
    <p:extLst>
      <p:ext uri="{BB962C8B-B14F-4D97-AF65-F5344CB8AC3E}">
        <p14:creationId xmlns:p14="http://schemas.microsoft.com/office/powerpoint/2010/main" val="35322817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7752733" cy="1325563"/>
          </a:xfrm>
          <a:prstGeom prst="rect">
            <a:avLst/>
          </a:prstGeom>
        </p:spPr>
        <p:txBody>
          <a:bodyPr vert="horz" lIns="91440" tIns="45720" rIns="91440" bIns="45720" rtlCol="0" anchor="ctr">
            <a:normAutofit/>
          </a:bodyPr>
          <a:lstStyle/>
          <a:p>
            <a:r>
              <a:rPr lang="de-DE" smtClean="0"/>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DE3ED-E36A-4DF6-A831-3E85D57FEEE5}" type="datetimeFigureOut">
              <a:rPr lang="en-GB" smtClean="0"/>
              <a:t>08.11.15</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253E0-4131-4603-B75D-60D7C12F2C54}" type="slidenum">
              <a:rPr lang="en-GB" smtClean="0"/>
              <a:t>‹Nr.›</a:t>
            </a:fld>
            <a:endParaRPr lang="en-GB"/>
          </a:p>
        </p:txBody>
      </p:sp>
    </p:spTree>
    <p:extLst>
      <p:ext uri="{BB962C8B-B14F-4D97-AF65-F5344CB8AC3E}">
        <p14:creationId xmlns:p14="http://schemas.microsoft.com/office/powerpoint/2010/main" val="243383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b="0" i="0" kern="1200">
          <a:solidFill>
            <a:schemeClr val="tx1"/>
          </a:solidFill>
          <a:latin typeface="Roboto Medium"/>
          <a:ea typeface="+mj-ea"/>
          <a:cs typeface="Roboto Medium"/>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000" kern="1200">
          <a:solidFill>
            <a:schemeClr val="tx1"/>
          </a:solidFill>
          <a:latin typeface="Roboto Regular"/>
          <a:ea typeface="+mn-ea"/>
          <a:cs typeface="Robo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Regular"/>
          <a:ea typeface="+mn-ea"/>
          <a:cs typeface="Roboto Regular"/>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Regular"/>
          <a:ea typeface="+mn-ea"/>
          <a:cs typeface="Roboto Regular"/>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Regular"/>
          <a:ea typeface="+mn-ea"/>
          <a:cs typeface="Roboto Regular"/>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 7" descr="imagepic_large.png"/>
          <p:cNvPicPr>
            <a:picLocks noChangeAspect="1"/>
          </p:cNvPicPr>
          <p:nvPr/>
        </p:nvPicPr>
        <p:blipFill rotWithShape="1">
          <a:blip r:embed="rId3">
            <a:extLst>
              <a:ext uri="{28A0092B-C50C-407E-A947-70E740481C1C}">
                <a14:useLocalDpi xmlns:a14="http://schemas.microsoft.com/office/drawing/2010/main" val="0"/>
              </a:ext>
            </a:extLst>
          </a:blip>
          <a:srcRect b="10422"/>
          <a:stretch/>
        </p:blipFill>
        <p:spPr>
          <a:xfrm>
            <a:off x="-1" y="-393068"/>
            <a:ext cx="12332377" cy="5523600"/>
          </a:xfrm>
          <a:prstGeom prst="rect">
            <a:avLst/>
          </a:prstGeom>
        </p:spPr>
      </p:pic>
      <p:sp>
        <p:nvSpPr>
          <p:cNvPr id="2" name="Titel 1"/>
          <p:cNvSpPr>
            <a:spLocks noGrp="1"/>
          </p:cNvSpPr>
          <p:nvPr>
            <p:ph type="title"/>
          </p:nvPr>
        </p:nvSpPr>
        <p:spPr>
          <a:xfrm>
            <a:off x="6483896" y="3760327"/>
            <a:ext cx="7752733" cy="1325563"/>
          </a:xfrm>
        </p:spPr>
        <p:txBody>
          <a:bodyPr>
            <a:normAutofit/>
          </a:bodyPr>
          <a:lstStyle/>
          <a:p>
            <a:r>
              <a:rPr lang="en-GB" sz="3500" dirty="0" smtClean="0">
                <a:solidFill>
                  <a:schemeClr val="bg1"/>
                </a:solidFill>
                <a:latin typeface="Roboto Slab Bold"/>
                <a:cs typeface="Roboto Slab Bold"/>
              </a:rPr>
              <a:t>sharing – fast and easy</a:t>
            </a:r>
            <a:endParaRPr lang="en-GB" sz="3500" dirty="0">
              <a:solidFill>
                <a:schemeClr val="bg1"/>
              </a:solidFill>
              <a:latin typeface="Roboto Slab Bold"/>
              <a:cs typeface="Roboto Slab Bold"/>
            </a:endParaRPr>
          </a:p>
        </p:txBody>
      </p:sp>
      <p:pic>
        <p:nvPicPr>
          <p:cNvPr id="6" name="Bild 5"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569" y="4780042"/>
            <a:ext cx="5130800" cy="1545183"/>
          </a:xfrm>
          <a:prstGeom prst="rect">
            <a:avLst/>
          </a:prstGeom>
        </p:spPr>
      </p:pic>
    </p:spTree>
    <p:extLst>
      <p:ext uri="{BB962C8B-B14F-4D97-AF65-F5344CB8AC3E}">
        <p14:creationId xmlns:p14="http://schemas.microsoft.com/office/powerpoint/2010/main" val="37422688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p:txBody>
          <a:bodyPr/>
          <a:lstStyle/>
          <a:p>
            <a:r>
              <a:rPr lang="en-GB" dirty="0" smtClean="0">
                <a:latin typeface="Roboto Medium"/>
                <a:cs typeface="Roboto Medium"/>
              </a:rPr>
              <a:t>Current Problem</a:t>
            </a:r>
            <a:endParaRPr lang="en-GB" dirty="0">
              <a:latin typeface="Roboto Medium"/>
              <a:cs typeface="Roboto Medium"/>
            </a:endParaRPr>
          </a:p>
        </p:txBody>
      </p:sp>
      <p:pic>
        <p:nvPicPr>
          <p:cNvPr id="9" name="Bild 8" descr="proble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235" y="1187946"/>
            <a:ext cx="8996983" cy="5670052"/>
          </a:xfrm>
          <a:prstGeom prst="rect">
            <a:avLst/>
          </a:prstGeom>
        </p:spPr>
      </p:pic>
    </p:spTree>
    <p:extLst>
      <p:ext uri="{BB962C8B-B14F-4D97-AF65-F5344CB8AC3E}">
        <p14:creationId xmlns:p14="http://schemas.microsoft.com/office/powerpoint/2010/main" val="29843591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 y="912187"/>
            <a:ext cx="11410950" cy="5219700"/>
          </a:xfrm>
          <a:prstGeom prst="rect">
            <a:avLst/>
          </a:prstGeom>
        </p:spPr>
      </p:pic>
    </p:spTree>
    <p:extLst>
      <p:ext uri="{BB962C8B-B14F-4D97-AF65-F5344CB8AC3E}">
        <p14:creationId xmlns:p14="http://schemas.microsoft.com/office/powerpoint/2010/main" val="20287390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latin typeface="Roboto Regular"/>
                <a:cs typeface="Roboto Regular"/>
              </a:rPr>
              <a:t>…video…</a:t>
            </a:r>
          </a:p>
          <a:p>
            <a:pPr marL="0" indent="0">
              <a:buNone/>
            </a:pPr>
            <a:endParaRPr lang="en-GB" dirty="0">
              <a:latin typeface="Roboto Regular"/>
              <a:cs typeface="Roboto Regular"/>
            </a:endParaRPr>
          </a:p>
        </p:txBody>
      </p:sp>
      <p:sp>
        <p:nvSpPr>
          <p:cNvPr id="7" name="Titel 1"/>
          <p:cNvSpPr>
            <a:spLocks noGrp="1"/>
          </p:cNvSpPr>
          <p:nvPr>
            <p:ph type="title"/>
          </p:nvPr>
        </p:nvSpPr>
        <p:spPr>
          <a:xfrm>
            <a:off x="838200" y="365125"/>
            <a:ext cx="10515600" cy="1325563"/>
          </a:xfrm>
        </p:spPr>
        <p:txBody>
          <a:bodyPr vert="horz" lIns="91440" tIns="45720" rIns="91440" bIns="45720" rtlCol="0" anchor="ctr">
            <a:normAutofit/>
          </a:bodyPr>
          <a:lstStyle/>
          <a:p>
            <a:r>
              <a:rPr lang="en-GB" dirty="0">
                <a:latin typeface="Roboto Medium"/>
                <a:cs typeface="Roboto Medium"/>
              </a:rPr>
              <a:t>Demonstration</a:t>
            </a:r>
            <a:endParaRPr lang="en-GB" dirty="0">
              <a:latin typeface="Roboto Medium"/>
              <a:cs typeface="Roboto Medium"/>
            </a:endParaRPr>
          </a:p>
        </p:txBody>
      </p:sp>
    </p:spTree>
    <p:extLst>
      <p:ext uri="{BB962C8B-B14F-4D97-AF65-F5344CB8AC3E}">
        <p14:creationId xmlns:p14="http://schemas.microsoft.com/office/powerpoint/2010/main" val="784667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latin typeface="Roboto Regular"/>
                <a:cs typeface="Roboto Regular"/>
              </a:rPr>
              <a:t>As secure as current mobile banking solutions</a:t>
            </a:r>
          </a:p>
          <a:p>
            <a:pPr marL="0" indent="0">
              <a:buNone/>
            </a:pPr>
            <a:endParaRPr lang="en-GB" dirty="0">
              <a:latin typeface="Roboto Regular"/>
              <a:cs typeface="Roboto Regular"/>
            </a:endParaRPr>
          </a:p>
          <a:p>
            <a:pPr marL="0" indent="0">
              <a:buNone/>
            </a:pPr>
            <a:r>
              <a:rPr lang="en-GB" dirty="0" smtClean="0">
                <a:latin typeface="Roboto Regular"/>
                <a:cs typeface="Roboto Regular"/>
              </a:rPr>
              <a:t>Shared wallet members </a:t>
            </a:r>
            <a:r>
              <a:rPr lang="en-GB" dirty="0" smtClean="0">
                <a:latin typeface="Roboto Regular"/>
                <a:cs typeface="Roboto Regular"/>
              </a:rPr>
              <a:t>just need </a:t>
            </a:r>
            <a:r>
              <a:rPr lang="en-GB" dirty="0" smtClean="0">
                <a:latin typeface="Roboto Regular"/>
                <a:cs typeface="Roboto Regular"/>
              </a:rPr>
              <a:t>a BA account</a:t>
            </a:r>
          </a:p>
          <a:p>
            <a:pPr marL="0" indent="0">
              <a:buNone/>
            </a:pPr>
            <a:r>
              <a:rPr lang="en-GB" dirty="0">
                <a:latin typeface="Roboto Regular"/>
                <a:cs typeface="Roboto Regular"/>
              </a:rPr>
              <a:t>	</a:t>
            </a:r>
            <a:endParaRPr lang="en-GB" dirty="0" smtClean="0">
              <a:latin typeface="Roboto Regular"/>
              <a:cs typeface="Roboto Regular"/>
              <a:sym typeface="Wingdings" panose="05000000000000000000" pitchFamily="2" charset="2"/>
            </a:endParaRPr>
          </a:p>
          <a:p>
            <a:pPr marL="0" indent="0">
              <a:buNone/>
            </a:pPr>
            <a:endParaRPr lang="en-GB" dirty="0" smtClean="0">
              <a:latin typeface="Roboto Regular"/>
              <a:cs typeface="Roboto Regular"/>
            </a:endParaRPr>
          </a:p>
          <a:p>
            <a:pPr marL="0" indent="0">
              <a:buNone/>
            </a:pPr>
            <a:r>
              <a:rPr lang="en-GB" b="1" dirty="0" smtClean="0">
                <a:latin typeface="Roboto Regular"/>
                <a:cs typeface="Roboto Regular"/>
              </a:rPr>
              <a:t>Future</a:t>
            </a:r>
            <a:endParaRPr lang="en-GB" b="1" dirty="0">
              <a:latin typeface="Roboto Regular"/>
              <a:cs typeface="Roboto Regular"/>
            </a:endParaRPr>
          </a:p>
          <a:p>
            <a:pPr marL="0" indent="0">
              <a:buNone/>
            </a:pPr>
            <a:endParaRPr lang="en-GB" dirty="0" smtClean="0">
              <a:latin typeface="Roboto Regular"/>
              <a:cs typeface="Roboto Regular"/>
            </a:endParaRPr>
          </a:p>
          <a:p>
            <a:pPr marL="0" indent="0">
              <a:buNone/>
            </a:pPr>
            <a:endParaRPr lang="en-GB" dirty="0">
              <a:latin typeface="Roboto Regular"/>
              <a:cs typeface="Roboto Regular"/>
            </a:endParaRPr>
          </a:p>
        </p:txBody>
      </p:sp>
      <p:sp>
        <p:nvSpPr>
          <p:cNvPr id="7" name="Titel 1"/>
          <p:cNvSpPr>
            <a:spLocks noGrp="1"/>
          </p:cNvSpPr>
          <p:nvPr>
            <p:ph type="title"/>
          </p:nvPr>
        </p:nvSpPr>
        <p:spPr>
          <a:xfrm>
            <a:off x="838200" y="365125"/>
            <a:ext cx="10515600" cy="1325563"/>
          </a:xfrm>
        </p:spPr>
        <p:txBody>
          <a:bodyPr vert="horz" lIns="91440" tIns="45720" rIns="91440" bIns="45720" rtlCol="0" anchor="ctr">
            <a:normAutofit/>
          </a:bodyPr>
          <a:lstStyle/>
          <a:p>
            <a:r>
              <a:rPr lang="en-GB" dirty="0">
                <a:latin typeface="Roboto Medium"/>
                <a:cs typeface="Roboto Medium"/>
              </a:rPr>
              <a:t>Benefits &amp; </a:t>
            </a:r>
            <a:r>
              <a:rPr lang="en-GB" dirty="0" smtClean="0">
                <a:latin typeface="Roboto Medium"/>
                <a:cs typeface="Roboto Medium"/>
              </a:rPr>
              <a:t>Future</a:t>
            </a:r>
            <a:endParaRPr lang="en-GB" dirty="0">
              <a:latin typeface="Roboto Medium"/>
              <a:cs typeface="Roboto Medium"/>
            </a:endParaRPr>
          </a:p>
        </p:txBody>
      </p:sp>
      <p:pic>
        <p:nvPicPr>
          <p:cNvPr id="3" name="Bild 2" descr="2000px-Bank_Austria-logo.svg_.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230" y="2956961"/>
            <a:ext cx="2031746" cy="636952"/>
          </a:xfrm>
          <a:prstGeom prst="rect">
            <a:avLst/>
          </a:prstGeom>
        </p:spPr>
      </p:pic>
      <p:pic>
        <p:nvPicPr>
          <p:cNvPr id="4" name="Bild 3"/>
          <p:cNvPicPr>
            <a:picLocks noChangeAspect="1"/>
          </p:cNvPicPr>
          <p:nvPr/>
        </p:nvPicPr>
        <p:blipFill>
          <a:blip r:embed="rId4"/>
          <a:stretch>
            <a:fillRect/>
          </a:stretch>
        </p:blipFill>
        <p:spPr>
          <a:xfrm>
            <a:off x="2723445" y="4459111"/>
            <a:ext cx="2721028" cy="1707445"/>
          </a:xfrm>
          <a:prstGeom prst="rect">
            <a:avLst/>
          </a:prstGeom>
          <a:ln>
            <a:noFill/>
          </a:ln>
          <a:effectLst>
            <a:outerShdw blurRad="292100" dist="139700" dir="2700000" algn="tl" rotWithShape="0">
              <a:srgbClr val="333333">
                <a:alpha val="65000"/>
              </a:srgbClr>
            </a:outerShdw>
          </a:effectLst>
        </p:spPr>
      </p:pic>
      <p:pic>
        <p:nvPicPr>
          <p:cNvPr id="9" name="Bild 8" descr="Family-clipart-gallery.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0593" y="4275666"/>
            <a:ext cx="1692345" cy="1919111"/>
          </a:xfrm>
          <a:prstGeom prst="rect">
            <a:avLst/>
          </a:prstGeom>
        </p:spPr>
      </p:pic>
    </p:spTree>
    <p:extLst>
      <p:ext uri="{BB962C8B-B14F-4D97-AF65-F5344CB8AC3E}">
        <p14:creationId xmlns:p14="http://schemas.microsoft.com/office/powerpoint/2010/main" val="9488414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descr="empty.png"/>
          <p:cNvPicPr>
            <a:picLocks noGrp="1" noChangeAspect="1"/>
          </p:cNvPicPr>
          <p:nvPr>
            <p:ph idx="1"/>
          </p:nvPr>
        </p:nvPicPr>
        <p:blipFill rotWithShape="1">
          <a:blip r:embed="rId3">
            <a:extLst>
              <a:ext uri="{28A0092B-C50C-407E-A947-70E740481C1C}">
                <a14:useLocalDpi xmlns:a14="http://schemas.microsoft.com/office/drawing/2010/main" val="0"/>
              </a:ext>
            </a:extLst>
          </a:blip>
          <a:srcRect l="-58916" r="-58916" b="8346"/>
          <a:stretch/>
        </p:blipFill>
        <p:spPr>
          <a:xfrm>
            <a:off x="-1780234" y="832556"/>
            <a:ext cx="13617720" cy="5164665"/>
          </a:xfrm>
        </p:spPr>
      </p:pic>
    </p:spTree>
    <p:extLst>
      <p:ext uri="{BB962C8B-B14F-4D97-AF65-F5344CB8AC3E}">
        <p14:creationId xmlns:p14="http://schemas.microsoft.com/office/powerpoint/2010/main" val="732627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Words>
  <Application>Microsoft Macintosh PowerPoint</Application>
  <PresentationFormat>Benutzerdefiniert</PresentationFormat>
  <Paragraphs>59</Paragraphs>
  <Slides>6</Slides>
  <Notes>6</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Office Theme</vt:lpstr>
      <vt:lpstr>sharing – fast and easy</vt:lpstr>
      <vt:lpstr>Current Problem</vt:lpstr>
      <vt:lpstr>PowerPoint-Präsentation</vt:lpstr>
      <vt:lpstr>Demonstration</vt:lpstr>
      <vt:lpstr>Benefits &amp; Future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Hermann Wagner</dc:creator>
  <cp:lastModifiedBy>Elisabeth Hackner</cp:lastModifiedBy>
  <cp:revision>38</cp:revision>
  <dcterms:created xsi:type="dcterms:W3CDTF">2015-11-08T03:27:15Z</dcterms:created>
  <dcterms:modified xsi:type="dcterms:W3CDTF">2015-11-08T10:31:39Z</dcterms:modified>
</cp:coreProperties>
</file>