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embeddedFontLst>
    <p:embeddedFont>
      <p:font typeface="Economica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143">
          <p15:clr>
            <a:srgbClr val="A4A3A4"/>
          </p15:clr>
        </p15:guide>
        <p15:guide id="3" pos="2948">
          <p15:clr>
            <a:srgbClr val="9AA0A6"/>
          </p15:clr>
        </p15:guide>
        <p15:guide id="4" pos="5533">
          <p15:clr>
            <a:srgbClr val="9AA0A6"/>
          </p15:clr>
        </p15:guide>
        <p15:guide id="5" orient="horz" pos="4093">
          <p15:clr>
            <a:srgbClr val="9AA0A6"/>
          </p15:clr>
        </p15:guide>
        <p15:guide id="6" orient="horz" pos="102">
          <p15:clr>
            <a:srgbClr val="9AA0A6"/>
          </p15:clr>
        </p15:guide>
        <p15:guide id="7" orient="horz" pos="108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143"/>
        <p:guide pos="2948"/>
        <p:guide pos="5533"/>
        <p:guide pos="4093" orient="horz"/>
        <p:guide pos="102" orient="horz"/>
        <p:guide pos="108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Economica-bold.fntdata"/><Relationship Id="rId10" Type="http://schemas.openxmlformats.org/officeDocument/2006/relationships/slide" Target="slides/slide5.xml"/><Relationship Id="rId32" Type="http://schemas.openxmlformats.org/officeDocument/2006/relationships/font" Target="fonts/Economica-regular.fntdata"/><Relationship Id="rId13" Type="http://schemas.openxmlformats.org/officeDocument/2006/relationships/slide" Target="slides/slide8.xml"/><Relationship Id="rId35" Type="http://schemas.openxmlformats.org/officeDocument/2006/relationships/font" Target="fonts/Economica-boldItalic.fntdata"/><Relationship Id="rId12" Type="http://schemas.openxmlformats.org/officeDocument/2006/relationships/slide" Target="slides/slide7.xml"/><Relationship Id="rId34" Type="http://schemas.openxmlformats.org/officeDocument/2006/relationships/font" Target="fonts/Economica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15c8bf60af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15c8bf60a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5c8bf60af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5c8bf60a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5c8bf60af_0_1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5c8bf60a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5c8bf60af_0_1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5c8bf60a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5c8bf60af_0_20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5c8bf60a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5c8bf60af_0_7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15c8bf60a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5c8bf60af_0_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5c8bf60a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5c8bf60af_0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5c8bf60a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5c8bf60af_0_9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15c8bf60a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5c8bf60af_0_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5c8bf60a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5c8bf60af_0_1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15c8bf60a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946b234a0_0_1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946b234a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15c8bf60af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15c8bf60a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5c8bf60af_0_10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15c8bf60a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15c8bf60af_0_2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15c8bf60af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5c8bf60af_0_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15c8bf60a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15c8bf60af_0_1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15c8bf60a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5c8bf60af_0_1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15c8bf60a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15c8bf60af_0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15c8bf60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5c8bf60af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5c8bf60a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946b234a0_0_1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946b234a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5c8bf60af_0_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5c8bf60a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5c8bf60af_0_1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5c8bf60a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5c8bf60af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5c8bf60a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5c8bf60af_0_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5c8bf60a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7a35e4fc0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7a35e4fc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Índice de apartados">
  <p:cSld name="CUSTOM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150" y="562467"/>
            <a:ext cx="87696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232975" y="184925"/>
            <a:ext cx="7260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Economica"/>
                <a:ea typeface="Economica"/>
                <a:cs typeface="Economica"/>
                <a:sym typeface="Economica"/>
              </a:rPr>
              <a:t>Máster MIS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Economica"/>
                <a:ea typeface="Economica"/>
                <a:cs typeface="Economica"/>
                <a:sym typeface="Economica"/>
              </a:rPr>
              <a:t>Data Science 2023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232975" y="2174875"/>
            <a:ext cx="8550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232975" y="2639200"/>
            <a:ext cx="8550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latin typeface="Economica"/>
                <a:ea typeface="Economica"/>
                <a:cs typeface="Economica"/>
                <a:sym typeface="Economica"/>
              </a:rPr>
              <a:t>Análisis de variabilidad en distribuciones Linux</a:t>
            </a:r>
            <a:endParaRPr b="1" sz="35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61" y="4887300"/>
            <a:ext cx="2673766" cy="1574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3134275" y="5022475"/>
            <a:ext cx="5649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Diego Monsalves Vázquez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Carlos Núñez Arenas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José Antonio Zamudio Amaya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227125" y="161575"/>
            <a:ext cx="855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Índice general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679150" y="915300"/>
            <a:ext cx="8104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Dominio y objetivo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Preguntas de interés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Economica"/>
              <a:buAutoNum type="arabicPeriod"/>
            </a:pPr>
            <a:r>
              <a:rPr lang="es" sz="4000">
                <a:latin typeface="Economica"/>
                <a:ea typeface="Economica"/>
                <a:cs typeface="Economica"/>
                <a:sym typeface="Economica"/>
              </a:rPr>
              <a:t>Preprocesado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Análisis exploratorio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Resultados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Conclusiones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3. Preprocesado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Generación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06 - 14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625" y="2049763"/>
            <a:ext cx="51054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763" y="2176450"/>
            <a:ext cx="235267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941759" y="5053850"/>
            <a:ext cx="1934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Economica"/>
                <a:ea typeface="Economica"/>
                <a:cs typeface="Economica"/>
                <a:sym typeface="Economica"/>
              </a:rPr>
              <a:t>Estructura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5013984" y="5053850"/>
            <a:ext cx="1934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Economica"/>
                <a:ea typeface="Economica"/>
                <a:cs typeface="Economica"/>
                <a:sym typeface="Economica"/>
              </a:rPr>
              <a:t>Dockerfile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8" name="Google Shape;138;p24"/>
          <p:cNvSpPr/>
          <p:nvPr/>
        </p:nvSpPr>
        <p:spPr>
          <a:xfrm>
            <a:off x="725450" y="3820750"/>
            <a:ext cx="2360100" cy="2901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3. Preprocesado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Construcción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07 - 14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750" y="2176450"/>
            <a:ext cx="235267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/>
        </p:nvSpPr>
        <p:spPr>
          <a:xfrm>
            <a:off x="941759" y="5053850"/>
            <a:ext cx="1934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Economica"/>
                <a:ea typeface="Economica"/>
                <a:cs typeface="Economica"/>
                <a:sym typeface="Economica"/>
              </a:rPr>
              <a:t>Estructura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5013984" y="5053850"/>
            <a:ext cx="1934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Economica"/>
                <a:ea typeface="Economica"/>
                <a:cs typeface="Economica"/>
                <a:sym typeface="Economica"/>
              </a:rPr>
              <a:t>.txt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 rotWithShape="1">
          <a:blip r:embed="rId4">
            <a:alphaModFix/>
          </a:blip>
          <a:srcRect b="0" l="0" r="15938" t="0"/>
          <a:stretch/>
        </p:blipFill>
        <p:spPr>
          <a:xfrm>
            <a:off x="3562873" y="1865275"/>
            <a:ext cx="4836900" cy="314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/>
          <p:nvPr/>
        </p:nvSpPr>
        <p:spPr>
          <a:xfrm>
            <a:off x="725450" y="2982550"/>
            <a:ext cx="2360100" cy="2901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3. Preprocesado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Transformación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08 - 14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750" y="2176450"/>
            <a:ext cx="235267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/>
        </p:nvSpPr>
        <p:spPr>
          <a:xfrm>
            <a:off x="941759" y="5053850"/>
            <a:ext cx="1934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Economica"/>
                <a:ea typeface="Economica"/>
                <a:cs typeface="Economica"/>
                <a:sym typeface="Economica"/>
              </a:rPr>
              <a:t>Estructura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5013984" y="5053850"/>
            <a:ext cx="1934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Economica"/>
                <a:ea typeface="Economica"/>
                <a:cs typeface="Economica"/>
                <a:sym typeface="Economica"/>
              </a:rPr>
              <a:t>.csv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4">
            <a:alphaModFix/>
          </a:blip>
          <a:srcRect b="0" l="16614" r="16607" t="0"/>
          <a:stretch/>
        </p:blipFill>
        <p:spPr>
          <a:xfrm>
            <a:off x="3426012" y="1993925"/>
            <a:ext cx="5110639" cy="305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/>
          <p:nvPr/>
        </p:nvSpPr>
        <p:spPr>
          <a:xfrm>
            <a:off x="725450" y="2753950"/>
            <a:ext cx="2360100" cy="2901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3. Preprocesado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Limpieza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09 - 14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413" y="2129500"/>
            <a:ext cx="5648325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/>
        </p:nvSpPr>
        <p:spPr>
          <a:xfrm>
            <a:off x="3042472" y="4737425"/>
            <a:ext cx="2926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Economica"/>
                <a:ea typeface="Economica"/>
                <a:cs typeface="Economica"/>
                <a:sym typeface="Economica"/>
              </a:rPr>
              <a:t>Limpieza mínima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3. Preprocesado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Datos sobre el dataset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10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 - 14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227120" y="1715975"/>
            <a:ext cx="81726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Economica"/>
                <a:ea typeface="Economica"/>
                <a:cs typeface="Economica"/>
                <a:sym typeface="Economica"/>
              </a:rPr>
              <a:t>Columnas: 23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Economica"/>
                <a:ea typeface="Economica"/>
                <a:cs typeface="Economica"/>
                <a:sym typeface="Economica"/>
              </a:rPr>
              <a:t>Filas: 299.733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Economica"/>
                <a:ea typeface="Economica"/>
                <a:cs typeface="Economica"/>
                <a:sym typeface="Economica"/>
              </a:rPr>
              <a:t>Tamaño: 170 MB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Economica"/>
                <a:ea typeface="Economica"/>
                <a:cs typeface="Economica"/>
                <a:sym typeface="Economica"/>
              </a:rPr>
              <a:t>Tiempo en generarse: +12h (optimizado a 24m)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/>
        </p:nvSpPr>
        <p:spPr>
          <a:xfrm>
            <a:off x="227125" y="161575"/>
            <a:ext cx="855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Índice general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679150" y="915300"/>
            <a:ext cx="8104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Dominio y objetivo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Preguntas de interés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Preprocesado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Economica"/>
              <a:buAutoNum type="arabicPeriod"/>
            </a:pPr>
            <a:r>
              <a:rPr lang="es" sz="4000">
                <a:latin typeface="Economica"/>
                <a:ea typeface="Economica"/>
                <a:cs typeface="Economica"/>
                <a:sym typeface="Economica"/>
              </a:rPr>
              <a:t>Análisis exploratorio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Resultados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Conclusiones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4</a:t>
            </a: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. Análisis exploratorio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XX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2" name="Google Shape;192;p30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08 - 14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4</a:t>
            </a: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. Análisis exploratorio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XY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9" name="Google Shape;199;p31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09 - 14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0" name="Google Shape;200;p31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4</a:t>
            </a: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. Análisis exploratorio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XZ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6" name="Google Shape;206;p32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10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 - 14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7" name="Google Shape;207;p32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227125" y="161575"/>
            <a:ext cx="855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Índice general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679150" y="915300"/>
            <a:ext cx="8104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Economica"/>
              <a:buAutoNum type="arabicPeriod"/>
            </a:pPr>
            <a:r>
              <a:rPr lang="es"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Dominio y objetivo</a:t>
            </a:r>
            <a:endParaRPr sz="4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Preguntas de interés</a:t>
            </a:r>
            <a:endParaRPr sz="4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Preprocesado</a:t>
            </a:r>
            <a:endParaRPr sz="4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Análisis exploratorio</a:t>
            </a:r>
            <a:endParaRPr sz="4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Resultados</a:t>
            </a:r>
            <a:endParaRPr sz="4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Conclusiones</a:t>
            </a:r>
            <a:endParaRPr sz="4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/>
        </p:nvSpPr>
        <p:spPr>
          <a:xfrm>
            <a:off x="227125" y="161575"/>
            <a:ext cx="855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Índice general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13" name="Google Shape;213;p33"/>
          <p:cNvSpPr txBox="1"/>
          <p:nvPr/>
        </p:nvSpPr>
        <p:spPr>
          <a:xfrm>
            <a:off x="679150" y="915300"/>
            <a:ext cx="8104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Dominio y objetivo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Preguntas de interés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Preprocesado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Análisis exploratorio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Economica"/>
              <a:buAutoNum type="arabicPeriod"/>
            </a:pPr>
            <a:r>
              <a:rPr lang="es" sz="4000">
                <a:latin typeface="Economica"/>
                <a:ea typeface="Economica"/>
                <a:cs typeface="Economica"/>
                <a:sym typeface="Economica"/>
              </a:rPr>
              <a:t>Resultados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Conclusiones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5</a:t>
            </a: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. Resultados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Test estadístico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20" name="Google Shape;220;p34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11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- 14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21" name="Google Shape;221;p34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5. Resultados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Visualización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27" name="Google Shape;227;p35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12 - 14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28" name="Google Shape;228;p35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29" name="Google Shape;2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538" y="1561400"/>
            <a:ext cx="7182926" cy="436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/>
        </p:nvSpPr>
        <p:spPr>
          <a:xfrm>
            <a:off x="227125" y="161575"/>
            <a:ext cx="855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Índice general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35" name="Google Shape;235;p36"/>
          <p:cNvSpPr txBox="1"/>
          <p:nvPr/>
        </p:nvSpPr>
        <p:spPr>
          <a:xfrm>
            <a:off x="679150" y="915300"/>
            <a:ext cx="8104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Dominio y objetivo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Preguntas de interés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Preprocesado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Análisis exploratorio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Resultados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Economica"/>
              <a:buAutoNum type="arabicPeriod"/>
            </a:pPr>
            <a:r>
              <a:rPr lang="es" sz="4000">
                <a:latin typeface="Economica"/>
                <a:ea typeface="Economica"/>
                <a:cs typeface="Economica"/>
                <a:sym typeface="Economica"/>
              </a:rPr>
              <a:t>Conclusiones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36" name="Google Shape;236;p36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5. </a:t>
            </a: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Conclusiones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Lecciones aprendidas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42" name="Google Shape;242;p37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13 - 14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43" name="Google Shape;243;p37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44" name="Google Shape;244;p37"/>
          <p:cNvSpPr txBox="1"/>
          <p:nvPr/>
        </p:nvSpPr>
        <p:spPr>
          <a:xfrm>
            <a:off x="227125" y="1935075"/>
            <a:ext cx="83622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Char char="●"/>
            </a:pPr>
            <a:r>
              <a:rPr lang="es" sz="3200">
                <a:latin typeface="Economica"/>
                <a:ea typeface="Economica"/>
                <a:cs typeface="Economica"/>
                <a:sym typeface="Economica"/>
              </a:rPr>
              <a:t>Coste de generar datasets propios</a:t>
            </a:r>
            <a:endParaRPr sz="3200">
              <a:latin typeface="Economica"/>
              <a:ea typeface="Economica"/>
              <a:cs typeface="Economica"/>
              <a:sym typeface="Economic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Char char="●"/>
            </a:pPr>
            <a:r>
              <a:rPr lang="es" sz="3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Importancia de preprocesar la información</a:t>
            </a:r>
            <a:endParaRPr sz="32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Char char="●"/>
            </a:pPr>
            <a:r>
              <a:rPr lang="es" sz="3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La visualización no es suficiente</a:t>
            </a:r>
            <a:endParaRPr sz="32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Char char="●"/>
            </a:pPr>
            <a:r>
              <a:rPr lang="es" sz="3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Ajustarse bien a la evaluación</a:t>
            </a:r>
            <a:endParaRPr sz="32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5. Conclusiones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Trabajo futuro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50" name="Google Shape;250;p38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14 - 14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51" name="Google Shape;251;p38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52" name="Google Shape;252;p38"/>
          <p:cNvSpPr txBox="1"/>
          <p:nvPr/>
        </p:nvSpPr>
        <p:spPr>
          <a:xfrm>
            <a:off x="227125" y="1935075"/>
            <a:ext cx="83622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Char char="●"/>
            </a:pPr>
            <a:r>
              <a:rPr lang="es" sz="3200">
                <a:latin typeface="Economica"/>
                <a:ea typeface="Economica"/>
                <a:cs typeface="Economica"/>
                <a:sym typeface="Economica"/>
              </a:rPr>
              <a:t>Aumentar el número de versiones para Ubuntu</a:t>
            </a:r>
            <a:endParaRPr sz="3200">
              <a:latin typeface="Economica"/>
              <a:ea typeface="Economica"/>
              <a:cs typeface="Economica"/>
              <a:sym typeface="Economic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Char char="●"/>
            </a:pPr>
            <a:r>
              <a:rPr lang="es" sz="3200">
                <a:latin typeface="Economica"/>
                <a:ea typeface="Economica"/>
                <a:cs typeface="Economica"/>
                <a:sym typeface="Economica"/>
              </a:rPr>
              <a:t>Añadir nuevas distribuciones </a:t>
            </a:r>
            <a:endParaRPr sz="3200">
              <a:latin typeface="Economica"/>
              <a:ea typeface="Economica"/>
              <a:cs typeface="Economica"/>
              <a:sym typeface="Economic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Char char="●"/>
            </a:pPr>
            <a:r>
              <a:rPr lang="es" sz="3200">
                <a:latin typeface="Economica"/>
                <a:ea typeface="Economica"/>
                <a:cs typeface="Economica"/>
                <a:sym typeface="Economica"/>
              </a:rPr>
              <a:t>Realizar un análisis global</a:t>
            </a:r>
            <a:endParaRPr sz="3200">
              <a:latin typeface="Economica"/>
              <a:ea typeface="Economica"/>
              <a:cs typeface="Economica"/>
              <a:sym typeface="Economic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Char char="●"/>
            </a:pPr>
            <a:r>
              <a:rPr lang="es" sz="3200">
                <a:latin typeface="Economica"/>
                <a:ea typeface="Economica"/>
                <a:cs typeface="Economica"/>
                <a:sym typeface="Economica"/>
              </a:rPr>
              <a:t>Redactar artículo</a:t>
            </a:r>
            <a:endParaRPr sz="32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/>
        </p:nvSpPr>
        <p:spPr>
          <a:xfrm>
            <a:off x="232975" y="184925"/>
            <a:ext cx="7260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Economica"/>
                <a:ea typeface="Economica"/>
                <a:cs typeface="Economica"/>
                <a:sym typeface="Economica"/>
              </a:rPr>
              <a:t>Máster MIS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Economica"/>
                <a:ea typeface="Economica"/>
                <a:cs typeface="Economica"/>
                <a:sym typeface="Economica"/>
              </a:rPr>
              <a:t>Data Science 2023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58" name="Google Shape;258;p39"/>
          <p:cNvSpPr txBox="1"/>
          <p:nvPr/>
        </p:nvSpPr>
        <p:spPr>
          <a:xfrm>
            <a:off x="232975" y="2174875"/>
            <a:ext cx="8550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59" name="Google Shape;259;p39"/>
          <p:cNvSpPr txBox="1"/>
          <p:nvPr/>
        </p:nvSpPr>
        <p:spPr>
          <a:xfrm>
            <a:off x="232975" y="2639200"/>
            <a:ext cx="8550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latin typeface="Economica"/>
                <a:ea typeface="Economica"/>
                <a:cs typeface="Economica"/>
                <a:sym typeface="Economica"/>
              </a:rPr>
              <a:t>Análisis de variabilidad en distribuciones Linux</a:t>
            </a:r>
            <a:endParaRPr b="1" sz="35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60" name="Google Shape;26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61" y="4887300"/>
            <a:ext cx="2673766" cy="1574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9"/>
          <p:cNvSpPr txBox="1"/>
          <p:nvPr/>
        </p:nvSpPr>
        <p:spPr>
          <a:xfrm>
            <a:off x="3134275" y="5022475"/>
            <a:ext cx="5649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Diego Monsalves Vázquez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Carlos Núñez Arenas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José Antonio Zamudio Amaya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227125" y="161575"/>
            <a:ext cx="855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Índice general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679150" y="915300"/>
            <a:ext cx="8104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Dominio y objetivo</a:t>
            </a:r>
            <a:endParaRPr sz="4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Preguntas de interés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Preprocesado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Análisis exploratorio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Resultados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Conclusiones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Economica"/>
              <a:buAutoNum type="arabicPeriod"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Dominio y objetivo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Dominio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01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14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775" y="1881663"/>
            <a:ext cx="2977500" cy="167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5302" y="1830125"/>
            <a:ext cx="4513373" cy="177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 rotWithShape="1">
          <a:blip r:embed="rId5">
            <a:alphaModFix/>
          </a:blip>
          <a:srcRect b="0" l="0" r="0" t="5962"/>
          <a:stretch/>
        </p:blipFill>
        <p:spPr>
          <a:xfrm>
            <a:off x="1327200" y="3751437"/>
            <a:ext cx="6705600" cy="20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Economica"/>
              <a:buAutoNum type="arabicPeriod"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Dominio y objetivo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Objetivo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02 - 14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227125" y="1944575"/>
            <a:ext cx="8556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Economica"/>
                <a:ea typeface="Economica"/>
                <a:cs typeface="Economica"/>
                <a:sym typeface="Economica"/>
              </a:rPr>
              <a:t>Analizar la </a:t>
            </a:r>
            <a:r>
              <a:rPr b="1" lang="es" sz="3900">
                <a:latin typeface="Economica"/>
                <a:ea typeface="Economica"/>
                <a:cs typeface="Economica"/>
                <a:sym typeface="Economica"/>
              </a:rPr>
              <a:t>variabilidad </a:t>
            </a:r>
            <a:r>
              <a:rPr lang="es" sz="3900">
                <a:latin typeface="Economica"/>
                <a:ea typeface="Economica"/>
                <a:cs typeface="Economica"/>
                <a:sym typeface="Economica"/>
              </a:rPr>
              <a:t>que existe en las distribuciones Linux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280500" y="3505200"/>
            <a:ext cx="8428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Analizar la </a:t>
            </a:r>
            <a:r>
              <a:rPr b="1" lang="es" sz="39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variabilidad </a:t>
            </a:r>
            <a:r>
              <a:rPr lang="es" sz="39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que existe en las </a:t>
            </a:r>
            <a:endParaRPr sz="39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versiones de una misma distribución</a:t>
            </a:r>
            <a:endParaRPr sz="39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Economica"/>
              <a:buAutoNum type="arabicPeriod"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Dominio y objetivo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Utilidad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03 - 14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227125" y="1944575"/>
            <a:ext cx="85569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Economica"/>
                <a:ea typeface="Economica"/>
                <a:cs typeface="Economica"/>
                <a:sym typeface="Economica"/>
              </a:rPr>
              <a:t>Estudiar la evolución de grandes proyectos open-source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Obtener conclusiones del desarrollo software, y cuestionar las ya existentes</a:t>
            </a:r>
            <a:endParaRPr sz="39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227125" y="161575"/>
            <a:ext cx="855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Índice general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679150" y="915300"/>
            <a:ext cx="8104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Dominio y objetivo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Font typeface="Economica"/>
              <a:buAutoNum type="arabicPeriod"/>
            </a:pPr>
            <a:r>
              <a:rPr lang="es" sz="4000">
                <a:latin typeface="Economica"/>
                <a:ea typeface="Economica"/>
                <a:cs typeface="Economica"/>
                <a:sym typeface="Economica"/>
              </a:rPr>
              <a:t>Preguntas de interés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Preprocesado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Análisis exploratorio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Resultados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000"/>
              <a:buFont typeface="Economica"/>
              <a:buAutoNum type="arabicPeriod"/>
            </a:pPr>
            <a:r>
              <a:rPr lang="es" sz="4000">
                <a:solidFill>
                  <a:srgbClr val="999999"/>
                </a:solidFill>
                <a:latin typeface="Economica"/>
                <a:ea typeface="Economica"/>
                <a:cs typeface="Economica"/>
                <a:sym typeface="Economica"/>
              </a:rPr>
              <a:t>Conclusiones</a:t>
            </a:r>
            <a:endParaRPr sz="40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5679525" y="161575"/>
            <a:ext cx="285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2. Preguntas de interés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Para test estadístico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04 - 14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227125" y="1715975"/>
            <a:ext cx="85569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latin typeface="Economica"/>
                <a:ea typeface="Economica"/>
                <a:cs typeface="Economica"/>
                <a:sym typeface="Economica"/>
              </a:rPr>
              <a:t>Conforme avanza el tiempo, se añaden nuevas funcionalidades a los paquetes, o se pulen las ya existentes…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900">
                <a:latin typeface="Economica"/>
                <a:ea typeface="Economica"/>
                <a:cs typeface="Economica"/>
                <a:sym typeface="Economica"/>
              </a:rPr>
              <a:t>¿Cómo afecta esto al número de dependencias de un paquete respecto al tiempo? </a:t>
            </a:r>
            <a:endParaRPr b="1" sz="39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227125" y="161575"/>
            <a:ext cx="855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Economica"/>
                <a:ea typeface="Economica"/>
                <a:cs typeface="Economica"/>
                <a:sym typeface="Economica"/>
              </a:rPr>
              <a:t>2. Preguntas de interés</a:t>
            </a:r>
            <a:endParaRPr b="1" sz="4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Economica"/>
                <a:ea typeface="Economica"/>
                <a:cs typeface="Economica"/>
                <a:sym typeface="Economica"/>
              </a:rPr>
              <a:t>Para visualizar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8" name="Google Shape;118;p22"/>
          <p:cNvSpPr/>
          <p:nvPr/>
        </p:nvSpPr>
        <p:spPr>
          <a:xfrm>
            <a:off x="7487725" y="5991350"/>
            <a:ext cx="1296300" cy="5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05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- </a:t>
            </a:r>
            <a:r>
              <a:rPr b="1" lang="es" sz="3000">
                <a:latin typeface="Economica"/>
                <a:ea typeface="Economica"/>
                <a:cs typeface="Economica"/>
                <a:sym typeface="Economica"/>
              </a:rPr>
              <a:t>14</a:t>
            </a:r>
            <a:endParaRPr b="1" sz="3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227125" y="1715975"/>
            <a:ext cx="85569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En cada versión desaparecen funcionalidades desactualizadas para dar soporte a nuevas operaciones…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9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¿Cómo afecta esto al tamaño de las distribuciones?</a:t>
            </a:r>
            <a:endParaRPr b="1" sz="39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