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embeddedFontLst>
    <p:embeddedFont>
      <p:font typeface="Economica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143">
          <p15:clr>
            <a:srgbClr val="A4A3A4"/>
          </p15:clr>
        </p15:guide>
        <p15:guide id="3" pos="2948">
          <p15:clr>
            <a:srgbClr val="9AA0A6"/>
          </p15:clr>
        </p15:guide>
        <p15:guide id="4" pos="5533">
          <p15:clr>
            <a:srgbClr val="9AA0A6"/>
          </p15:clr>
        </p15:guide>
        <p15:guide id="5" orient="horz" pos="4093">
          <p15:clr>
            <a:srgbClr val="9AA0A6"/>
          </p15:clr>
        </p15:guide>
        <p15:guide id="6" orient="horz" pos="102">
          <p15:clr>
            <a:srgbClr val="9AA0A6"/>
          </p15:clr>
        </p15:guide>
        <p15:guide id="7" orient="horz" pos="108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43"/>
        <p:guide pos="2948"/>
        <p:guide pos="5533"/>
        <p:guide pos="4093" orient="horz"/>
        <p:guide pos="102" orient="horz"/>
        <p:guide pos="108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Economica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Economica-italic.fntdata"/><Relationship Id="rId16" Type="http://schemas.openxmlformats.org/officeDocument/2006/relationships/slide" Target="slides/slide11.xml"/><Relationship Id="rId38" Type="http://schemas.openxmlformats.org/officeDocument/2006/relationships/font" Target="fonts/Economic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5c8bf60af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15c8bf60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5c8bf60af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5c8bf60a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5c8bf60af_0_1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5c8bf60a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5c8bf60af_0_1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5c8bf60a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5c8bf60af_0_2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5c8bf60a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5c8bf60af_0_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5c8bf60a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5c8bf60af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5c8bf60a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5c8bf60af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5c8bf60a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5c8bf60af_0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5c8bf60a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5c8bf60af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5c8bf60a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6cdd1463a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16cdd1463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946b234a0_0_1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946b234a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6cdd1463a_0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16cdd1463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6cdd1463a_0_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6cdd1463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6cdd1463a_0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6cdd1463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5c8bf60af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5c8bf60a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97b14ef94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97b14ef9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5c8bf60af_0_1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15c8bf60a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5c8bf60af_0_2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5c8bf60a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97b14ef94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97b14ef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15c8bf60af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15c8bf60a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5c8bf60af_0_1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15c8bf60a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5c8bf60af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5c8bf60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5c8bf60af_0_1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15c8bf60a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15c8bf60af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15c8bf60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946b234a0_0_1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946b234a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5c8bf60af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5c8bf60a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5c8bf60af_0_1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5c8bf60a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5c8bf60af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5c8bf60a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5c8bf60af_0_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5c8bf60a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7a35e4fc0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7a35e4fc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Índice de apartados">
  <p:cSld name="CUSTO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150" y="562467"/>
            <a:ext cx="87696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232975" y="184925"/>
            <a:ext cx="7260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Economica"/>
                <a:ea typeface="Economica"/>
                <a:cs typeface="Economica"/>
                <a:sym typeface="Economica"/>
              </a:rPr>
              <a:t>Máster MIS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Economica"/>
                <a:ea typeface="Economica"/>
                <a:cs typeface="Economica"/>
                <a:sym typeface="Economica"/>
              </a:rPr>
              <a:t>Data Science 2023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232975" y="2174875"/>
            <a:ext cx="8550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232975" y="2639200"/>
            <a:ext cx="8550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latin typeface="Economica"/>
                <a:ea typeface="Economica"/>
                <a:cs typeface="Economica"/>
                <a:sym typeface="Economica"/>
              </a:rPr>
              <a:t>Análisis de variabilidad en distribuciones Linux</a:t>
            </a:r>
            <a:endParaRPr b="1"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61" y="4887300"/>
            <a:ext cx="2673766" cy="1574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3134275" y="5022475"/>
            <a:ext cx="5649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Diego Monsalves Vázquez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Carlos Núñez Arenas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José Antonio Zamudio Amaya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Índice general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679150" y="915300"/>
            <a:ext cx="8104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Preguntas de interés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Preprocesado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Análisis exploratorio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3. Preprocesado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Generación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06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625" y="2049763"/>
            <a:ext cx="51054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763" y="2176450"/>
            <a:ext cx="235267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941759" y="5053850"/>
            <a:ext cx="193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Estructura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5013984" y="5053850"/>
            <a:ext cx="193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Dockerfile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725450" y="3820750"/>
            <a:ext cx="2360100" cy="2901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3. Preprocesado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Construcción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07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750" y="2176450"/>
            <a:ext cx="235267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941759" y="5053850"/>
            <a:ext cx="193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Estructura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5013984" y="5053850"/>
            <a:ext cx="193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.txt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4">
            <a:alphaModFix/>
          </a:blip>
          <a:srcRect b="0" l="0" r="15938" t="0"/>
          <a:stretch/>
        </p:blipFill>
        <p:spPr>
          <a:xfrm>
            <a:off x="3562873" y="1865275"/>
            <a:ext cx="4836900" cy="314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/>
          <p:nvPr/>
        </p:nvSpPr>
        <p:spPr>
          <a:xfrm>
            <a:off x="725450" y="2982550"/>
            <a:ext cx="2360100" cy="2901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3. Preprocesado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Transformación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08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750" y="2176450"/>
            <a:ext cx="235267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941759" y="5053850"/>
            <a:ext cx="193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Estructura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5013984" y="5053850"/>
            <a:ext cx="193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.csv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4">
            <a:alphaModFix/>
          </a:blip>
          <a:srcRect b="0" l="16614" r="16607" t="0"/>
          <a:stretch/>
        </p:blipFill>
        <p:spPr>
          <a:xfrm>
            <a:off x="3426012" y="1993925"/>
            <a:ext cx="5110639" cy="30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/>
          <p:nvPr/>
        </p:nvSpPr>
        <p:spPr>
          <a:xfrm>
            <a:off x="725450" y="2753950"/>
            <a:ext cx="2360100" cy="2901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3. Preprocesado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Limpieza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09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413" y="2129500"/>
            <a:ext cx="564832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3042472" y="4737425"/>
            <a:ext cx="2926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Limpieza mínima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3. Preprocesado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Datos sobre el dataset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10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227120" y="1715975"/>
            <a:ext cx="8172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Columnas: 21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Filas: 299.733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Tamaño: 170 MB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Tiempo en generarse: +12h (optimizado a 24m)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Índice general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679150" y="915300"/>
            <a:ext cx="8104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Preguntas de interés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Preprocesado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Análisis exploratorio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4</a:t>
            </a: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. Análisis exploratorio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11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908575" y="1711075"/>
            <a:ext cx="7194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400">
                <a:latin typeface="Economica"/>
                <a:ea typeface="Economica"/>
                <a:cs typeface="Economica"/>
                <a:sym typeface="Economica"/>
              </a:rPr>
              <a:t>Objetivos:</a:t>
            </a:r>
            <a:endParaRPr b="1" sz="4400">
              <a:latin typeface="Economica"/>
              <a:ea typeface="Economica"/>
              <a:cs typeface="Economica"/>
              <a:sym typeface="Economica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Char char="●"/>
            </a:pPr>
            <a:r>
              <a:rPr lang="es" sz="3800">
                <a:latin typeface="Economica"/>
                <a:ea typeface="Economica"/>
                <a:cs typeface="Economica"/>
                <a:sym typeface="Economica"/>
              </a:rPr>
              <a:t>Conocer a fondo el dataset</a:t>
            </a:r>
            <a:endParaRPr sz="3800">
              <a:latin typeface="Economica"/>
              <a:ea typeface="Economica"/>
              <a:cs typeface="Economica"/>
              <a:sym typeface="Economica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Char char="●"/>
            </a:pPr>
            <a:r>
              <a:rPr lang="es" sz="3800">
                <a:latin typeface="Economica"/>
                <a:ea typeface="Economica"/>
                <a:cs typeface="Economica"/>
                <a:sym typeface="Economica"/>
              </a:rPr>
              <a:t>Visualizar de forma inmediata conclusiones rápidas sobre los datos</a:t>
            </a:r>
            <a:endParaRPr sz="3800">
              <a:latin typeface="Economica"/>
              <a:ea typeface="Economica"/>
              <a:cs typeface="Economica"/>
              <a:sym typeface="Economica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Char char="●"/>
            </a:pPr>
            <a:r>
              <a:rPr lang="es" sz="3800">
                <a:latin typeface="Economica"/>
                <a:ea typeface="Economica"/>
                <a:cs typeface="Economica"/>
                <a:sym typeface="Economica"/>
              </a:rPr>
              <a:t>Identificar posibles fallos y valores perdidos</a:t>
            </a:r>
            <a:endParaRPr sz="38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4</a:t>
            </a: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. Análisis exploratorio - Frecuencia y tendencia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12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2073625" y="683500"/>
            <a:ext cx="4448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7475"/>
            <a:ext cx="5312298" cy="487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0075" y="1487022"/>
            <a:ext cx="3763925" cy="3308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75" y="961975"/>
            <a:ext cx="7182924" cy="556598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4. Análisis exploratorio - </a:t>
            </a:r>
            <a:r>
              <a:rPr b="1"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Tamaño paquetes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13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Índice general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679150" y="915300"/>
            <a:ext cx="8104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Preguntas de interés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Preprocesado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Análisis exploratorio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4. Análisis exploratorio - </a:t>
            </a:r>
            <a:r>
              <a:rPr b="1"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Tablas de contingencia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8" name="Google Shape;218;p33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14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375" y="1263175"/>
            <a:ext cx="624840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029213"/>
            <a:ext cx="8839201" cy="176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4. Análisis exploratorio - </a:t>
            </a:r>
            <a:r>
              <a:rPr b="1"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Tablas de contingencia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7" name="Google Shape;227;p34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15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000" y="1933600"/>
            <a:ext cx="66484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913" y="961975"/>
            <a:ext cx="6567322" cy="559122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4. Análisis exploratorio - </a:t>
            </a:r>
            <a:r>
              <a:rPr b="1"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Valores perdidos (%)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6" name="Google Shape;236;p35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16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Índice general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679150" y="915300"/>
            <a:ext cx="8104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Preguntas de interés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Preprocesado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Análisis exploratorio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5. Resultados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¿Cómo hemos obtenido este análisis de ML?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0" name="Google Shape;250;p37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17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293550" y="1997200"/>
            <a:ext cx="8556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Nos quedamos sólo con los paquetes “Required” e “Important”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Dividimos por año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Análisis de Series Temporales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Regresión Lineal para modelar Año-Tamaño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5</a:t>
            </a: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. Resultados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Análisis de ML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8" name="Google Shape;258;p38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18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60" name="Google Shape;2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1850"/>
            <a:ext cx="4527601" cy="337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8"/>
          <p:cNvPicPr preferRelativeResize="0"/>
          <p:nvPr/>
        </p:nvPicPr>
        <p:blipFill rotWithShape="1">
          <a:blip r:embed="rId4">
            <a:alphaModFix/>
          </a:blip>
          <a:srcRect b="37241" l="0" r="0" t="0"/>
          <a:stretch/>
        </p:blipFill>
        <p:spPr>
          <a:xfrm>
            <a:off x="5463588" y="4267975"/>
            <a:ext cx="2857500" cy="7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0526" y="2014850"/>
            <a:ext cx="4084475" cy="215783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 txBox="1"/>
          <p:nvPr/>
        </p:nvSpPr>
        <p:spPr>
          <a:xfrm>
            <a:off x="1230000" y="5232400"/>
            <a:ext cx="237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Análisis de ST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5395513" y="5129213"/>
            <a:ext cx="285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Regresión Lineal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5. Resultados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¿Cómo hemos obtenido esta visualización?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0" name="Google Shape;270;p39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19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2" name="Google Shape;272;p39"/>
          <p:cNvSpPr txBox="1"/>
          <p:nvPr/>
        </p:nvSpPr>
        <p:spPr>
          <a:xfrm>
            <a:off x="293550" y="1997200"/>
            <a:ext cx="8556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Identificación de los paquetes de cada distro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Análisis de aparición para cada par de distros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Análisis de desaparición para cada par de distros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Visualización de las variables finales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5. Resultados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Visualización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8" name="Google Shape;278;p40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20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9" name="Google Shape;279;p40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80" name="Google Shape;2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538" y="1561400"/>
            <a:ext cx="7182926" cy="436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Índice general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679150" y="915300"/>
            <a:ext cx="8104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Preguntas de interés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Preprocesado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Análisis exploratorio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87" name="Google Shape;287;p41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5. </a:t>
            </a: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Lecciones aprendidas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93" name="Google Shape;293;p42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21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94" name="Google Shape;294;p42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95" name="Google Shape;295;p42"/>
          <p:cNvSpPr txBox="1"/>
          <p:nvPr/>
        </p:nvSpPr>
        <p:spPr>
          <a:xfrm>
            <a:off x="227125" y="1935075"/>
            <a:ext cx="8362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Economica"/>
              <a:buChar char="●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Coste de generar datasets propios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conomica"/>
              <a:buChar char="●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Importancia de preprocesar la información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conomica"/>
              <a:buChar char="●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La visualización no es suficiente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conomica"/>
              <a:buChar char="●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Ajustarse bien a la evaluación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Índice general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679150" y="915300"/>
            <a:ext cx="8104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Preguntas de interés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Preprocesado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Análisis exploratorio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5. Conclusiones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Trabajo futuro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1" name="Google Shape;301;p43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22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2" name="Google Shape;302;p43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3" name="Google Shape;303;p43"/>
          <p:cNvSpPr txBox="1"/>
          <p:nvPr/>
        </p:nvSpPr>
        <p:spPr>
          <a:xfrm>
            <a:off x="227125" y="1935075"/>
            <a:ext cx="8362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conomica"/>
              <a:buChar char="●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Aumentar el número de versiones para Ubuntu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Economica"/>
              <a:buChar char="●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Añadir nuevas distribuciones 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Economica"/>
              <a:buChar char="●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Realizar un análisis global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Economica"/>
              <a:buChar char="●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Redactar artículo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/>
        </p:nvSpPr>
        <p:spPr>
          <a:xfrm>
            <a:off x="232975" y="184925"/>
            <a:ext cx="7260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Economica"/>
                <a:ea typeface="Economica"/>
                <a:cs typeface="Economica"/>
                <a:sym typeface="Economica"/>
              </a:rPr>
              <a:t>Máster MIS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Economica"/>
                <a:ea typeface="Economica"/>
                <a:cs typeface="Economica"/>
                <a:sym typeface="Economica"/>
              </a:rPr>
              <a:t>Data Science 2023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9" name="Google Shape;309;p44"/>
          <p:cNvSpPr txBox="1"/>
          <p:nvPr/>
        </p:nvSpPr>
        <p:spPr>
          <a:xfrm>
            <a:off x="232975" y="2174875"/>
            <a:ext cx="8550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10" name="Google Shape;310;p44"/>
          <p:cNvSpPr txBox="1"/>
          <p:nvPr/>
        </p:nvSpPr>
        <p:spPr>
          <a:xfrm>
            <a:off x="232975" y="2639200"/>
            <a:ext cx="8550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latin typeface="Economica"/>
                <a:ea typeface="Economica"/>
                <a:cs typeface="Economica"/>
                <a:sym typeface="Economica"/>
              </a:rPr>
              <a:t>Análisis de variabilidad en distribuciones Linux</a:t>
            </a:r>
            <a:endParaRPr b="1"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311" name="Google Shape;3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61" y="4887300"/>
            <a:ext cx="2673766" cy="1574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4"/>
          <p:cNvSpPr txBox="1"/>
          <p:nvPr/>
        </p:nvSpPr>
        <p:spPr>
          <a:xfrm>
            <a:off x="3134275" y="5022475"/>
            <a:ext cx="5649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Diego Monsalves Vázquez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Carlos Núñez Arenas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José Antonio Zamudio Amaya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Dominio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01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775" y="1881663"/>
            <a:ext cx="2977500" cy="16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302" y="1830125"/>
            <a:ext cx="4513373" cy="177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5">
            <a:alphaModFix/>
          </a:blip>
          <a:srcRect b="0" l="0" r="0" t="5962"/>
          <a:stretch/>
        </p:blipFill>
        <p:spPr>
          <a:xfrm>
            <a:off x="1327200" y="3751437"/>
            <a:ext cx="6705600" cy="20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Objetivo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02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27125" y="1944575"/>
            <a:ext cx="8556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Analizar la </a:t>
            </a:r>
            <a:r>
              <a:rPr b="1" lang="es" sz="3900">
                <a:latin typeface="Economica"/>
                <a:ea typeface="Economica"/>
                <a:cs typeface="Economica"/>
                <a:sym typeface="Economica"/>
              </a:rPr>
              <a:t>variabilidad </a:t>
            </a: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que existe en las distribuciones Linux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80500" y="3505200"/>
            <a:ext cx="8428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Analizar la </a:t>
            </a:r>
            <a:r>
              <a:rPr b="1" lang="es" sz="3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variabilidad </a:t>
            </a:r>
            <a:r>
              <a:rPr lang="es" sz="3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que existe en las </a:t>
            </a:r>
            <a:endParaRPr sz="39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versiones de una misma distribución</a:t>
            </a:r>
            <a:endParaRPr sz="39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Utilidad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03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27125" y="1944575"/>
            <a:ext cx="85569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Estudiar la evolución de grandes proyectos open-source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Obtener conclusiones del desarrollo software, y cuestionar las ya existentes</a:t>
            </a:r>
            <a:endParaRPr sz="39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Índice general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679150" y="915300"/>
            <a:ext cx="8104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Preguntas de interés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Preprocesado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Análisis exploratorio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2. Preguntas de interés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Para analizar con ML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04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227125" y="1715975"/>
            <a:ext cx="8556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Conforme avanza el tiempo, se añaden nuevas funcionalidades a los paquetes, o se pulen las ya existentes…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latin typeface="Economica"/>
                <a:ea typeface="Economica"/>
                <a:cs typeface="Economica"/>
                <a:sym typeface="Economica"/>
              </a:rPr>
              <a:t>¿Tiende a crecer el tamaño de las distribuciones a lo largo del tiempo?</a:t>
            </a:r>
            <a:endParaRPr b="1" sz="39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2. Preguntas de interés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Para visualizar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05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- 22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227125" y="1715975"/>
            <a:ext cx="85569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En cada versión, desaparecen funcionalidades o aparecen nuevas funcionalidades…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¿Cómo fluctúan los paquetes? ¿Tienden a desaparecer? ¿El ratio de aparición es mayor?</a:t>
            </a:r>
            <a:endParaRPr b="1" sz="39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