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61" r:id="rId3"/>
    <p:sldId id="265" r:id="rId4"/>
    <p:sldId id="266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529C60-1118-B34E-A5C1-A2AF5A24EB4B}" v="1" dt="2019-06-11T14:45:44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69"/>
    <p:restoredTop sz="94663"/>
  </p:normalViewPr>
  <p:slideViewPr>
    <p:cSldViewPr snapToGrid="0" snapToObjects="1">
      <p:cViewPr varScale="1">
        <p:scale>
          <a:sx n="111" d="100"/>
          <a:sy n="111" d="100"/>
        </p:scale>
        <p:origin x="334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Manuel Colmenar Verdugo" userId="1341788d-c510-45da-88a0-2a771a4f318a" providerId="ADAL" clId="{68529C60-1118-B34E-A5C1-A2AF5A24EB4B}"/>
    <pc:docChg chg="modSld">
      <pc:chgData name="José Manuel Colmenar Verdugo" userId="1341788d-c510-45da-88a0-2a771a4f318a" providerId="ADAL" clId="{68529C60-1118-B34E-A5C1-A2AF5A24EB4B}" dt="2019-06-11T14:45:44.044" v="0"/>
      <pc:docMkLst>
        <pc:docMk/>
      </pc:docMkLst>
      <pc:sldChg chg="addSp modSp">
        <pc:chgData name="José Manuel Colmenar Verdugo" userId="1341788d-c510-45da-88a0-2a771a4f318a" providerId="ADAL" clId="{68529C60-1118-B34E-A5C1-A2AF5A24EB4B}" dt="2019-06-11T14:45:44.044" v="0"/>
        <pc:sldMkLst>
          <pc:docMk/>
          <pc:sldMk cId="3899025583" sldId="257"/>
        </pc:sldMkLst>
        <pc:spChg chg="add mod">
          <ac:chgData name="José Manuel Colmenar Verdugo" userId="1341788d-c510-45da-88a0-2a771a4f318a" providerId="ADAL" clId="{68529C60-1118-B34E-A5C1-A2AF5A24EB4B}" dt="2019-06-11T14:45:44.044" v="0"/>
          <ac:spMkLst>
            <pc:docMk/>
            <pc:sldMk cId="3899025583" sldId="257"/>
            <ac:spMk id="4" creationId="{89EF619C-C981-0545-9EB8-98F90FE0850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4A00D-A962-3040-A68C-205001DD74EA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10D25-1C99-C34E-9821-8E5E404CF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94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17"/>
          <p:cNvSpPr>
            <a:spLocks noChangeArrowheads="1"/>
          </p:cNvSpPr>
          <p:nvPr/>
        </p:nvSpPr>
        <p:spPr bwMode="auto">
          <a:xfrm>
            <a:off x="0" y="2921000"/>
            <a:ext cx="9144000" cy="3937000"/>
          </a:xfrm>
          <a:prstGeom prst="rect">
            <a:avLst/>
          </a:prstGeom>
          <a:solidFill>
            <a:srgbClr val="0D0D0D"/>
          </a:solidFill>
          <a:ln>
            <a:noFill/>
          </a:ln>
          <a:effectLst>
            <a:outerShdw blurRad="39999" dist="23000" algn="b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es-ES" altLang="x-none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5882640" cy="1972056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400" b="1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460019"/>
            <a:ext cx="5880562" cy="413321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b="0" i="0" cap="none" spc="200" baseline="0">
                <a:solidFill>
                  <a:schemeClr val="bg1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908743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7EFF2E3-5770-8644-AA4D-020E2AFED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600" y="222192"/>
            <a:ext cx="2090420" cy="671552"/>
          </a:xfrm>
          <a:prstGeom prst="rect">
            <a:avLst/>
          </a:prstGeom>
        </p:spPr>
      </p:pic>
      <p:sp>
        <p:nvSpPr>
          <p:cNvPr id="13" name="Triangle 12">
            <a:extLst>
              <a:ext uri="{FF2B5EF4-FFF2-40B4-BE49-F238E27FC236}">
                <a16:creationId xmlns:a16="http://schemas.microsoft.com/office/drawing/2014/main" id="{21FE9A7B-1C0A-3743-BB08-5D148548C576}"/>
              </a:ext>
            </a:extLst>
          </p:cNvPr>
          <p:cNvSpPr/>
          <p:nvPr userDrawn="1"/>
        </p:nvSpPr>
        <p:spPr>
          <a:xfrm rot="5400000">
            <a:off x="1501477" y="4130051"/>
            <a:ext cx="1223606" cy="4226564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3C8EA707-855C-4C44-A44C-718AC4909A1E}"/>
              </a:ext>
            </a:extLst>
          </p:cNvPr>
          <p:cNvSpPr/>
          <p:nvPr userDrawn="1"/>
        </p:nvSpPr>
        <p:spPr>
          <a:xfrm rot="5400000">
            <a:off x="462280" y="5054601"/>
            <a:ext cx="1341120" cy="2265679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" descr="logoURJCnegativo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12" y="5631529"/>
            <a:ext cx="2454275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82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96C0-87A6-6841-A4DB-7992D08CD4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609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96C0-87A6-6841-A4DB-7992D08CD4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8179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33350" indent="-133350">
              <a:buFont typeface="Arial" charset="0"/>
              <a:buChar char="•"/>
              <a:tabLst/>
              <a:defRPr sz="2400"/>
            </a:lvl1pPr>
            <a:lvl2pPr marL="288036" indent="-137160">
              <a:buFont typeface="Arial" charset="0"/>
              <a:buChar char="•"/>
              <a:defRPr sz="2000"/>
            </a:lvl2pPr>
            <a:lvl3pPr marL="425196" indent="-137160">
              <a:buFont typeface="Arial" charset="0"/>
              <a:buChar char="•"/>
              <a:defRPr sz="1600"/>
            </a:lvl3pPr>
            <a:lvl4pPr marL="562356" indent="-137160">
              <a:buFont typeface="Arial" charset="0"/>
              <a:buChar char="•"/>
              <a:defRPr sz="1600"/>
            </a:lvl4pPr>
            <a:lvl5pPr marL="699516" indent="-137160">
              <a:buFont typeface="Arial" charset="0"/>
              <a:buChar char="•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96C0-87A6-6841-A4DB-7992D08CD4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1833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de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314325" y="171305"/>
            <a:ext cx="8229600" cy="666750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  <a:latin typeface="Gill Sans Std" panose="020B0502020104020203" pitchFamily="34" charset="0"/>
              </a:defRPr>
            </a:lvl1pPr>
          </a:lstStyle>
          <a:p>
            <a:r>
              <a:rPr kumimoji="0" lang="es-ES" noProof="0"/>
              <a:t>Título de diapositiva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14325" y="1582674"/>
            <a:ext cx="8439150" cy="4589526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accent2"/>
              </a:buClr>
              <a:defRPr sz="3200">
                <a:solidFill>
                  <a:schemeClr val="tx1"/>
                </a:solidFill>
                <a:latin typeface="Gill Sans Std" panose="020B0502020104020203" pitchFamily="34" charset="0"/>
              </a:defRPr>
            </a:lvl1pPr>
            <a:lvl2pPr>
              <a:spcBef>
                <a:spcPts val="1200"/>
              </a:spcBef>
              <a:buClr>
                <a:schemeClr val="tx1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Std" panose="020B0502020104020203" pitchFamily="34" charset="0"/>
              </a:defRPr>
            </a:lvl2pPr>
            <a:lvl3pPr>
              <a:spcBef>
                <a:spcPts val="300"/>
              </a:spcBef>
              <a:defRPr sz="2600">
                <a:solidFill>
                  <a:schemeClr val="tx1"/>
                </a:solidFill>
                <a:latin typeface="Gill Sans Std" panose="020B0502020104020203" pitchFamily="34" charset="0"/>
              </a:defRPr>
            </a:lvl3pPr>
            <a:lvl4pPr>
              <a:spcBef>
                <a:spcPts val="300"/>
              </a:spcBef>
              <a:defRPr sz="2400">
                <a:solidFill>
                  <a:schemeClr val="tx1"/>
                </a:solidFill>
                <a:latin typeface="Gill Sans Std" panose="020B0502020104020203" pitchFamily="34" charset="0"/>
              </a:defRPr>
            </a:lvl4pPr>
            <a:lvl5pPr>
              <a:spcBef>
                <a:spcPts val="300"/>
              </a:spcBef>
              <a:defRPr sz="2400">
                <a:solidFill>
                  <a:schemeClr val="tx1"/>
                </a:solidFill>
                <a:latin typeface="Gill Sans Std" panose="020B0502020104020203" pitchFamily="34" charset="0"/>
              </a:defRPr>
            </a:lvl5pPr>
          </a:lstStyle>
          <a:p>
            <a:pPr lvl="0" eaLnBrk="1" latinLnBrk="0" hangingPunct="1"/>
            <a:r>
              <a:rPr lang="en-US" noProof="0"/>
              <a:t>Click to edit Master text styles</a:t>
            </a:r>
          </a:p>
          <a:p>
            <a:pPr lvl="1" eaLnBrk="1" latinLnBrk="0" hangingPunct="1"/>
            <a:r>
              <a:rPr lang="en-US" noProof="0"/>
              <a:t>Second level</a:t>
            </a:r>
          </a:p>
          <a:p>
            <a:pPr lvl="2" eaLnBrk="1" latinLnBrk="0" hangingPunct="1"/>
            <a:r>
              <a:rPr lang="en-US" noProof="0"/>
              <a:t>Third level</a:t>
            </a:r>
          </a:p>
          <a:p>
            <a:pPr lvl="3" eaLnBrk="1" latinLnBrk="0" hangingPunct="1"/>
            <a:r>
              <a:rPr lang="en-US" noProof="0"/>
              <a:t>Fourth level</a:t>
            </a:r>
          </a:p>
          <a:p>
            <a:pPr lvl="4" eaLnBrk="1" latinLnBrk="0" hangingPunct="1"/>
            <a:r>
              <a:rPr lang="en-US" noProof="0"/>
              <a:t>Fifth level</a:t>
            </a:r>
            <a:endParaRPr kumimoji="0" lang="es-ES" noProof="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36828" y="6546722"/>
            <a:ext cx="6998676" cy="231413"/>
          </a:xfrm>
        </p:spPr>
        <p:txBody>
          <a:bodyPr/>
          <a:lstStyle>
            <a:lvl1pPr>
              <a:defRPr sz="1200">
                <a:solidFill>
                  <a:schemeClr val="bg1">
                    <a:lumMod val="85000"/>
                  </a:schemeClr>
                </a:solidFill>
                <a:latin typeface="Corbel" pitchFamily="34" charset="0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</p:spPr>
        <p:txBody>
          <a:bodyPr/>
          <a:lstStyle>
            <a:lvl1pPr>
              <a:defRPr b="1">
                <a:latin typeface="Corbel" pitchFamily="34" charset="0"/>
              </a:defRPr>
            </a:lvl1pPr>
          </a:lstStyle>
          <a:p>
            <a:fld id="{315096C0-87A6-6841-A4DB-7992D08CD4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679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0000">
            <a:normAutofit/>
          </a:bodyPr>
          <a:lstStyle>
            <a:lvl1pPr>
              <a:defRPr sz="4000">
                <a:latin typeface="Gill Sans Std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1" y="1168842"/>
            <a:ext cx="8458198" cy="5132384"/>
          </a:xfrm>
        </p:spPr>
        <p:txBody>
          <a:bodyPr anchor="ctr"/>
          <a:lstStyle>
            <a:lvl1pPr>
              <a:defRPr sz="3200">
                <a:latin typeface="Gill Sans Std" panose="020B0502020104020203" pitchFamily="34" charset="0"/>
              </a:defRPr>
            </a:lvl1pPr>
            <a:lvl2pPr>
              <a:defRPr sz="2800">
                <a:latin typeface="Gill Sans Std" panose="020B0502020104020203" pitchFamily="34" charset="0"/>
              </a:defRPr>
            </a:lvl2pPr>
            <a:lvl3pPr>
              <a:defRPr sz="2000">
                <a:latin typeface="Gill Sans Std" panose="020B0502020104020203" pitchFamily="34" charset="0"/>
              </a:defRPr>
            </a:lvl3pPr>
            <a:lvl4pPr>
              <a:defRPr sz="2000">
                <a:latin typeface="Gill Sans Std" panose="020B0502020104020203" pitchFamily="34" charset="0"/>
              </a:defRPr>
            </a:lvl4pPr>
            <a:lvl5pPr>
              <a:defRPr sz="2000">
                <a:latin typeface="Gill Sans Std" panose="020B05020201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Gill Sans Std" panose="020B0502020104020203" pitchFamily="34" charset="0"/>
              </a:defRPr>
            </a:lvl1pPr>
          </a:lstStyle>
          <a:p>
            <a:fld id="{315096C0-87A6-6841-A4DB-7992D08CD422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05759" y="642985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baseline="0">
                <a:solidFill>
                  <a:schemeClr val="bg1"/>
                </a:solidFill>
                <a:latin typeface="Gill Sans Std" panose="020B0502020104020203" pitchFamily="34" charset="0"/>
              </a:defRPr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32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96C0-87A6-6841-A4DB-7992D08CD422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71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96C0-87A6-6841-A4DB-7992D08CD4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440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96C0-87A6-6841-A4DB-7992D08CD4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921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96C0-87A6-6841-A4DB-7992D08CD4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57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96C0-87A6-6841-A4DB-7992D08CD4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407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5096C0-87A6-6841-A4DB-7992D08CD4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9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96C0-87A6-6841-A4DB-7992D08CD4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685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376416"/>
            <a:ext cx="9144000" cy="4815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18F2CE70-3C8B-364B-80FF-1D7E89269B94}"/>
              </a:ext>
            </a:extLst>
          </p:cNvPr>
          <p:cNvSpPr/>
          <p:nvPr userDrawn="1"/>
        </p:nvSpPr>
        <p:spPr>
          <a:xfrm rot="16200000" flipH="1">
            <a:off x="6096510" y="3829813"/>
            <a:ext cx="700018" cy="5394957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F556D708-DE49-8E43-87F2-962E00BCA14D}"/>
              </a:ext>
            </a:extLst>
          </p:cNvPr>
          <p:cNvSpPr/>
          <p:nvPr userDrawn="1"/>
        </p:nvSpPr>
        <p:spPr>
          <a:xfrm rot="16200000" flipH="1">
            <a:off x="7637778" y="5345687"/>
            <a:ext cx="960124" cy="2052313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7E44B5-240B-3E41-9BE0-CBB5EE4CAD8F}"/>
              </a:ext>
            </a:extLst>
          </p:cNvPr>
          <p:cNvSpPr/>
          <p:nvPr userDrawn="1"/>
        </p:nvSpPr>
        <p:spPr>
          <a:xfrm>
            <a:off x="0" y="6095"/>
            <a:ext cx="9154160" cy="94894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D9D16664-A8AB-464D-B3B2-C8DA5385DFD0}"/>
              </a:ext>
            </a:extLst>
          </p:cNvPr>
          <p:cNvSpPr/>
          <p:nvPr userDrawn="1"/>
        </p:nvSpPr>
        <p:spPr>
          <a:xfrm rot="5400000" flipH="1">
            <a:off x="4094477" y="-4094481"/>
            <a:ext cx="955039" cy="9143999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43809C99-89BD-4B4B-88AB-41F9700DF2A5}"/>
              </a:ext>
            </a:extLst>
          </p:cNvPr>
          <p:cNvSpPr/>
          <p:nvPr userDrawn="1"/>
        </p:nvSpPr>
        <p:spPr>
          <a:xfrm rot="5400000" flipH="1">
            <a:off x="1635762" y="-1635761"/>
            <a:ext cx="955040" cy="4226562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1" y="162174"/>
            <a:ext cx="8458198" cy="6652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1" y="1201738"/>
            <a:ext cx="8458198" cy="50994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6779" y="6429857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cap="all" baseline="0">
                <a:solidFill>
                  <a:schemeClr val="bg1"/>
                </a:solidFill>
                <a:latin typeface="Gill Sans Std" panose="020B0502020104020203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39940" y="6429857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Gill Sans Std" panose="020B0502020104020203" pitchFamily="34" charset="0"/>
              </a:defRPr>
            </a:lvl1pPr>
          </a:lstStyle>
          <a:p>
            <a:fld id="{315096C0-87A6-6841-A4DB-7992D08CD422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1" y="6402382"/>
            <a:ext cx="1088108" cy="420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74C80D-FF0D-9743-BEDB-F8196B913F0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819631" y="6393303"/>
            <a:ext cx="1350290" cy="43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7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bg1"/>
          </a:solidFill>
          <a:latin typeface="Gill Sans Std" panose="020B0502020104020203" pitchFamily="34" charset="0"/>
          <a:ea typeface="Gill Sans Std" panose="020B0502020104020203" pitchFamily="34" charset="0"/>
          <a:cs typeface="Gill Sans" charset="0"/>
        </a:defRPr>
      </a:lvl1pPr>
    </p:titleStyle>
    <p:bodyStyle>
      <a:lvl1pPr marL="177800" indent="-1778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charset="0"/>
        <a:buChar char="•"/>
        <a:tabLst/>
        <a:defRPr sz="2400" kern="1200">
          <a:solidFill>
            <a:schemeClr val="tx1">
              <a:lumMod val="75000"/>
              <a:lumOff val="25000"/>
            </a:schemeClr>
          </a:solidFill>
          <a:latin typeface="Gill Sans Std" panose="020B0502020104020203" pitchFamily="34" charset="0"/>
          <a:ea typeface="Gill Sans Std" panose="020B0502020104020203" pitchFamily="34" charset="0"/>
          <a:cs typeface="Gill Sans" charset="0"/>
        </a:defRPr>
      </a:lvl1pPr>
      <a:lvl2pPr marL="355600" indent="-1555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charset="0"/>
        <a:buChar char="•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Gill Sans Std" panose="020B0502020104020203" pitchFamily="34" charset="0"/>
          <a:ea typeface="Gill Sans Std" panose="020B0502020104020203" pitchFamily="34" charset="0"/>
          <a:cs typeface="Gill Sans" charset="0"/>
        </a:defRPr>
      </a:lvl2pPr>
      <a:lvl3pPr marL="533400" indent="-15081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charset="0"/>
        <a:buChar char="•"/>
        <a:tabLst/>
        <a:defRPr sz="1600" kern="1200">
          <a:solidFill>
            <a:schemeClr val="tx1">
              <a:lumMod val="75000"/>
              <a:lumOff val="25000"/>
            </a:schemeClr>
          </a:solidFill>
          <a:latin typeface="Gill Sans Std" panose="020B0502020104020203" pitchFamily="34" charset="0"/>
          <a:ea typeface="Gill Sans Std" panose="020B0502020104020203" pitchFamily="34" charset="0"/>
          <a:cs typeface="Gill Sans" charset="0"/>
        </a:defRPr>
      </a:lvl3pPr>
      <a:lvl4pPr marL="711200" indent="-1444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charset="0"/>
        <a:buChar char="•"/>
        <a:tabLst/>
        <a:defRPr sz="1600" kern="1200">
          <a:solidFill>
            <a:schemeClr val="tx1">
              <a:lumMod val="75000"/>
              <a:lumOff val="25000"/>
            </a:schemeClr>
          </a:solidFill>
          <a:latin typeface="Gill Sans Std" panose="020B0502020104020203" pitchFamily="34" charset="0"/>
          <a:ea typeface="Gill Sans Std" panose="020B0502020104020203" pitchFamily="34" charset="0"/>
          <a:cs typeface="Gill Sans" charset="0"/>
        </a:defRPr>
      </a:lvl4pPr>
      <a:lvl5pPr marL="889000" indent="-1397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charset="0"/>
        <a:buChar char="•"/>
        <a:tabLst/>
        <a:defRPr sz="1600" kern="1200">
          <a:solidFill>
            <a:schemeClr val="tx1">
              <a:lumMod val="75000"/>
              <a:lumOff val="25000"/>
            </a:schemeClr>
          </a:solidFill>
          <a:latin typeface="Gill Sans Std" panose="020B0502020104020203" pitchFamily="34" charset="0"/>
          <a:ea typeface="Gill Sans Std" panose="020B0502020104020203" pitchFamily="34" charset="0"/>
          <a:cs typeface="Gill Sans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137A-52A4-4C4A-887A-30C39CC40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59" y="758952"/>
            <a:ext cx="7993237" cy="1972056"/>
          </a:xfrm>
        </p:spPr>
        <p:txBody>
          <a:bodyPr/>
          <a:lstStyle/>
          <a:p>
            <a:r>
              <a:rPr lang="en-US" dirty="0"/>
              <a:t>Finding the minimum </a:t>
            </a:r>
            <a:r>
              <a:rPr lang="en-US" b="1" dirty="0"/>
              <a:t>k</a:t>
            </a:r>
            <a:r>
              <a:rPr lang="en-US" dirty="0"/>
              <a:t>-weighted dominating set in weighted graphs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AF795-E150-FC48-9417-3A64552B7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037" y="3627113"/>
            <a:ext cx="7508079" cy="1862479"/>
          </a:xfrm>
        </p:spPr>
        <p:txBody>
          <a:bodyPr>
            <a:normAutofit fontScale="25000" lnSpcReduction="20000"/>
          </a:bodyPr>
          <a:lstStyle/>
          <a:p>
            <a:r>
              <a:rPr lang="es-ES" sz="6200" dirty="0"/>
              <a:t>José Antonio Zamudio Amaya</a:t>
            </a:r>
          </a:p>
          <a:p>
            <a:r>
              <a:rPr lang="es-ES" sz="6200" dirty="0"/>
              <a:t>Eva Barrena Algara</a:t>
            </a:r>
          </a:p>
          <a:p>
            <a:r>
              <a:rPr lang="es-ES" sz="6200" dirty="0"/>
              <a:t>Sergio Bermudo Navarrete</a:t>
            </a:r>
          </a:p>
          <a:p>
            <a:r>
              <a:rPr lang="es-ES" sz="6200" dirty="0"/>
              <a:t>Alfredo García Hernández-Díaz</a:t>
            </a:r>
          </a:p>
          <a:p>
            <a:r>
              <a:rPr lang="es-ES" sz="6200" dirty="0"/>
              <a:t>Ana Dolores López Sánchez</a:t>
            </a:r>
          </a:p>
          <a:p>
            <a:endParaRPr lang="es-ES" dirty="0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DFA00240-BA34-ABB9-F69A-B28E0431A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863" y="4493035"/>
            <a:ext cx="2444621" cy="87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0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Content Placeholder 3">
            <a:extLst>
              <a:ext uri="{FF2B5EF4-FFF2-40B4-BE49-F238E27FC236}">
                <a16:creationId xmlns:a16="http://schemas.microsoft.com/office/drawing/2014/main" id="{7B76F775-5C82-1FF8-EF3F-C2ACEAB29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1" y="1315369"/>
            <a:ext cx="2901064" cy="3594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b="1" i="0" u="none" strike="noStrike" dirty="0" err="1">
                <a:solidFill>
                  <a:srgbClr val="000000"/>
                </a:solidFill>
                <a:effectLst/>
                <a:latin typeface="Gill Sans" panose="020B0502020104020203"/>
              </a:rPr>
              <a:t>About</a:t>
            </a:r>
            <a:r>
              <a:rPr lang="es-ES" b="1" i="0" u="none" strike="noStrike" dirty="0">
                <a:solidFill>
                  <a:srgbClr val="000000"/>
                </a:solidFill>
                <a:effectLst/>
                <a:latin typeface="Gill Sans" panose="020B0502020104020203"/>
              </a:rPr>
              <a:t> </a:t>
            </a:r>
            <a:r>
              <a:rPr lang="es-ES" b="1" i="0" u="none" strike="noStrike" dirty="0" err="1">
                <a:solidFill>
                  <a:srgbClr val="000000"/>
                </a:solidFill>
                <a:effectLst/>
                <a:latin typeface="Gill Sans" panose="020B0502020104020203"/>
              </a:rPr>
              <a:t>the</a:t>
            </a:r>
            <a:r>
              <a:rPr lang="es-ES" b="1" i="0" u="none" strike="noStrike" dirty="0">
                <a:solidFill>
                  <a:srgbClr val="000000"/>
                </a:solidFill>
                <a:effectLst/>
                <a:latin typeface="Gill Sans" panose="020B0502020104020203"/>
              </a:rPr>
              <a:t> </a:t>
            </a:r>
            <a:r>
              <a:rPr lang="es-ES" b="1" i="0" u="none" strike="noStrike" dirty="0" err="1">
                <a:solidFill>
                  <a:srgbClr val="000000"/>
                </a:solidFill>
                <a:effectLst/>
                <a:latin typeface="Gill Sans" panose="020B0502020104020203"/>
              </a:rPr>
              <a:t>problem</a:t>
            </a:r>
            <a:endParaRPr lang="en-US" sz="3200" dirty="0">
              <a:latin typeface="Gill Sans" panose="020B0502020104020203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F619C-C981-0545-9EB8-98F90FE0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39940" y="6429857"/>
            <a:ext cx="984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15096C0-87A6-6841-A4DB-7992D08CD422}" type="slidenum">
              <a:rPr lang="es-ES" smtClean="0"/>
              <a:pPr>
                <a:spcAft>
                  <a:spcPts val="600"/>
                </a:spcAft>
              </a:pPr>
              <a:t>2</a:t>
            </a:fld>
            <a:endParaRPr lang="es-E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EE4FE1-D1BD-C537-8AF1-4833475A8101}"/>
              </a:ext>
            </a:extLst>
          </p:cNvPr>
          <p:cNvSpPr txBox="1">
            <a:spLocks/>
          </p:cNvSpPr>
          <p:nvPr/>
        </p:nvSpPr>
        <p:spPr>
          <a:xfrm>
            <a:off x="365761" y="162174"/>
            <a:ext cx="8458198" cy="6652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bg1"/>
                </a:solidFill>
                <a:latin typeface="Gill Sans Std" panose="020B0502020104020203" pitchFamily="34" charset="0"/>
                <a:ea typeface="Gill Sans Std" panose="020B0502020104020203" pitchFamily="34" charset="0"/>
                <a:cs typeface="Gill Sans" charset="0"/>
              </a:defRPr>
            </a:lvl1pPr>
          </a:lstStyle>
          <a:p>
            <a:r>
              <a:rPr lang="en-US" sz="2400" dirty="0"/>
              <a:t>Finding the minimum k-weighted dominating set in weighted graphs</a:t>
            </a:r>
            <a:endParaRPr lang="es-ES" sz="24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7D5172A-C0C4-C81B-2C58-7ED2F89B1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07" y="2007589"/>
            <a:ext cx="6892506" cy="3760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 descr="Texto, Carta&#10;&#10;Descripción generada automáticamente">
            <a:extLst>
              <a:ext uri="{FF2B5EF4-FFF2-40B4-BE49-F238E27FC236}">
                <a16:creationId xmlns:a16="http://schemas.microsoft.com/office/drawing/2014/main" id="{B6A75763-B08D-DE83-7CA0-4E44EEBAD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06" y="2598448"/>
            <a:ext cx="6877423" cy="25790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512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5C2AE42-E976-1B86-E978-3E0AEBF81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333" y="2007213"/>
            <a:ext cx="3703320" cy="30047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Heuristic resolution with IG</a:t>
            </a:r>
            <a:r>
              <a:rPr lang="en-US" sz="1200" b="1" dirty="0"/>
              <a:t>*</a:t>
            </a:r>
            <a:endParaRPr lang="en-US" b="1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Insertion {R, E, C}</a:t>
            </a:r>
          </a:p>
          <a:p>
            <a:pPr marL="0" indent="0" algn="ctr">
              <a:buNone/>
            </a:pPr>
            <a:r>
              <a:rPr lang="en-US" dirty="0"/>
              <a:t>Destruction {R, E, C}</a:t>
            </a:r>
          </a:p>
          <a:p>
            <a:pPr marL="0" indent="0" algn="ctr">
              <a:buNone/>
            </a:pPr>
            <a:r>
              <a:rPr lang="en-US" dirty="0"/>
              <a:t>Reconstruction {R, E, C}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31" name="Content Placeholder 3">
            <a:extLst>
              <a:ext uri="{FF2B5EF4-FFF2-40B4-BE49-F238E27FC236}">
                <a16:creationId xmlns:a16="http://schemas.microsoft.com/office/drawing/2014/main" id="{7B76F775-5C82-1FF8-EF3F-C2ACEAB29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1203" y="1267766"/>
            <a:ext cx="3703320" cy="431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i="0" u="none" strike="noStrike" dirty="0" err="1">
                <a:solidFill>
                  <a:srgbClr val="000000"/>
                </a:solidFill>
                <a:effectLst/>
                <a:latin typeface="Gill Sans" panose="020B0502020104020203"/>
              </a:rPr>
              <a:t>About</a:t>
            </a:r>
            <a:r>
              <a:rPr lang="es-ES" sz="2200" b="1" i="0" u="none" strike="noStrike" dirty="0">
                <a:solidFill>
                  <a:srgbClr val="000000"/>
                </a:solidFill>
                <a:effectLst/>
                <a:latin typeface="Gill Sans" panose="020B0502020104020203"/>
              </a:rPr>
              <a:t> </a:t>
            </a:r>
            <a:r>
              <a:rPr lang="es-ES" sz="2200" b="1" i="0" u="none" strike="noStrike" dirty="0" err="1">
                <a:solidFill>
                  <a:srgbClr val="000000"/>
                </a:solidFill>
                <a:effectLst/>
                <a:latin typeface="Gill Sans" panose="020B0502020104020203"/>
              </a:rPr>
              <a:t>our</a:t>
            </a:r>
            <a:r>
              <a:rPr lang="es-ES" sz="2200" b="1" i="0" u="none" strike="noStrike" dirty="0">
                <a:solidFill>
                  <a:srgbClr val="000000"/>
                </a:solidFill>
                <a:effectLst/>
                <a:latin typeface="Gill Sans" panose="020B0502020104020203"/>
              </a:rPr>
              <a:t> </a:t>
            </a:r>
            <a:r>
              <a:rPr lang="es-ES" sz="2200" b="1" i="0" u="none" strike="noStrike" dirty="0" err="1">
                <a:solidFill>
                  <a:srgbClr val="000000"/>
                </a:solidFill>
                <a:effectLst/>
                <a:latin typeface="Gill Sans" panose="020B0502020104020203"/>
              </a:rPr>
              <a:t>proposal</a:t>
            </a:r>
            <a:endParaRPr lang="en-US" sz="2200" dirty="0">
              <a:latin typeface="Gill Sans" panose="020B0502020104020203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F619C-C981-0545-9EB8-98F90FE0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15096C0-87A6-6841-A4DB-7992D08CD422}" type="slidenum">
              <a:rPr lang="es-ES" smtClean="0"/>
              <a:pPr>
                <a:spcAft>
                  <a:spcPts val="600"/>
                </a:spcAft>
              </a:pPr>
              <a:t>3</a:t>
            </a:fld>
            <a:endParaRPr lang="es-E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EE4FE1-D1BD-C537-8AF1-4833475A8101}"/>
              </a:ext>
            </a:extLst>
          </p:cNvPr>
          <p:cNvSpPr txBox="1">
            <a:spLocks/>
          </p:cNvSpPr>
          <p:nvPr/>
        </p:nvSpPr>
        <p:spPr>
          <a:xfrm>
            <a:off x="365761" y="162174"/>
            <a:ext cx="8458198" cy="6652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bg1"/>
                </a:solidFill>
                <a:latin typeface="Gill Sans Std" panose="020B0502020104020203" pitchFamily="34" charset="0"/>
                <a:ea typeface="Gill Sans Std" panose="020B0502020104020203" pitchFamily="34" charset="0"/>
                <a:cs typeface="Gill Sans" charset="0"/>
              </a:defRPr>
            </a:lvl1pPr>
          </a:lstStyle>
          <a:p>
            <a:r>
              <a:rPr lang="en-US" sz="2400" dirty="0"/>
              <a:t>Finding the minimum k-weighted dominating set in weighted graphs</a:t>
            </a:r>
            <a:endParaRPr lang="es-E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8DA15-77E9-7E51-5848-57F0BA6F9990}"/>
              </a:ext>
            </a:extLst>
          </p:cNvPr>
          <p:cNvSpPr txBox="1">
            <a:spLocks/>
          </p:cNvSpPr>
          <p:nvPr/>
        </p:nvSpPr>
        <p:spPr>
          <a:xfrm>
            <a:off x="4577177" y="1845734"/>
            <a:ext cx="3703320" cy="8057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Gill Sans Std" panose="020B0502020104020203" pitchFamily="34" charset="0"/>
                <a:ea typeface="Gill Sans Std" panose="020B0502020104020203" pitchFamily="34" charset="0"/>
                <a:cs typeface="Gill Sans" charset="0"/>
              </a:defRPr>
            </a:lvl1pPr>
            <a:lvl2pPr marL="355600" indent="-15557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charset="0"/>
              <a:buChar char="•"/>
              <a:tabLst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Gill Sans Std" panose="020B0502020104020203" pitchFamily="34" charset="0"/>
                <a:ea typeface="Gill Sans Std" panose="020B0502020104020203" pitchFamily="34" charset="0"/>
                <a:cs typeface="Gill Sans" charset="0"/>
              </a:defRPr>
            </a:lvl2pPr>
            <a:lvl3pPr marL="533400" indent="-15081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charset="0"/>
              <a:buChar char="•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Gill Sans Std" panose="020B0502020104020203" pitchFamily="34" charset="0"/>
                <a:ea typeface="Gill Sans Std" panose="020B0502020104020203" pitchFamily="34" charset="0"/>
                <a:cs typeface="Gill Sans" charset="0"/>
              </a:defRPr>
            </a:lvl3pPr>
            <a:lvl4pPr marL="711200" indent="-1444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charset="0"/>
              <a:buChar char="•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Gill Sans Std" panose="020B0502020104020203" pitchFamily="34" charset="0"/>
                <a:ea typeface="Gill Sans Std" panose="020B0502020104020203" pitchFamily="34" charset="0"/>
                <a:cs typeface="Gill Sans" charset="0"/>
              </a:defRPr>
            </a:lvl4pPr>
            <a:lvl5pPr marL="889000" indent="-1397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charset="0"/>
              <a:buChar char="•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Gill Sans Std" panose="020B0502020104020203" pitchFamily="34" charset="0"/>
                <a:ea typeface="Gill Sans Std" panose="020B0502020104020203" pitchFamily="34" charset="0"/>
                <a:cs typeface="Gill Sans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Heuristic resolution with Wheel Selection Mechanism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1162565-CB79-9725-9C2A-E5A93D72F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4056"/>
            <a:ext cx="195887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4008902-E234-51BB-553D-3D866E8F1626}"/>
              </a:ext>
            </a:extLst>
          </p:cNvPr>
          <p:cNvSpPr txBox="1">
            <a:spLocks/>
          </p:cNvSpPr>
          <p:nvPr/>
        </p:nvSpPr>
        <p:spPr>
          <a:xfrm>
            <a:off x="863503" y="5374415"/>
            <a:ext cx="7416994" cy="431638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Gill Sans Std" panose="020B0502020104020203" pitchFamily="34" charset="0"/>
                <a:ea typeface="Gill Sans Std" panose="020B0502020104020203" pitchFamily="34" charset="0"/>
                <a:cs typeface="Gill Sans" charset="0"/>
              </a:defRPr>
            </a:lvl1pPr>
            <a:lvl2pPr marL="355600" indent="-15557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charset="0"/>
              <a:buChar char="•"/>
              <a:tabLst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Gill Sans Std" panose="020B0502020104020203" pitchFamily="34" charset="0"/>
                <a:ea typeface="Gill Sans Std" panose="020B0502020104020203" pitchFamily="34" charset="0"/>
                <a:cs typeface="Gill Sans" charset="0"/>
              </a:defRPr>
            </a:lvl2pPr>
            <a:lvl3pPr marL="533400" indent="-15081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charset="0"/>
              <a:buChar char="•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Gill Sans Std" panose="020B0502020104020203" pitchFamily="34" charset="0"/>
                <a:ea typeface="Gill Sans Std" panose="020B0502020104020203" pitchFamily="34" charset="0"/>
                <a:cs typeface="Gill Sans" charset="0"/>
              </a:defRPr>
            </a:lvl3pPr>
            <a:lvl4pPr marL="711200" indent="-1444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charset="0"/>
              <a:buChar char="•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Gill Sans Std" panose="020B0502020104020203" pitchFamily="34" charset="0"/>
                <a:ea typeface="Gill Sans Std" panose="020B0502020104020203" pitchFamily="34" charset="0"/>
                <a:cs typeface="Gill Sans" charset="0"/>
              </a:defRPr>
            </a:lvl4pPr>
            <a:lvl5pPr marL="889000" indent="-1397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charset="0"/>
              <a:buChar char="•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Gill Sans Std" panose="020B0502020104020203" pitchFamily="34" charset="0"/>
                <a:ea typeface="Gill Sans Std" panose="020B0502020104020203" pitchFamily="34" charset="0"/>
                <a:cs typeface="Gill Sans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s-ES" sz="1300" b="1" dirty="0">
                <a:solidFill>
                  <a:srgbClr val="000000"/>
                </a:solidFill>
                <a:latin typeface="Gill Sans" panose="020B0502020104020203"/>
              </a:rPr>
              <a:t>*</a:t>
            </a:r>
            <a:r>
              <a:rPr lang="es-ES" sz="2200" b="1" dirty="0" err="1">
                <a:solidFill>
                  <a:srgbClr val="000000"/>
                </a:solidFill>
                <a:latin typeface="Gill Sans" panose="020B0502020104020203"/>
              </a:rPr>
              <a:t>We</a:t>
            </a:r>
            <a:r>
              <a:rPr lang="es-ES" sz="2200" b="1" dirty="0">
                <a:solidFill>
                  <a:srgbClr val="000000"/>
                </a:solidFill>
                <a:latin typeface="Gill Sans" panose="020B0502020104020203"/>
              </a:rPr>
              <a:t> are </a:t>
            </a:r>
            <a:r>
              <a:rPr lang="es-ES" sz="2200" b="1" dirty="0" err="1">
                <a:solidFill>
                  <a:srgbClr val="000000"/>
                </a:solidFill>
                <a:latin typeface="Gill Sans" panose="020B0502020104020203"/>
              </a:rPr>
              <a:t>currently</a:t>
            </a:r>
            <a:r>
              <a:rPr lang="es-ES" sz="2200" b="1" dirty="0">
                <a:solidFill>
                  <a:srgbClr val="000000"/>
                </a:solidFill>
                <a:latin typeface="Gill Sans" panose="020B0502020104020203"/>
              </a:rPr>
              <a:t> </a:t>
            </a:r>
            <a:r>
              <a:rPr lang="es-ES" sz="2200" b="1" dirty="0" err="1">
                <a:solidFill>
                  <a:srgbClr val="000000"/>
                </a:solidFill>
                <a:latin typeface="Gill Sans" panose="020B0502020104020203"/>
              </a:rPr>
              <a:t>testing</a:t>
            </a:r>
            <a:r>
              <a:rPr lang="es-ES" sz="2200" b="1" dirty="0">
                <a:solidFill>
                  <a:srgbClr val="000000"/>
                </a:solidFill>
                <a:latin typeface="Gill Sans" panose="020B0502020104020203"/>
              </a:rPr>
              <a:t> </a:t>
            </a:r>
            <a:r>
              <a:rPr lang="es-ES" sz="2200" b="1" dirty="0" err="1">
                <a:solidFill>
                  <a:srgbClr val="000000"/>
                </a:solidFill>
                <a:latin typeface="Gill Sans" panose="020B0502020104020203"/>
              </a:rPr>
              <a:t>different</a:t>
            </a:r>
            <a:r>
              <a:rPr lang="es-ES" sz="2200" b="1" dirty="0">
                <a:solidFill>
                  <a:srgbClr val="000000"/>
                </a:solidFill>
                <a:latin typeface="Gill Sans" panose="020B0502020104020203"/>
              </a:rPr>
              <a:t> </a:t>
            </a:r>
            <a:r>
              <a:rPr lang="es-ES" sz="2200" b="1" dirty="0" err="1">
                <a:solidFill>
                  <a:srgbClr val="000000"/>
                </a:solidFill>
                <a:latin typeface="Gill Sans" panose="020B0502020104020203"/>
              </a:rPr>
              <a:t>strategies</a:t>
            </a:r>
            <a:r>
              <a:rPr lang="es-ES" sz="2200" b="1" dirty="0">
                <a:solidFill>
                  <a:srgbClr val="000000"/>
                </a:solidFill>
                <a:latin typeface="Gill Sans" panose="020B0502020104020203"/>
              </a:rPr>
              <a:t> </a:t>
            </a:r>
            <a:r>
              <a:rPr lang="es-ES" sz="2200" b="1" dirty="0" err="1">
                <a:solidFill>
                  <a:srgbClr val="000000"/>
                </a:solidFill>
                <a:latin typeface="Gill Sans" panose="020B0502020104020203"/>
              </a:rPr>
              <a:t>for</a:t>
            </a:r>
            <a:r>
              <a:rPr lang="es-ES" sz="2200" b="1" dirty="0">
                <a:solidFill>
                  <a:srgbClr val="000000"/>
                </a:solidFill>
                <a:latin typeface="Gill Sans" panose="020B0502020104020203"/>
              </a:rPr>
              <a:t> </a:t>
            </a:r>
            <a:r>
              <a:rPr lang="es-ES" sz="2200" b="1" dirty="0" err="1">
                <a:solidFill>
                  <a:srgbClr val="000000"/>
                </a:solidFill>
                <a:latin typeface="Gill Sans" panose="020B0502020104020203"/>
              </a:rPr>
              <a:t>further</a:t>
            </a:r>
            <a:r>
              <a:rPr lang="es-ES" sz="2200" b="1" dirty="0">
                <a:solidFill>
                  <a:srgbClr val="000000"/>
                </a:solidFill>
                <a:latin typeface="Gill Sans" panose="020B0502020104020203"/>
              </a:rPr>
              <a:t> </a:t>
            </a:r>
            <a:r>
              <a:rPr lang="es-ES" sz="2200" b="1" dirty="0" err="1">
                <a:solidFill>
                  <a:srgbClr val="000000"/>
                </a:solidFill>
                <a:latin typeface="Gill Sans" panose="020B0502020104020203"/>
              </a:rPr>
              <a:t>optimization</a:t>
            </a:r>
            <a:endParaRPr lang="en-US" sz="2200" dirty="0">
              <a:latin typeface="Gill Sans" panose="020B0502020104020203"/>
            </a:endParaRPr>
          </a:p>
        </p:txBody>
      </p:sp>
      <p:sp>
        <p:nvSpPr>
          <p:cNvPr id="11" name="Marco 10">
            <a:extLst>
              <a:ext uri="{FF2B5EF4-FFF2-40B4-BE49-F238E27FC236}">
                <a16:creationId xmlns:a16="http://schemas.microsoft.com/office/drawing/2014/main" id="{2CB23F2C-082D-17DC-DA51-A46349AF980C}"/>
              </a:ext>
            </a:extLst>
          </p:cNvPr>
          <p:cNvSpPr/>
          <p:nvPr/>
        </p:nvSpPr>
        <p:spPr>
          <a:xfrm>
            <a:off x="814333" y="1751162"/>
            <a:ext cx="3703320" cy="3355676"/>
          </a:xfrm>
          <a:prstGeom prst="frame">
            <a:avLst>
              <a:gd name="adj1" fmla="val 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2" name="Marco 11">
            <a:extLst>
              <a:ext uri="{FF2B5EF4-FFF2-40B4-BE49-F238E27FC236}">
                <a16:creationId xmlns:a16="http://schemas.microsoft.com/office/drawing/2014/main" id="{996503EE-9E86-AFCB-AAE7-EB1EF49375D3}"/>
              </a:ext>
            </a:extLst>
          </p:cNvPr>
          <p:cNvSpPr/>
          <p:nvPr/>
        </p:nvSpPr>
        <p:spPr>
          <a:xfrm>
            <a:off x="4566824" y="1751162"/>
            <a:ext cx="3703320" cy="3355676"/>
          </a:xfrm>
          <a:prstGeom prst="frame">
            <a:avLst>
              <a:gd name="adj1" fmla="val 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5" name="Marcador de contenido 2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6D10C7D2-3230-452D-9B53-AFF699E0A6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10" t="3979" r="1389" b="15586"/>
          <a:stretch/>
        </p:blipFill>
        <p:spPr>
          <a:xfrm>
            <a:off x="5313872" y="2651520"/>
            <a:ext cx="2662976" cy="223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Content Placeholder 3">
            <a:extLst>
              <a:ext uri="{FF2B5EF4-FFF2-40B4-BE49-F238E27FC236}">
                <a16:creationId xmlns:a16="http://schemas.microsoft.com/office/drawing/2014/main" id="{7B76F775-5C82-1FF8-EF3F-C2ACEAB29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1203" y="1267766"/>
            <a:ext cx="3703320" cy="431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i="0" u="none" strike="noStrike" dirty="0" err="1">
                <a:solidFill>
                  <a:srgbClr val="000000"/>
                </a:solidFill>
                <a:effectLst/>
                <a:latin typeface="Gill Sans" panose="020B0502020104020203"/>
              </a:rPr>
              <a:t>About</a:t>
            </a:r>
            <a:r>
              <a:rPr lang="es-ES" sz="2200" b="1" i="0" u="none" strike="noStrike" dirty="0">
                <a:solidFill>
                  <a:srgbClr val="000000"/>
                </a:solidFill>
                <a:effectLst/>
                <a:latin typeface="Gill Sans" panose="020B0502020104020203"/>
              </a:rPr>
              <a:t> </a:t>
            </a:r>
            <a:r>
              <a:rPr lang="es-ES" sz="2200" b="1" i="0" u="none" strike="noStrike" dirty="0" err="1">
                <a:solidFill>
                  <a:srgbClr val="000000"/>
                </a:solidFill>
                <a:effectLst/>
                <a:latin typeface="Gill Sans" panose="020B0502020104020203"/>
              </a:rPr>
              <a:t>our</a:t>
            </a:r>
            <a:r>
              <a:rPr lang="es-ES" sz="2200" b="1" i="0" u="none" strike="noStrike" dirty="0">
                <a:solidFill>
                  <a:srgbClr val="000000"/>
                </a:solidFill>
                <a:effectLst/>
                <a:latin typeface="Gill Sans" panose="020B0502020104020203"/>
              </a:rPr>
              <a:t> </a:t>
            </a:r>
            <a:r>
              <a:rPr lang="es-ES" sz="2200" b="1" i="0" u="none" strike="noStrike" dirty="0" err="1">
                <a:solidFill>
                  <a:srgbClr val="000000"/>
                </a:solidFill>
                <a:effectLst/>
                <a:latin typeface="Gill Sans" panose="020B0502020104020203"/>
              </a:rPr>
              <a:t>results</a:t>
            </a:r>
            <a:endParaRPr lang="en-US" sz="2200" dirty="0">
              <a:latin typeface="Gill Sans" panose="020B0502020104020203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F619C-C981-0545-9EB8-98F90FE0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15096C0-87A6-6841-A4DB-7992D08CD422}" type="slidenum">
              <a:rPr lang="es-ES" smtClean="0"/>
              <a:pPr>
                <a:spcAft>
                  <a:spcPts val="600"/>
                </a:spcAft>
              </a:pPr>
              <a:t>4</a:t>
            </a:fld>
            <a:endParaRPr lang="es-E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EE4FE1-D1BD-C537-8AF1-4833475A8101}"/>
              </a:ext>
            </a:extLst>
          </p:cNvPr>
          <p:cNvSpPr txBox="1">
            <a:spLocks/>
          </p:cNvSpPr>
          <p:nvPr/>
        </p:nvSpPr>
        <p:spPr>
          <a:xfrm>
            <a:off x="365761" y="162174"/>
            <a:ext cx="8458198" cy="6652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bg1"/>
                </a:solidFill>
                <a:latin typeface="Gill Sans Std" panose="020B0502020104020203" pitchFamily="34" charset="0"/>
                <a:ea typeface="Gill Sans Std" panose="020B0502020104020203" pitchFamily="34" charset="0"/>
                <a:cs typeface="Gill Sans" charset="0"/>
              </a:defRPr>
            </a:lvl1pPr>
          </a:lstStyle>
          <a:p>
            <a:r>
              <a:rPr lang="en-US" sz="2400" dirty="0"/>
              <a:t>Finding the minimum k-weighted dominating set in weighted graphs</a:t>
            </a:r>
            <a:endParaRPr lang="es-ES" sz="2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1162565-CB79-9725-9C2A-E5A93D72F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4056"/>
            <a:ext cx="195887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A92A70C-1A09-47F0-D48C-D7612FF16E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97924A4-8BB1-DD13-A7FF-2340851D9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7420"/>
            <a:ext cx="9144000" cy="40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0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7923-8C3F-8142-9735-5A086B03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Finding the minimum </a:t>
            </a:r>
            <a:r>
              <a:rPr lang="en-US" sz="2400" b="1" dirty="0"/>
              <a:t>k</a:t>
            </a:r>
            <a:r>
              <a:rPr lang="en-US" sz="2400" dirty="0"/>
              <a:t>-weighted dominating set in weighted graphs</a:t>
            </a:r>
            <a:endParaRPr lang="es-E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EF7C3-5D5E-8940-895E-675D54028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600" dirty="0"/>
              <a:t>[1] - Pedro Pinacho Davidson, Christian Blum, </a:t>
            </a:r>
            <a:r>
              <a:rPr lang="es-ES" sz="1600" dirty="0" err="1"/>
              <a:t>Jose</a:t>
            </a:r>
            <a:r>
              <a:rPr lang="es-ES" sz="1600" dirty="0"/>
              <a:t> A. Lozano: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weighted</a:t>
            </a:r>
            <a:r>
              <a:rPr lang="es-ES" sz="1600" dirty="0"/>
              <a:t> </a:t>
            </a:r>
            <a:r>
              <a:rPr lang="es-ES" sz="1600" dirty="0" err="1"/>
              <a:t>independent</a:t>
            </a:r>
            <a:r>
              <a:rPr lang="es-ES" sz="1600" dirty="0"/>
              <a:t> </a:t>
            </a:r>
            <a:r>
              <a:rPr lang="es-ES" sz="1600" dirty="0" err="1"/>
              <a:t>domination</a:t>
            </a:r>
            <a:r>
              <a:rPr lang="es-ES" sz="1600" dirty="0"/>
              <a:t> </a:t>
            </a:r>
            <a:r>
              <a:rPr lang="es-ES" sz="1600" dirty="0" err="1"/>
              <a:t>problem</a:t>
            </a:r>
            <a:r>
              <a:rPr lang="es-ES" sz="1600" dirty="0"/>
              <a:t>: </a:t>
            </a:r>
            <a:r>
              <a:rPr lang="es-ES" sz="1600" dirty="0" err="1"/>
              <a:t>Integer</a:t>
            </a:r>
            <a:r>
              <a:rPr lang="es-ES" sz="1600" dirty="0"/>
              <a:t> linear </a:t>
            </a:r>
            <a:r>
              <a:rPr lang="es-ES" sz="1600" dirty="0" err="1"/>
              <a:t>programming</a:t>
            </a:r>
            <a:r>
              <a:rPr lang="es-ES" sz="1600" dirty="0"/>
              <a:t> </a:t>
            </a:r>
            <a:r>
              <a:rPr lang="es-ES" sz="1600" dirty="0" err="1"/>
              <a:t>models</a:t>
            </a:r>
            <a:r>
              <a:rPr lang="es-ES" sz="1600" dirty="0"/>
              <a:t> and </a:t>
            </a:r>
            <a:r>
              <a:rPr lang="es-ES" sz="1600" dirty="0" err="1"/>
              <a:t>metaheuristic</a:t>
            </a:r>
            <a:r>
              <a:rPr lang="es-ES" sz="1600" dirty="0"/>
              <a:t> </a:t>
            </a:r>
            <a:r>
              <a:rPr lang="es-ES" sz="1600" dirty="0" err="1"/>
              <a:t>approaches</a:t>
            </a:r>
            <a:r>
              <a:rPr lang="es-ES" sz="1600" dirty="0"/>
              <a:t>.</a:t>
            </a:r>
          </a:p>
          <a:p>
            <a:r>
              <a:rPr lang="es-ES" sz="1600" dirty="0"/>
              <a:t>[2] - Feng </a:t>
            </a:r>
            <a:r>
              <a:rPr lang="es-ES" sz="1600" dirty="0" err="1"/>
              <a:t>Zou</a:t>
            </a:r>
            <a:r>
              <a:rPr lang="es-ES" sz="1600" dirty="0"/>
              <a:t>, </a:t>
            </a:r>
            <a:r>
              <a:rPr lang="es-ES" sz="1600" dirty="0" err="1"/>
              <a:t>Yuexuan</a:t>
            </a:r>
            <a:r>
              <a:rPr lang="es-ES" sz="1600" dirty="0"/>
              <a:t> Wang, Xiao-Hua </a:t>
            </a:r>
            <a:r>
              <a:rPr lang="es-ES" sz="1600" dirty="0" err="1"/>
              <a:t>Xu</a:t>
            </a:r>
            <a:r>
              <a:rPr lang="es-ES" sz="1600" dirty="0"/>
              <a:t>, </a:t>
            </a:r>
            <a:r>
              <a:rPr lang="es-ES" sz="1600" dirty="0" err="1"/>
              <a:t>Xianyue</a:t>
            </a:r>
            <a:r>
              <a:rPr lang="es-ES" sz="1600" dirty="0"/>
              <a:t> Li, </a:t>
            </a:r>
            <a:r>
              <a:rPr lang="es-ES" sz="1600" dirty="0" err="1"/>
              <a:t>Hongwei</a:t>
            </a:r>
            <a:r>
              <a:rPr lang="es-ES" sz="1600" dirty="0"/>
              <a:t> Du, </a:t>
            </a:r>
            <a:r>
              <a:rPr lang="es-ES" sz="1600" dirty="0" err="1"/>
              <a:t>Pengjun</a:t>
            </a:r>
            <a:r>
              <a:rPr lang="es-ES" sz="1600" dirty="0"/>
              <a:t> </a:t>
            </a:r>
            <a:r>
              <a:rPr lang="es-ES" sz="1600" dirty="0" err="1"/>
              <a:t>Wan</a:t>
            </a:r>
            <a:r>
              <a:rPr lang="es-ES" sz="1600" dirty="0"/>
              <a:t>, </a:t>
            </a:r>
            <a:r>
              <a:rPr lang="es-ES" sz="1600" dirty="0" err="1"/>
              <a:t>Weili</a:t>
            </a:r>
            <a:r>
              <a:rPr lang="es-ES" sz="1600" dirty="0"/>
              <a:t> Wu: New </a:t>
            </a:r>
            <a:r>
              <a:rPr lang="es-ES" sz="1600" dirty="0" err="1"/>
              <a:t>approximations</a:t>
            </a:r>
            <a:r>
              <a:rPr lang="es-ES" sz="1600" dirty="0"/>
              <a:t> </a:t>
            </a:r>
            <a:r>
              <a:rPr lang="es-ES" sz="1600" dirty="0" err="1"/>
              <a:t>for</a:t>
            </a:r>
            <a:r>
              <a:rPr lang="es-ES" sz="1600" dirty="0"/>
              <a:t> </a:t>
            </a:r>
            <a:r>
              <a:rPr lang="es-ES" sz="1600" dirty="0" err="1"/>
              <a:t>minimum-weighted</a:t>
            </a:r>
            <a:r>
              <a:rPr lang="es-ES" sz="1600" dirty="0"/>
              <a:t> </a:t>
            </a:r>
            <a:r>
              <a:rPr lang="es-ES" sz="1600" dirty="0" err="1"/>
              <a:t>dominating</a:t>
            </a:r>
            <a:r>
              <a:rPr lang="es-ES" sz="1600" dirty="0"/>
              <a:t> sets and </a:t>
            </a:r>
            <a:r>
              <a:rPr lang="es-ES" sz="1600" dirty="0" err="1"/>
              <a:t>minimum-weighted</a:t>
            </a:r>
            <a:r>
              <a:rPr lang="es-ES" sz="1600" dirty="0"/>
              <a:t> </a:t>
            </a:r>
            <a:r>
              <a:rPr lang="es-ES" sz="1600" dirty="0" err="1"/>
              <a:t>connected</a:t>
            </a:r>
            <a:r>
              <a:rPr lang="es-ES" sz="1600" dirty="0"/>
              <a:t> </a:t>
            </a:r>
            <a:r>
              <a:rPr lang="es-ES" sz="1600" dirty="0" err="1"/>
              <a:t>dominating</a:t>
            </a:r>
            <a:r>
              <a:rPr lang="es-ES" sz="1600" dirty="0"/>
              <a:t> sets </a:t>
            </a:r>
            <a:r>
              <a:rPr lang="es-ES" sz="1600" dirty="0" err="1"/>
              <a:t>on</a:t>
            </a:r>
            <a:r>
              <a:rPr lang="es-ES" sz="1600" dirty="0"/>
              <a:t> </a:t>
            </a:r>
            <a:r>
              <a:rPr lang="es-ES" sz="1600" dirty="0" err="1"/>
              <a:t>unit</a:t>
            </a:r>
            <a:r>
              <a:rPr lang="es-ES" sz="1600" dirty="0"/>
              <a:t> disk </a:t>
            </a:r>
            <a:r>
              <a:rPr lang="es-ES" sz="1600" dirty="0" err="1"/>
              <a:t>graphs</a:t>
            </a:r>
            <a:r>
              <a:rPr lang="es-ES" sz="1600" dirty="0"/>
              <a:t>.</a:t>
            </a:r>
          </a:p>
          <a:p>
            <a:r>
              <a:rPr lang="es-ES" sz="1600" dirty="0"/>
              <a:t>[3] - </a:t>
            </a:r>
            <a:r>
              <a:rPr lang="en-US" sz="1600" dirty="0"/>
              <a:t>Wang Cai, Yin: Local search for minimum weight dominating set with two-level configuration checking and frequency based scoring function.</a:t>
            </a:r>
          </a:p>
          <a:p>
            <a:r>
              <a:rPr lang="en-US" sz="1600" dirty="0"/>
              <a:t>[4] - Salim </a:t>
            </a:r>
            <a:r>
              <a:rPr lang="en-US" sz="1600" dirty="0" err="1"/>
              <a:t>Bouamama</a:t>
            </a:r>
            <a:r>
              <a:rPr lang="en-US" sz="1600" dirty="0"/>
              <a:t>, Christian Blum: A hybrid algorithmic model for the minimum weight dominating set problem.</a:t>
            </a:r>
          </a:p>
          <a:p>
            <a:r>
              <a:rPr lang="en-US" sz="1600" dirty="0"/>
              <a:t>[5] - A. Casado, S. </a:t>
            </a:r>
            <a:r>
              <a:rPr lang="en-US" sz="1600" dirty="0" err="1"/>
              <a:t>Bermudo</a:t>
            </a:r>
            <a:r>
              <a:rPr lang="en-US" sz="1600" dirty="0"/>
              <a:t>, A.D. López-Sánchez, J. Sánchez-Oro: An iterated greedy algorithm for finding the minimum dominating set in graphs.</a:t>
            </a:r>
            <a:endParaRPr lang="es-ES" sz="1600" dirty="0"/>
          </a:p>
          <a:p>
            <a:endParaRPr lang="es-E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F619C-C981-0545-9EB8-98F90FE0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96C0-87A6-6841-A4DB-7992D08CD422}" type="slidenum">
              <a:rPr lang="es-ES" smtClean="0"/>
              <a:t>5</a:t>
            </a:fld>
            <a:endParaRPr lang="es-E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1A98296-87F7-0491-8242-11BDA743DA32}"/>
              </a:ext>
            </a:extLst>
          </p:cNvPr>
          <p:cNvSpPr txBox="1">
            <a:spLocks/>
          </p:cNvSpPr>
          <p:nvPr/>
        </p:nvSpPr>
        <p:spPr>
          <a:xfrm>
            <a:off x="676317" y="1267766"/>
            <a:ext cx="3703320" cy="431638"/>
          </a:xfrm>
          <a:prstGeom prst="rect">
            <a:avLst/>
          </a:prstGeom>
        </p:spPr>
        <p:txBody>
          <a:bodyPr>
            <a:norm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Gill Sans Std" panose="020B0502020104020203" pitchFamily="34" charset="0"/>
                <a:ea typeface="Gill Sans Std" panose="020B0502020104020203" pitchFamily="34" charset="0"/>
                <a:cs typeface="Gill Sans" charset="0"/>
              </a:defRPr>
            </a:lvl1pPr>
            <a:lvl2pPr marL="355600" indent="-15557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charset="0"/>
              <a:buChar char="•"/>
              <a:tabLst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Gill Sans Std" panose="020B0502020104020203" pitchFamily="34" charset="0"/>
                <a:ea typeface="Gill Sans Std" panose="020B0502020104020203" pitchFamily="34" charset="0"/>
                <a:cs typeface="Gill Sans" charset="0"/>
              </a:defRPr>
            </a:lvl2pPr>
            <a:lvl3pPr marL="533400" indent="-15081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charset="0"/>
              <a:buChar char="•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Gill Sans Std" panose="020B0502020104020203" pitchFamily="34" charset="0"/>
                <a:ea typeface="Gill Sans Std" panose="020B0502020104020203" pitchFamily="34" charset="0"/>
                <a:cs typeface="Gill Sans" charset="0"/>
              </a:defRPr>
            </a:lvl3pPr>
            <a:lvl4pPr marL="711200" indent="-1444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charset="0"/>
              <a:buChar char="•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Gill Sans Std" panose="020B0502020104020203" pitchFamily="34" charset="0"/>
                <a:ea typeface="Gill Sans Std" panose="020B0502020104020203" pitchFamily="34" charset="0"/>
                <a:cs typeface="Gill Sans" charset="0"/>
              </a:defRPr>
            </a:lvl4pPr>
            <a:lvl5pPr marL="889000" indent="-1397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charset="0"/>
              <a:buChar char="•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Gill Sans Std" panose="020B0502020104020203" pitchFamily="34" charset="0"/>
                <a:ea typeface="Gill Sans Std" panose="020B0502020104020203" pitchFamily="34" charset="0"/>
                <a:cs typeface="Gill Sans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s-ES" sz="2200" b="1" dirty="0" err="1">
                <a:solidFill>
                  <a:srgbClr val="000000"/>
                </a:solidFill>
                <a:latin typeface="Gill Sans" panose="020B0502020104020203"/>
              </a:rPr>
              <a:t>References</a:t>
            </a:r>
            <a:endParaRPr lang="en-US" sz="2200" dirty="0">
              <a:latin typeface="Gill Sans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645660933"/>
      </p:ext>
    </p:extLst>
  </p:cSld>
  <p:clrMapOvr>
    <a:masterClrMapping/>
  </p:clrMapOvr>
</p:sld>
</file>

<file path=ppt/theme/theme1.xml><?xml version="1.0" encoding="utf-8"?>
<a:theme xmlns:a="http://schemas.openxmlformats.org/drawingml/2006/main" name="docencia">
  <a:themeElements>
    <a:clrScheme name="URJC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B001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docencia" id="{F3A5529B-5BF1-EB4B-81C7-599A47308C0B}" vid="{A7D864CD-1F78-934C-9679-F9B7704F9A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docencia</Template>
  <TotalTime>394</TotalTime>
  <Words>277</Words>
  <Application>Microsoft Office PowerPoint</Application>
  <PresentationFormat>Presentación en pantalla 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Corbel</vt:lpstr>
      <vt:lpstr>Gill Sans</vt:lpstr>
      <vt:lpstr>Gill Sans Std</vt:lpstr>
      <vt:lpstr>Wingdings</vt:lpstr>
      <vt:lpstr>docencia</vt:lpstr>
      <vt:lpstr>Finding the minimum k-weighted dominating set in weighted graphs</vt:lpstr>
      <vt:lpstr>Presentación de PowerPoint</vt:lpstr>
      <vt:lpstr>Presentación de PowerPoint</vt:lpstr>
      <vt:lpstr>Presentación de PowerPoint</vt:lpstr>
      <vt:lpstr>Finding the minimum k-weighted dominating set in weighted graphs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Jesús Sanchez-Oro Calvo</dc:creator>
  <cp:lastModifiedBy>JOSE ANTONIO</cp:lastModifiedBy>
  <cp:revision>27</cp:revision>
  <dcterms:created xsi:type="dcterms:W3CDTF">2019-05-17T16:13:26Z</dcterms:created>
  <dcterms:modified xsi:type="dcterms:W3CDTF">2023-05-29T01:29:03Z</dcterms:modified>
</cp:coreProperties>
</file>