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12C391-6DDB-449A-878E-B7405AFB205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283071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12C391-6DDB-449A-878E-B7405AFB2056}"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20376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12C391-6DDB-449A-878E-B7405AFB205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1888413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12C391-6DDB-449A-878E-B7405AFB205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5A916-20D2-4BDB-AC02-3C6096AA632C}"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96718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12C391-6DDB-449A-878E-B7405AFB205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3500103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12C391-6DDB-449A-878E-B7405AFB2056}" type="datetimeFigureOut">
              <a:rPr lang="en-US" smtClean="0"/>
              <a:t>4/18/2016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1027514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12C391-6DDB-449A-878E-B7405AFB2056}" type="datetimeFigureOut">
              <a:rPr lang="en-US" smtClean="0"/>
              <a:t>4/18/2016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2406027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12C391-6DDB-449A-878E-B7405AFB205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3424665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12C391-6DDB-449A-878E-B7405AFB205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300818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12C391-6DDB-449A-878E-B7405AFB205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252221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12C391-6DDB-449A-878E-B7405AFB2056}"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3453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12C391-6DDB-449A-878E-B7405AFB2056}"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387726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12C391-6DDB-449A-878E-B7405AFB2056}" type="datetimeFigureOut">
              <a:rPr lang="en-US" smtClean="0"/>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183206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712C391-6DDB-449A-878E-B7405AFB2056}" type="datetimeFigureOut">
              <a:rPr lang="en-US" smtClean="0"/>
              <a:t>4/18/2016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272201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12C391-6DDB-449A-878E-B7405AFB2056}" type="datetimeFigureOut">
              <a:rPr lang="en-US" smtClean="0"/>
              <a:t>4/18/2016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264529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712C391-6DDB-449A-878E-B7405AFB2056}" type="datetimeFigureOut">
              <a:rPr lang="en-US" smtClean="0"/>
              <a:t>4/18/2016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335340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12C391-6DDB-449A-878E-B7405AFB2056}"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5A916-20D2-4BDB-AC02-3C6096AA632C}" type="slidenum">
              <a:rPr lang="en-US" smtClean="0"/>
              <a:t>‹#›</a:t>
            </a:fld>
            <a:endParaRPr lang="en-US"/>
          </a:p>
        </p:txBody>
      </p:sp>
    </p:spTree>
    <p:extLst>
      <p:ext uri="{BB962C8B-B14F-4D97-AF65-F5344CB8AC3E}">
        <p14:creationId xmlns:p14="http://schemas.microsoft.com/office/powerpoint/2010/main" val="325893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12C391-6DDB-449A-878E-B7405AFB2056}" type="datetimeFigureOut">
              <a:rPr lang="en-US" smtClean="0"/>
              <a:t>4/18/2016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F5A916-20D2-4BDB-AC02-3C6096AA632C}" type="slidenum">
              <a:rPr lang="en-US" smtClean="0"/>
              <a:t>‹#›</a:t>
            </a:fld>
            <a:endParaRPr lang="en-US"/>
          </a:p>
        </p:txBody>
      </p:sp>
    </p:spTree>
    <p:extLst>
      <p:ext uri="{BB962C8B-B14F-4D97-AF65-F5344CB8AC3E}">
        <p14:creationId xmlns:p14="http://schemas.microsoft.com/office/powerpoint/2010/main" val="415745073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9503" y="218941"/>
            <a:ext cx="8825658" cy="3000096"/>
          </a:xfrm>
        </p:spPr>
        <p:txBody>
          <a:bodyPr/>
          <a:lstStyle/>
          <a:p>
            <a:pPr algn="ctr"/>
            <a:r>
              <a:rPr lang="en-US" sz="4800" dirty="0" err="1" smtClean="0"/>
              <a:t>Colegio</a:t>
            </a:r>
            <a:r>
              <a:rPr lang="en-US" sz="4800" dirty="0" smtClean="0"/>
              <a:t> </a:t>
            </a:r>
            <a:r>
              <a:rPr lang="en-US" sz="4800" dirty="0" err="1" smtClean="0"/>
              <a:t>Monterei</a:t>
            </a:r>
            <a:r>
              <a:rPr lang="en-US" sz="4800" dirty="0" smtClean="0"/>
              <a:t> de </a:t>
            </a:r>
            <a:r>
              <a:rPr lang="en-US" sz="4800" dirty="0" err="1" smtClean="0"/>
              <a:t>Pila</a:t>
            </a:r>
            <a:r>
              <a:rPr lang="en-US" sz="4800" dirty="0" smtClean="0"/>
              <a:t> </a:t>
            </a:r>
            <a:br>
              <a:rPr lang="en-US" sz="4800" dirty="0" smtClean="0"/>
            </a:br>
            <a:r>
              <a:rPr lang="en-US" sz="4800" dirty="0" smtClean="0"/>
              <a:t>Grading System</a:t>
            </a:r>
            <a:endParaRPr lang="en-US" sz="4800" dirty="0"/>
          </a:p>
        </p:txBody>
      </p:sp>
      <p:sp>
        <p:nvSpPr>
          <p:cNvPr id="3" name="Subtitle 2"/>
          <p:cNvSpPr>
            <a:spLocks noGrp="1"/>
          </p:cNvSpPr>
          <p:nvPr>
            <p:ph type="subTitle" idx="1"/>
          </p:nvPr>
        </p:nvSpPr>
        <p:spPr>
          <a:xfrm>
            <a:off x="1013032" y="4031087"/>
            <a:ext cx="9418600" cy="2459863"/>
          </a:xfrm>
        </p:spPr>
        <p:txBody>
          <a:bodyPr>
            <a:normAutofit fontScale="85000" lnSpcReduction="20000"/>
          </a:bodyPr>
          <a:lstStyle/>
          <a:p>
            <a:r>
              <a:rPr lang="en-PH" b="1" u="sng" dirty="0"/>
              <a:t>Marc Dave Mendoza</a:t>
            </a:r>
            <a:r>
              <a:rPr lang="en-PH" b="1" dirty="0"/>
              <a:t>			</a:t>
            </a:r>
            <a:endParaRPr lang="en-US" b="1" dirty="0"/>
          </a:p>
          <a:p>
            <a:r>
              <a:rPr lang="en-US" i="1" dirty="0" smtClean="0"/>
              <a:t>Project Manager/Developer</a:t>
            </a:r>
          </a:p>
          <a:p>
            <a:r>
              <a:rPr lang="en-US" i="1" dirty="0" smtClean="0"/>
              <a:t>		</a:t>
            </a:r>
          </a:p>
          <a:p>
            <a:r>
              <a:rPr lang="en-PH" b="1" dirty="0"/>
              <a:t>Angelo </a:t>
            </a:r>
            <a:r>
              <a:rPr lang="en-PH" b="1" dirty="0" err="1"/>
              <a:t>Costales</a:t>
            </a:r>
            <a:r>
              <a:rPr lang="en-PH" b="1" dirty="0"/>
              <a:t>					</a:t>
            </a:r>
            <a:endParaRPr lang="en-US" b="1" dirty="0"/>
          </a:p>
          <a:p>
            <a:r>
              <a:rPr lang="en-PH" b="1" dirty="0" err="1"/>
              <a:t>Cerjei</a:t>
            </a:r>
            <a:r>
              <a:rPr lang="en-PH" b="1" dirty="0"/>
              <a:t> Jan </a:t>
            </a:r>
            <a:r>
              <a:rPr lang="en-PH" b="1" dirty="0" err="1"/>
              <a:t>Canamaque</a:t>
            </a:r>
            <a:r>
              <a:rPr lang="en-PH" b="1" dirty="0"/>
              <a:t>				</a:t>
            </a:r>
            <a:endParaRPr lang="en-US" b="1" dirty="0"/>
          </a:p>
          <a:p>
            <a:r>
              <a:rPr lang="en-US" b="1" u="sng" dirty="0" err="1"/>
              <a:t>Jhun</a:t>
            </a:r>
            <a:r>
              <a:rPr lang="en-US" b="1" u="sng" dirty="0"/>
              <a:t> Michael </a:t>
            </a:r>
            <a:r>
              <a:rPr lang="en-US" b="1" u="sng" dirty="0" err="1"/>
              <a:t>Tabudlong</a:t>
            </a:r>
            <a:r>
              <a:rPr lang="en-US" b="1" dirty="0"/>
              <a:t>  		</a:t>
            </a:r>
            <a:endParaRPr lang="en-US" dirty="0"/>
          </a:p>
          <a:p>
            <a:r>
              <a:rPr lang="en-US" i="1" dirty="0"/>
              <a:t>Project Developers/ Document Editors	</a:t>
            </a:r>
            <a:endParaRPr lang="en-US" i="1" dirty="0" smtClean="0"/>
          </a:p>
          <a:p>
            <a:endParaRPr lang="en-US" dirty="0"/>
          </a:p>
        </p:txBody>
      </p:sp>
    </p:spTree>
    <p:extLst>
      <p:ext uri="{BB962C8B-B14F-4D97-AF65-F5344CB8AC3E}">
        <p14:creationId xmlns:p14="http://schemas.microsoft.com/office/powerpoint/2010/main" val="4161464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Cleint</a:t>
            </a:r>
            <a:r>
              <a:rPr lang="en-PH" dirty="0"/>
              <a:t> Background</a:t>
            </a:r>
            <a:endParaRPr lang="en-US" dirty="0"/>
          </a:p>
        </p:txBody>
      </p:sp>
      <p:sp>
        <p:nvSpPr>
          <p:cNvPr id="3" name="Content Placeholder 2"/>
          <p:cNvSpPr>
            <a:spLocks noGrp="1"/>
          </p:cNvSpPr>
          <p:nvPr>
            <p:ph idx="1"/>
          </p:nvPr>
        </p:nvSpPr>
        <p:spPr/>
        <p:txBody>
          <a:bodyPr/>
          <a:lstStyle/>
          <a:p>
            <a:r>
              <a:rPr lang="en-PH" dirty="0"/>
              <a:t>The </a:t>
            </a:r>
            <a:r>
              <a:rPr lang="en-PH" dirty="0" err="1"/>
              <a:t>Colegio</a:t>
            </a:r>
            <a:r>
              <a:rPr lang="en-PH" dirty="0"/>
              <a:t> </a:t>
            </a:r>
            <a:r>
              <a:rPr lang="en-PH" dirty="0" err="1"/>
              <a:t>Monterei</a:t>
            </a:r>
            <a:r>
              <a:rPr lang="en-PH" dirty="0"/>
              <a:t> de </a:t>
            </a:r>
            <a:r>
              <a:rPr lang="en-PH" dirty="0" err="1"/>
              <a:t>Pila</a:t>
            </a:r>
            <a:r>
              <a:rPr lang="en-PH" dirty="0"/>
              <a:t> started as the Community Children’s House in 1979. The CCH was housed in a two-</a:t>
            </a:r>
            <a:r>
              <a:rPr lang="en-PH" dirty="0" err="1"/>
              <a:t>storey</a:t>
            </a:r>
            <a:r>
              <a:rPr lang="en-PH" dirty="0"/>
              <a:t> residential building owned by the </a:t>
            </a:r>
            <a:r>
              <a:rPr lang="en-PH" dirty="0" err="1"/>
              <a:t>Maceda</a:t>
            </a:r>
            <a:r>
              <a:rPr lang="en-PH" dirty="0"/>
              <a:t> family in the town of </a:t>
            </a:r>
            <a:r>
              <a:rPr lang="en-PH" dirty="0" err="1"/>
              <a:t>Pila</a:t>
            </a:r>
            <a:r>
              <a:rPr lang="en-PH" dirty="0"/>
              <a:t>. The ground floor served as classrooms and the upper floor as office and residence of the founder of the school. Edna </a:t>
            </a:r>
            <a:r>
              <a:rPr lang="en-PH" dirty="0" err="1"/>
              <a:t>Cambe</a:t>
            </a:r>
            <a:r>
              <a:rPr lang="en-PH" dirty="0"/>
              <a:t> </a:t>
            </a:r>
            <a:r>
              <a:rPr lang="en-PH" dirty="0" err="1"/>
              <a:t>Monreal</a:t>
            </a:r>
            <a:r>
              <a:rPr lang="en-PH" dirty="0"/>
              <a:t> and her family. The school was inaugurated on August 31, the birth date of Maria Montessori whose philosophy and teaching methods were adopted by the school because Edna had trained as a Montessori teacher at the Operation Brotherhood </a:t>
            </a:r>
            <a:r>
              <a:rPr lang="en-PH" dirty="0" err="1"/>
              <a:t>Monterei</a:t>
            </a:r>
            <a:r>
              <a:rPr lang="en-PH" dirty="0"/>
              <a:t> Center in Metro Manila. Before that, she was a public school teacher.</a:t>
            </a:r>
            <a:endParaRPr lang="en-US" dirty="0"/>
          </a:p>
          <a:p>
            <a:endParaRPr lang="en-US" dirty="0"/>
          </a:p>
        </p:txBody>
      </p:sp>
    </p:spTree>
    <p:extLst>
      <p:ext uri="{BB962C8B-B14F-4D97-AF65-F5344CB8AC3E}">
        <p14:creationId xmlns:p14="http://schemas.microsoft.com/office/powerpoint/2010/main" val="3119017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System Overview</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hangingPunct="0"/>
            <a:r>
              <a:rPr lang="en-US" dirty="0"/>
              <a:t>The system is to have a collaborative means of communication with the faculty, wherein they could upload the grades and have an easy access to view it with the other subject teachers and advisers. Thus, helping them to compute the grades faster. The students and parents will also have an access to the system to view the grades quarterly.</a:t>
            </a:r>
          </a:p>
          <a:p>
            <a:pPr marL="0" indent="0" hangingPunct="0">
              <a:buNone/>
            </a:pPr>
            <a:endParaRPr lang="en-US" dirty="0"/>
          </a:p>
          <a:p>
            <a:pPr hangingPunct="0"/>
            <a:r>
              <a:rPr lang="en-US" dirty="0"/>
              <a:t>Online grades is to be done for the use of teachers in </a:t>
            </a:r>
            <a:r>
              <a:rPr lang="en-US" dirty="0" err="1"/>
              <a:t>Colegio</a:t>
            </a:r>
            <a:r>
              <a:rPr lang="en-US" dirty="0"/>
              <a:t> </a:t>
            </a:r>
            <a:r>
              <a:rPr lang="en-US" dirty="0" err="1"/>
              <a:t>Monterei</a:t>
            </a:r>
            <a:r>
              <a:rPr lang="en-US" dirty="0"/>
              <a:t> de </a:t>
            </a:r>
            <a:r>
              <a:rPr lang="en-US" dirty="0" err="1"/>
              <a:t>Pila</a:t>
            </a:r>
            <a:r>
              <a:rPr lang="en-US" dirty="0"/>
              <a:t> strengthen data integrity and to lighten work for the people who work on student's grades in the school. One of the major feature of the project is having the teachers update the quarterly grade of the student, the grade can be viewed by the parents/students online. </a:t>
            </a:r>
          </a:p>
          <a:p>
            <a:endParaRPr lang="en-US" dirty="0"/>
          </a:p>
        </p:txBody>
      </p:sp>
    </p:spTree>
    <p:extLst>
      <p:ext uri="{BB962C8B-B14F-4D97-AF65-F5344CB8AC3E}">
        <p14:creationId xmlns:p14="http://schemas.microsoft.com/office/powerpoint/2010/main" val="69997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Objectives</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hangingPunct="0"/>
            <a:r>
              <a:rPr lang="en-US" dirty="0"/>
              <a:t>Online grades is to be done for the use of teachers in </a:t>
            </a:r>
            <a:r>
              <a:rPr lang="en-US" dirty="0" err="1"/>
              <a:t>Colegio</a:t>
            </a:r>
            <a:r>
              <a:rPr lang="en-US" dirty="0"/>
              <a:t> </a:t>
            </a:r>
            <a:r>
              <a:rPr lang="en-US" dirty="0" err="1"/>
              <a:t>Monterei</a:t>
            </a:r>
            <a:r>
              <a:rPr lang="en-US" dirty="0"/>
              <a:t> de </a:t>
            </a:r>
            <a:r>
              <a:rPr lang="en-US" dirty="0" err="1"/>
              <a:t>Pila</a:t>
            </a:r>
            <a:r>
              <a:rPr lang="en-US" dirty="0"/>
              <a:t> strengthen data integrity and to lighten work for the people who work on student's grades in the school. One of the major feature of the project is having the teachers update the quarterly grade of the student, the grade can be viewed by the parents/students online. </a:t>
            </a:r>
          </a:p>
          <a:p>
            <a:pPr marL="0" indent="0" hangingPunct="0">
              <a:buNone/>
            </a:pPr>
            <a:endParaRPr lang="en-US" dirty="0"/>
          </a:p>
          <a:p>
            <a:pPr marL="0" indent="0" hangingPunct="0">
              <a:buNone/>
            </a:pPr>
            <a:r>
              <a:rPr lang="en-US" dirty="0" smtClean="0"/>
              <a:t>Project </a:t>
            </a:r>
            <a:r>
              <a:rPr lang="en-US" dirty="0"/>
              <a:t>Objectives</a:t>
            </a:r>
          </a:p>
          <a:p>
            <a:pPr marL="0" indent="0" hangingPunct="0">
              <a:buNone/>
            </a:pPr>
            <a:endParaRPr lang="en-US" dirty="0"/>
          </a:p>
          <a:p>
            <a:pPr marL="0" indent="0" hangingPunct="0">
              <a:buNone/>
            </a:pPr>
            <a:r>
              <a:rPr lang="en-US" dirty="0"/>
              <a:t>Short Term: </a:t>
            </a:r>
          </a:p>
          <a:p>
            <a:pPr hangingPunct="0"/>
            <a:r>
              <a:rPr lang="en-US" dirty="0"/>
              <a:t>1. To provide an online grade viewer which is faster and easier.</a:t>
            </a:r>
          </a:p>
          <a:p>
            <a:pPr hangingPunct="0"/>
            <a:r>
              <a:rPr lang="en-US" dirty="0"/>
              <a:t>2. Assurance of data consistency and integrity.</a:t>
            </a:r>
          </a:p>
          <a:p>
            <a:pPr hangingPunct="0"/>
            <a:r>
              <a:rPr lang="en-US" dirty="0"/>
              <a:t>3. Automated process will lessen the manual work.</a:t>
            </a:r>
          </a:p>
          <a:p>
            <a:pPr hangingPunct="0"/>
            <a:endParaRPr lang="en-US" dirty="0"/>
          </a:p>
          <a:p>
            <a:pPr marL="0" indent="0" hangingPunct="0">
              <a:buNone/>
            </a:pPr>
            <a:r>
              <a:rPr lang="en-US" dirty="0"/>
              <a:t>Long Term:</a:t>
            </a:r>
          </a:p>
          <a:p>
            <a:pPr hangingPunct="0"/>
            <a:r>
              <a:rPr lang="en-US" dirty="0"/>
              <a:t>1. An organized data information.</a:t>
            </a:r>
          </a:p>
          <a:p>
            <a:pPr hangingPunct="0"/>
            <a:r>
              <a:rPr lang="en-US" dirty="0"/>
              <a:t>2. Maintaining past student grade records.</a:t>
            </a:r>
          </a:p>
          <a:p>
            <a:endParaRPr lang="en-US" dirty="0"/>
          </a:p>
        </p:txBody>
      </p:sp>
    </p:spTree>
    <p:extLst>
      <p:ext uri="{BB962C8B-B14F-4D97-AF65-F5344CB8AC3E}">
        <p14:creationId xmlns:p14="http://schemas.microsoft.com/office/powerpoint/2010/main" val="884796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PH" dirty="0"/>
              <a:t>Scope</a:t>
            </a:r>
            <a:endParaRPr lang="en-US" dirty="0"/>
          </a:p>
          <a:p>
            <a:r>
              <a:rPr lang="en-PH" dirty="0" err="1"/>
              <a:t>Colegio</a:t>
            </a:r>
            <a:r>
              <a:rPr lang="en-PH" dirty="0"/>
              <a:t> </a:t>
            </a:r>
            <a:r>
              <a:rPr lang="en-PH" dirty="0" err="1"/>
              <a:t>Monterei</a:t>
            </a:r>
            <a:r>
              <a:rPr lang="en-PH" dirty="0"/>
              <a:t> de </a:t>
            </a:r>
            <a:r>
              <a:rPr lang="en-PH" dirty="0" err="1"/>
              <a:t>Pila</a:t>
            </a:r>
            <a:r>
              <a:rPr lang="en-PH" dirty="0"/>
              <a:t> online grade viewing project will be implemented in CMP itself. The project will provide efficient way on how to view grades through online that will be a useful tool to all target users. It will provide services such as viewing information about the student online (grades, section, subjects, schedule) input grades by teachers, and editing the system by administrators (tech. support, registrar’s office) This is a long term project for CMP when its implemented, and it can be improve from time to time by the technical support of the school.</a:t>
            </a:r>
            <a:endParaRPr lang="en-US" dirty="0"/>
          </a:p>
          <a:p>
            <a:endParaRPr lang="en-US" dirty="0"/>
          </a:p>
          <a:p>
            <a:pPr marL="0" indent="0">
              <a:buNone/>
            </a:pPr>
            <a:r>
              <a:rPr lang="en-PH" dirty="0"/>
              <a:t>Limitation</a:t>
            </a:r>
            <a:endParaRPr lang="en-US" dirty="0"/>
          </a:p>
          <a:p>
            <a:r>
              <a:rPr lang="en-PH" dirty="0"/>
              <a:t>Parent and student can only view the uploaded grade on the website.</a:t>
            </a:r>
            <a:endParaRPr lang="en-US" dirty="0"/>
          </a:p>
          <a:p>
            <a:endParaRPr lang="en-US" dirty="0"/>
          </a:p>
        </p:txBody>
      </p:sp>
    </p:spTree>
    <p:extLst>
      <p:ext uri="{BB962C8B-B14F-4D97-AF65-F5344CB8AC3E}">
        <p14:creationId xmlns:p14="http://schemas.microsoft.com/office/powerpoint/2010/main" val="1511367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Event </a:t>
            </a:r>
            <a:r>
              <a:rPr lang="en-PH" dirty="0" smtClean="0"/>
              <a:t>Table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Parent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72854463"/>
              </p:ext>
            </p:extLst>
          </p:nvPr>
        </p:nvGraphicFramePr>
        <p:xfrm>
          <a:off x="2517911" y="1272208"/>
          <a:ext cx="7315200" cy="5300872"/>
        </p:xfrm>
        <a:graphic>
          <a:graphicData uri="http://schemas.openxmlformats.org/drawingml/2006/table">
            <a:tbl>
              <a:tblPr firstRow="1" firstCol="1" bandRow="1">
                <a:tableStyleId>{5C22544A-7EE6-4342-B048-85BDC9FD1C3A}</a:tableStyleId>
              </a:tblPr>
              <a:tblGrid>
                <a:gridCol w="1218959"/>
                <a:gridCol w="1218959"/>
                <a:gridCol w="1218959"/>
                <a:gridCol w="1218959"/>
                <a:gridCol w="1219682"/>
                <a:gridCol w="1219682"/>
              </a:tblGrid>
              <a:tr h="293179">
                <a:tc>
                  <a:txBody>
                    <a:bodyPr/>
                    <a:lstStyle/>
                    <a:p>
                      <a:pPr marL="0" marR="0" algn="ctr">
                        <a:lnSpc>
                          <a:spcPct val="107000"/>
                        </a:lnSpc>
                        <a:spcBef>
                          <a:spcPts val="0"/>
                        </a:spcBef>
                        <a:spcAft>
                          <a:spcPts val="0"/>
                        </a:spcAft>
                      </a:pPr>
                      <a:r>
                        <a:rPr lang="en-PH" sz="1000" dirty="0">
                          <a:effectLst/>
                        </a:rPr>
                        <a:t>Event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gn="ctr">
                        <a:lnSpc>
                          <a:spcPct val="107000"/>
                        </a:lnSpc>
                        <a:spcBef>
                          <a:spcPts val="0"/>
                        </a:spcBef>
                        <a:spcAft>
                          <a:spcPts val="0"/>
                        </a:spcAft>
                      </a:pPr>
                      <a:r>
                        <a:rPr lang="en-PH" sz="1000">
                          <a:effectLst/>
                        </a:rPr>
                        <a:t>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gn="ctr">
                        <a:lnSpc>
                          <a:spcPct val="107000"/>
                        </a:lnSpc>
                        <a:spcBef>
                          <a:spcPts val="0"/>
                        </a:spcBef>
                        <a:spcAft>
                          <a:spcPts val="0"/>
                        </a:spcAft>
                      </a:pPr>
                      <a:r>
                        <a:rPr lang="en-PH" sz="1000">
                          <a:effectLst/>
                        </a:rPr>
                        <a:t>Source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gn="ctr">
                        <a:lnSpc>
                          <a:spcPct val="107000"/>
                        </a:lnSpc>
                        <a:spcBef>
                          <a:spcPts val="0"/>
                        </a:spcBef>
                        <a:spcAft>
                          <a:spcPts val="0"/>
                        </a:spcAft>
                      </a:pPr>
                      <a:r>
                        <a:rPr lang="en-PH" sz="1000">
                          <a:effectLst/>
                        </a:rPr>
                        <a:t>Use Case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gn="ctr">
                        <a:lnSpc>
                          <a:spcPct val="107000"/>
                        </a:lnSpc>
                        <a:spcBef>
                          <a:spcPts val="0"/>
                        </a:spcBef>
                        <a:spcAft>
                          <a:spcPts val="0"/>
                        </a:spcAft>
                      </a:pPr>
                      <a:r>
                        <a:rPr lang="en-PH" sz="1000">
                          <a:effectLst/>
                        </a:rPr>
                        <a:t>Response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gn="ctr">
                        <a:lnSpc>
                          <a:spcPct val="107000"/>
                        </a:lnSpc>
                        <a:spcBef>
                          <a:spcPts val="0"/>
                        </a:spcBef>
                        <a:spcAft>
                          <a:spcPts val="0"/>
                        </a:spcAft>
                      </a:pPr>
                      <a:r>
                        <a:rPr lang="en-PH" sz="1000">
                          <a:effectLst/>
                        </a:rPr>
                        <a:t>Destination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r>
              <a:tr h="721183">
                <a:tc>
                  <a:txBody>
                    <a:bodyPr/>
                    <a:lstStyle/>
                    <a:p>
                      <a:pPr marL="0" marR="0">
                        <a:lnSpc>
                          <a:spcPct val="107000"/>
                        </a:lnSpc>
                        <a:spcBef>
                          <a:spcPts val="0"/>
                        </a:spcBef>
                        <a:spcAft>
                          <a:spcPts val="0"/>
                        </a:spcAft>
                      </a:pPr>
                      <a:r>
                        <a:rPr lang="en-PH" sz="1000" dirty="0">
                          <a:effectLst/>
                        </a:rPr>
                        <a:t>Inquires about the school requirements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School Inquiry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Admission’s office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dirty="0">
                          <a:effectLst/>
                        </a:rPr>
                        <a:t>School requirements inquiry for enrollment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Interview with the parent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Parent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r>
              <a:tr h="898300">
                <a:tc>
                  <a:txBody>
                    <a:bodyPr/>
                    <a:lstStyle/>
                    <a:p>
                      <a:pPr marL="0" marR="0">
                        <a:lnSpc>
                          <a:spcPct val="107000"/>
                        </a:lnSpc>
                        <a:spcBef>
                          <a:spcPts val="0"/>
                        </a:spcBef>
                        <a:spcAft>
                          <a:spcPts val="0"/>
                        </a:spcAft>
                      </a:pPr>
                      <a:r>
                        <a:rPr lang="en-PH" sz="1000">
                          <a:effectLst/>
                        </a:rPr>
                        <a:t>Parent complies with the school requirements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Assessment examination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Admission’s office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The enrollee will take the assessment exam and an interview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Completed both exam and interview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Admission’s office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r>
              <a:tr h="898300">
                <a:tc>
                  <a:txBody>
                    <a:bodyPr/>
                    <a:lstStyle/>
                    <a:p>
                      <a:pPr marL="0" marR="0">
                        <a:lnSpc>
                          <a:spcPct val="107000"/>
                        </a:lnSpc>
                        <a:spcBef>
                          <a:spcPts val="0"/>
                        </a:spcBef>
                        <a:spcAft>
                          <a:spcPts val="0"/>
                        </a:spcAft>
                      </a:pPr>
                      <a:r>
                        <a:rPr lang="en-PH" sz="1000">
                          <a:effectLst/>
                        </a:rPr>
                        <a:t>Parent complies with the tuition fee of their child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Tuition fee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Registrar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Paying the tuition fee of the enrollee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The new enrollee will be added to the system’s database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Parent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r>
              <a:tr h="1424161">
                <a:tc>
                  <a:txBody>
                    <a:bodyPr/>
                    <a:lstStyle/>
                    <a:p>
                      <a:pPr marL="0" marR="0">
                        <a:lnSpc>
                          <a:spcPct val="107000"/>
                        </a:lnSpc>
                        <a:spcBef>
                          <a:spcPts val="0"/>
                        </a:spcBef>
                        <a:spcAft>
                          <a:spcPts val="0"/>
                        </a:spcAft>
                      </a:pPr>
                      <a:r>
                        <a:rPr lang="en-PH" sz="1000">
                          <a:effectLst/>
                        </a:rPr>
                        <a:t>Views the school facilities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Facility reviewing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Parent/Student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Parent will now view the school facilities through the use of the school website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School photo galleries will be shown to the viewer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Parent/Student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r>
              <a:tr h="1065749">
                <a:tc>
                  <a:txBody>
                    <a:bodyPr/>
                    <a:lstStyle/>
                    <a:p>
                      <a:pPr marL="0" marR="0">
                        <a:lnSpc>
                          <a:spcPct val="107000"/>
                        </a:lnSpc>
                        <a:spcBef>
                          <a:spcPts val="0"/>
                        </a:spcBef>
                        <a:spcAft>
                          <a:spcPts val="0"/>
                        </a:spcAft>
                      </a:pPr>
                      <a:r>
                        <a:rPr lang="en-PH" sz="1000">
                          <a:effectLst/>
                        </a:rPr>
                        <a:t>Parent can view their child’s grade using the school website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Online grade viewing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Parent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Inquires about the student’s grade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a:effectLst/>
                        </a:rPr>
                        <a:t>Shows the quarterly grades  of the student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c>
                  <a:txBody>
                    <a:bodyPr/>
                    <a:lstStyle/>
                    <a:p>
                      <a:pPr marL="0" marR="0">
                        <a:lnSpc>
                          <a:spcPct val="107000"/>
                        </a:lnSpc>
                        <a:spcBef>
                          <a:spcPts val="0"/>
                        </a:spcBef>
                        <a:spcAft>
                          <a:spcPts val="0"/>
                        </a:spcAft>
                      </a:pPr>
                      <a:r>
                        <a:rPr lang="en-PH" sz="1000" dirty="0">
                          <a:effectLst/>
                        </a:rPr>
                        <a:t>Subject Teacher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tc>
              </a:tr>
            </a:tbl>
          </a:graphicData>
        </a:graphic>
      </p:graphicFrame>
      <p:sp>
        <p:nvSpPr>
          <p:cNvPr id="7" name="Rectangle 2"/>
          <p:cNvSpPr>
            <a:spLocks noChangeArrowheads="1"/>
          </p:cNvSpPr>
          <p:nvPr/>
        </p:nvSpPr>
        <p:spPr bwMode="auto">
          <a:xfrm>
            <a:off x="2614544" y="14095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H" altLang="en-US" sz="1200" b="0" i="0" u="none" strike="noStrike" cap="none" normalizeH="0" baseline="0" smtClean="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Parent</a:t>
            </a:r>
            <a:endParaRPr kumimoji="0" lang="en-PH"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1391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48140" y="1484244"/>
            <a:ext cx="9201714" cy="4764156"/>
          </a:xfrm>
        </p:spPr>
        <p:txBody>
          <a:bodyPr/>
          <a:lstStyle/>
          <a:p>
            <a:r>
              <a:rPr lang="en-PH" dirty="0"/>
              <a:t>Teacher</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54587348"/>
              </p:ext>
            </p:extLst>
          </p:nvPr>
        </p:nvGraphicFramePr>
        <p:xfrm>
          <a:off x="2188500" y="2077139"/>
          <a:ext cx="7684368" cy="2998443"/>
        </p:xfrm>
        <a:graphic>
          <a:graphicData uri="http://schemas.openxmlformats.org/drawingml/2006/table">
            <a:tbl>
              <a:tblPr firstRow="1" firstCol="1" bandRow="1">
                <a:tableStyleId>{5C22544A-7EE6-4342-B048-85BDC9FD1C3A}</a:tableStyleId>
              </a:tblPr>
              <a:tblGrid>
                <a:gridCol w="1280473"/>
                <a:gridCol w="1280473"/>
                <a:gridCol w="1280473"/>
                <a:gridCol w="1280473"/>
                <a:gridCol w="1281238"/>
                <a:gridCol w="1281238"/>
              </a:tblGrid>
              <a:tr h="445113">
                <a:tc>
                  <a:txBody>
                    <a:bodyPr/>
                    <a:lstStyle/>
                    <a:p>
                      <a:pPr marL="0" marR="0" algn="ctr">
                        <a:lnSpc>
                          <a:spcPct val="107000"/>
                        </a:lnSpc>
                        <a:spcBef>
                          <a:spcPts val="0"/>
                        </a:spcBef>
                        <a:spcAft>
                          <a:spcPts val="0"/>
                        </a:spcAft>
                      </a:pPr>
                      <a:r>
                        <a:rPr lang="en-PH" sz="1100" dirty="0">
                          <a:effectLst/>
                        </a:rPr>
                        <a:t>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100" dirty="0">
                          <a:effectLst/>
                        </a:rPr>
                        <a:t>Trigger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100">
                          <a:effectLst/>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100">
                          <a:effectLst/>
                        </a:rPr>
                        <a:t>Use Case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100">
                          <a:effectLst/>
                        </a:rPr>
                        <a:t>Response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100">
                          <a:effectLst/>
                        </a:rPr>
                        <a:t>Destination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39085">
                <a:tc>
                  <a:txBody>
                    <a:bodyPr/>
                    <a:lstStyle/>
                    <a:p>
                      <a:pPr marL="0" marR="0">
                        <a:lnSpc>
                          <a:spcPct val="107000"/>
                        </a:lnSpc>
                        <a:spcBef>
                          <a:spcPts val="0"/>
                        </a:spcBef>
                        <a:spcAft>
                          <a:spcPts val="0"/>
                        </a:spcAft>
                      </a:pPr>
                      <a:r>
                        <a:rPr lang="en-PH" sz="1100">
                          <a:effectLst/>
                        </a:rPr>
                        <a:t>Teacher will compute the final grade of the 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Grade computation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Teacher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Computing the grades of the 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dirty="0">
                          <a:effectLst/>
                        </a:rPr>
                        <a:t>Computed final grade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Parent/Student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414245">
                <a:tc>
                  <a:txBody>
                    <a:bodyPr/>
                    <a:lstStyle/>
                    <a:p>
                      <a:pPr marL="0" marR="0">
                        <a:lnSpc>
                          <a:spcPct val="107000"/>
                        </a:lnSpc>
                        <a:spcBef>
                          <a:spcPts val="0"/>
                        </a:spcBef>
                        <a:spcAft>
                          <a:spcPts val="0"/>
                        </a:spcAft>
                      </a:pPr>
                      <a:r>
                        <a:rPr lang="en-PH" sz="1100" dirty="0">
                          <a:effectLst/>
                        </a:rPr>
                        <a:t>Teacher will upload the computed grades on the 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Grade submission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Teacher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Uploading of the final grades on the online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Student grade will be shown to the school online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dirty="0">
                          <a:effectLst/>
                        </a:rPr>
                        <a:t>Parent/Student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47952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04293" y="1152983"/>
            <a:ext cx="8946541" cy="4195481"/>
          </a:xfrm>
        </p:spPr>
        <p:txBody>
          <a:bodyPr/>
          <a:lstStyle/>
          <a:p>
            <a:r>
              <a:rPr lang="en-US" dirty="0" smtClean="0"/>
              <a:t>Student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3695526"/>
              </p:ext>
            </p:extLst>
          </p:nvPr>
        </p:nvGraphicFramePr>
        <p:xfrm>
          <a:off x="1618527" y="1853248"/>
          <a:ext cx="8341174" cy="3181081"/>
        </p:xfrm>
        <a:graphic>
          <a:graphicData uri="http://schemas.openxmlformats.org/drawingml/2006/table">
            <a:tbl>
              <a:tblPr firstRow="1" firstCol="1" bandRow="1">
                <a:tableStyleId>{5C22544A-7EE6-4342-B048-85BDC9FD1C3A}</a:tableStyleId>
              </a:tblPr>
              <a:tblGrid>
                <a:gridCol w="1389921"/>
                <a:gridCol w="1389921"/>
                <a:gridCol w="1389921"/>
                <a:gridCol w="1389921"/>
                <a:gridCol w="1390745"/>
                <a:gridCol w="1390745"/>
              </a:tblGrid>
              <a:tr h="407037">
                <a:tc>
                  <a:txBody>
                    <a:bodyPr/>
                    <a:lstStyle/>
                    <a:p>
                      <a:pPr marL="0" marR="0" algn="ctr">
                        <a:lnSpc>
                          <a:spcPct val="107000"/>
                        </a:lnSpc>
                        <a:spcBef>
                          <a:spcPts val="0"/>
                        </a:spcBef>
                        <a:spcAft>
                          <a:spcPts val="0"/>
                        </a:spcAft>
                      </a:pPr>
                      <a:r>
                        <a:rPr lang="en-PH" sz="1100" dirty="0">
                          <a:effectLst/>
                        </a:rPr>
                        <a:t>Event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100">
                          <a:effectLst/>
                        </a:rPr>
                        <a:t>Trigger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100">
                          <a:effectLst/>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100">
                          <a:effectLst/>
                        </a:rPr>
                        <a:t>Use Case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100">
                          <a:effectLst/>
                        </a:rPr>
                        <a:t>Response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PH" sz="1100">
                          <a:effectLst/>
                        </a:rPr>
                        <a:t>Destination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347203">
                <a:tc>
                  <a:txBody>
                    <a:bodyPr/>
                    <a:lstStyle/>
                    <a:p>
                      <a:pPr marL="0" marR="0">
                        <a:lnSpc>
                          <a:spcPct val="107000"/>
                        </a:lnSpc>
                        <a:spcBef>
                          <a:spcPts val="0"/>
                        </a:spcBef>
                        <a:spcAft>
                          <a:spcPts val="0"/>
                        </a:spcAft>
                      </a:pPr>
                      <a:r>
                        <a:rPr lang="en-PH" sz="1100">
                          <a:effectLst/>
                        </a:rPr>
                        <a:t>Student will Login on the online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dirty="0">
                          <a:effectLst/>
                        </a:rPr>
                        <a:t>System login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Student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Login on the online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Student account will be shown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426841">
                <a:tc>
                  <a:txBody>
                    <a:bodyPr/>
                    <a:lstStyle/>
                    <a:p>
                      <a:pPr marL="0" marR="0">
                        <a:lnSpc>
                          <a:spcPct val="107000"/>
                        </a:lnSpc>
                        <a:spcBef>
                          <a:spcPts val="0"/>
                        </a:spcBef>
                        <a:spcAft>
                          <a:spcPts val="0"/>
                        </a:spcAft>
                      </a:pPr>
                      <a:r>
                        <a:rPr lang="en-PH" sz="1100">
                          <a:effectLst/>
                        </a:rPr>
                        <a:t>Student will do an online grade viewing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Grade inquiry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dirty="0">
                          <a:effectLst/>
                        </a:rPr>
                        <a:t>Student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Online grade viewing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a:effectLst/>
                        </a:rPr>
                        <a:t>Final grade will be shown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PH" sz="1100" dirty="0">
                          <a:effectLst/>
                        </a:rPr>
                        <a:t>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16446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Diagram</a:t>
            </a:r>
            <a:endParaRPr lang="en-US" dirty="0"/>
          </a:p>
        </p:txBody>
      </p:sp>
      <p:pic>
        <p:nvPicPr>
          <p:cNvPr id="14" name="Content Placeholder 1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8190" y="1460209"/>
            <a:ext cx="7961422" cy="4657257"/>
          </a:xfrm>
          <a:prstGeom prst="rect">
            <a:avLst/>
          </a:prstGeom>
          <a:noFill/>
          <a:ln>
            <a:noFill/>
          </a:ln>
        </p:spPr>
      </p:pic>
    </p:spTree>
    <p:extLst>
      <p:ext uri="{BB962C8B-B14F-4D97-AF65-F5344CB8AC3E}">
        <p14:creationId xmlns:p14="http://schemas.microsoft.com/office/powerpoint/2010/main" val="16899494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26</TotalTime>
  <Words>680</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Verdana</vt:lpstr>
      <vt:lpstr>Wingdings 3</vt:lpstr>
      <vt:lpstr>Ion</vt:lpstr>
      <vt:lpstr>Colegio Monterei de Pila  Grading System</vt:lpstr>
      <vt:lpstr>Cleint Background</vt:lpstr>
      <vt:lpstr>System Overview </vt:lpstr>
      <vt:lpstr>Project Objectives </vt:lpstr>
      <vt:lpstr>Scope and Limitation </vt:lpstr>
      <vt:lpstr>Event Table </vt:lpstr>
      <vt:lpstr>PowerPoint Presentation</vt:lpstr>
      <vt:lpstr>PowerPoint Presentation</vt:lpstr>
      <vt:lpstr>Entity Relationship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Colegio Monterei de Pila  Grading System</dc:title>
  <dc:creator>Windows User</dc:creator>
  <cp:lastModifiedBy>Windows User</cp:lastModifiedBy>
  <cp:revision>10</cp:revision>
  <dcterms:created xsi:type="dcterms:W3CDTF">2016-04-18T14:40:42Z</dcterms:created>
  <dcterms:modified xsi:type="dcterms:W3CDTF">2016-04-18T15:07:24Z</dcterms:modified>
</cp:coreProperties>
</file>