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746"/>
    <a:srgbClr val="958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8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5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6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ssicals.com/games/gekitai/" TargetMode="External"/><Relationship Id="rId2" Type="http://schemas.openxmlformats.org/officeDocument/2006/relationships/hyperlink" Target="https://boardgamegeek.com/boardgame/295449/gekit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hão, interior&#10;&#10;Descrição gerada automaticamente">
            <a:extLst>
              <a:ext uri="{FF2B5EF4-FFF2-40B4-BE49-F238E27FC236}">
                <a16:creationId xmlns:a16="http://schemas.microsoft.com/office/drawing/2014/main" id="{C2F69470-6F20-42A3-B687-B67BD8289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9" b="61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AA136B-8967-470E-B8F4-1E3FE9CD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1C745-3976-47FD-A104-DCEC473D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DC97B5-FBD7-49C1-B160-A5F0DAB5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C1571B-42E0-4C7A-9488-92A282EE8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3D5454-DD42-4F67-A245-AC6AC06D1890}"/>
              </a:ext>
            </a:extLst>
          </p:cNvPr>
          <p:cNvSpPr txBox="1"/>
          <p:nvPr/>
        </p:nvSpPr>
        <p:spPr>
          <a:xfrm>
            <a:off x="7465103" y="5501390"/>
            <a:ext cx="472689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sz="3600" dirty="0" err="1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Gekitai</a:t>
            </a:r>
            <a:r>
              <a:rPr lang="pt-PT" sz="36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(</a:t>
            </a:r>
            <a:r>
              <a:rPr lang="pt-PT" sz="3600" dirty="0" err="1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Push</a:t>
            </a:r>
            <a:r>
              <a:rPr lang="pt-PT" sz="36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 </a:t>
            </a:r>
            <a:r>
              <a:rPr lang="pt-PT" sz="3600" dirty="0" err="1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Away</a:t>
            </a:r>
            <a:r>
              <a:rPr lang="pt-PT" sz="360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</a:rPr>
              <a:t>)</a:t>
            </a:r>
            <a:endParaRPr lang="pt-PT" sz="16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24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AC0D3F-3834-4F0F-905A-034F4E3B9A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DEF8169-5775-4C28-86DA-D3ADC24AA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83738"/>
              </p:ext>
            </p:extLst>
          </p:nvPr>
        </p:nvGraphicFramePr>
        <p:xfrm>
          <a:off x="3737499" y="0"/>
          <a:ext cx="8454501" cy="6756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8167">
                  <a:extLst>
                    <a:ext uri="{9D8B030D-6E8A-4147-A177-3AD203B41FA5}">
                      <a16:colId xmlns:a16="http://schemas.microsoft.com/office/drawing/2014/main" val="2937018266"/>
                    </a:ext>
                  </a:extLst>
                </a:gridCol>
                <a:gridCol w="2818167">
                  <a:extLst>
                    <a:ext uri="{9D8B030D-6E8A-4147-A177-3AD203B41FA5}">
                      <a16:colId xmlns:a16="http://schemas.microsoft.com/office/drawing/2014/main" val="189372767"/>
                    </a:ext>
                  </a:extLst>
                </a:gridCol>
                <a:gridCol w="2818167">
                  <a:extLst>
                    <a:ext uri="{9D8B030D-6E8A-4147-A177-3AD203B41FA5}">
                      <a16:colId xmlns:a16="http://schemas.microsoft.com/office/drawing/2014/main" val="3901950228"/>
                    </a:ext>
                  </a:extLst>
                </a:gridCol>
              </a:tblGrid>
              <a:tr h="89194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Resultado (% vitorias Bot 1 - % vitórias Bot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12828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Duas Peças, Profundidade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100% - 0%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33239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/>
                        <a:t>Duas Peças, Profundidade 2</a:t>
                      </a:r>
                    </a:p>
                    <a:p>
                      <a:pPr algn="ctr"/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60% - 40%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87720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/>
                        <a:t>Duas Peças, Profundidade 3</a:t>
                      </a:r>
                    </a:p>
                    <a:p>
                      <a:pPr algn="ctr"/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20% - 80%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06698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2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/>
                        <a:t>Duas Peças, Profundidade 3</a:t>
                      </a:r>
                    </a:p>
                    <a:p>
                      <a:pPr algn="ctr"/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50% - 50%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07754"/>
                  </a:ext>
                </a:extLst>
              </a:tr>
              <a:tr h="401375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/>
                        <a:t>Duas Peças, Profundidade 3</a:t>
                      </a:r>
                    </a:p>
                    <a:p>
                      <a:pPr algn="ctr"/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100% - 0%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87425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63813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2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30% - 70%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5988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10% - 90%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73603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90590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A,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63072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A,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3008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A,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B,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10% - 90%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1731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A,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B,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05185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A,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20% - 80%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53665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B,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Valor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0% - 100%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0573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B,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1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80% - 20%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57256"/>
                  </a:ext>
                </a:extLst>
              </a:tr>
              <a:tr h="303271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B,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50" b="1" dirty="0">
                          <a:solidFill>
                            <a:schemeClr val="bg1"/>
                          </a:solidFill>
                        </a:rPr>
                        <a:t>Número de Peças, Profundidade 3</a:t>
                      </a:r>
                      <a:endParaRPr lang="pt-P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/>
                        <a:t>60% - 40%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9373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54ACECD-253E-4386-8B8A-BC26A9E50C15}"/>
              </a:ext>
            </a:extLst>
          </p:cNvPr>
          <p:cNvSpPr txBox="1"/>
          <p:nvPr/>
        </p:nvSpPr>
        <p:spPr>
          <a:xfrm>
            <a:off x="176568" y="356759"/>
            <a:ext cx="330347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Heurísticas:</a:t>
            </a:r>
          </a:p>
          <a:p>
            <a:endParaRPr lang="pt-PT" sz="1200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Número de Peças: </a:t>
            </a:r>
            <a:r>
              <a:rPr lang="pt-PT" sz="1050" dirty="0">
                <a:solidFill>
                  <a:schemeClr val="bg1"/>
                </a:solidFill>
              </a:rPr>
              <a:t>Calcula número das suas peças contra o número de peças do adversário em campo;</a:t>
            </a:r>
          </a:p>
          <a:p>
            <a:endParaRPr lang="pt-PT" sz="1200" b="1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Duas Peças: </a:t>
            </a:r>
            <a:r>
              <a:rPr lang="pt-PT" sz="1050" dirty="0">
                <a:solidFill>
                  <a:schemeClr val="bg1"/>
                </a:solidFill>
              </a:rPr>
              <a:t>Verifica se tem duas peças consecutivas;</a:t>
            </a:r>
          </a:p>
          <a:p>
            <a:endParaRPr lang="pt-PT" sz="1050" b="1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Valor das Peças: </a:t>
            </a:r>
            <a:r>
              <a:rPr lang="pt-PT" sz="1050" dirty="0">
                <a:solidFill>
                  <a:schemeClr val="bg1"/>
                </a:solidFill>
              </a:rPr>
              <a:t>As peças no centro do tabuleiro têm mais valor;</a:t>
            </a:r>
          </a:p>
          <a:p>
            <a:endParaRPr lang="pt-PT" sz="1050" b="1" dirty="0">
              <a:solidFill>
                <a:schemeClr val="bg1"/>
              </a:solidFill>
            </a:endParaRPr>
          </a:p>
          <a:p>
            <a:endParaRPr lang="pt-PT" sz="1050" b="1" dirty="0">
              <a:solidFill>
                <a:schemeClr val="bg1"/>
              </a:solidFill>
            </a:endParaRPr>
          </a:p>
          <a:p>
            <a:endParaRPr lang="pt-PT" sz="1050" b="1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A = Número de Peças + 2 * Duas Peças</a:t>
            </a:r>
          </a:p>
          <a:p>
            <a:endParaRPr lang="pt-PT" sz="1200" b="1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B = Valor de Peças + 2 * Duas Peças</a:t>
            </a:r>
          </a:p>
          <a:p>
            <a:endParaRPr lang="pt-PT" sz="1200" b="1" dirty="0">
              <a:solidFill>
                <a:schemeClr val="bg1"/>
              </a:solidFill>
            </a:endParaRPr>
          </a:p>
          <a:p>
            <a:endParaRPr lang="pt-PT" sz="1200" b="1" dirty="0">
              <a:solidFill>
                <a:schemeClr val="bg1"/>
              </a:solidFill>
            </a:endParaRPr>
          </a:p>
          <a:p>
            <a:endParaRPr lang="pt-PT" sz="1200" b="1" dirty="0">
              <a:solidFill>
                <a:schemeClr val="bg1"/>
              </a:solidFill>
            </a:endParaRPr>
          </a:p>
          <a:p>
            <a:r>
              <a:rPr lang="pt-PT" sz="1200" b="1" dirty="0">
                <a:solidFill>
                  <a:schemeClr val="bg1"/>
                </a:solidFill>
              </a:rPr>
              <a:t>Resultado: </a:t>
            </a:r>
            <a:r>
              <a:rPr lang="pt-PT" sz="1100" dirty="0">
                <a:solidFill>
                  <a:schemeClr val="bg1"/>
                </a:solidFill>
              </a:rPr>
              <a:t>Percentagem de vitórias de cada </a:t>
            </a:r>
            <a:r>
              <a:rPr lang="pt-PT" sz="1100" dirty="0" err="1">
                <a:solidFill>
                  <a:schemeClr val="bg1"/>
                </a:solidFill>
              </a:rPr>
              <a:t>bot</a:t>
            </a:r>
            <a:r>
              <a:rPr lang="pt-PT" sz="1100" dirty="0">
                <a:solidFill>
                  <a:schemeClr val="bg1"/>
                </a:solidFill>
              </a:rPr>
              <a:t> numa amostra de 10 jogos consecutivos entre cada um deles;</a:t>
            </a:r>
            <a:endParaRPr lang="pt-PT" sz="1200" b="1" dirty="0">
              <a:solidFill>
                <a:schemeClr val="bg1"/>
              </a:solidFill>
            </a:endParaRPr>
          </a:p>
          <a:p>
            <a:endParaRPr lang="pt-P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D84D52E-8DDA-4178-99BF-6E8D8CA7C4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9D9A12-1906-4BAE-8C20-9E8D25355E3D}"/>
              </a:ext>
            </a:extLst>
          </p:cNvPr>
          <p:cNvSpPr txBox="1"/>
          <p:nvPr/>
        </p:nvSpPr>
        <p:spPr>
          <a:xfrm>
            <a:off x="0" y="219979"/>
            <a:ext cx="10957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No primeiro trabalho de Inteligência Artificial escolhemos o jogo </a:t>
            </a:r>
            <a:r>
              <a:rPr lang="pt-PT" sz="1600" b="1" dirty="0" err="1">
                <a:solidFill>
                  <a:schemeClr val="bg1"/>
                </a:solidFill>
              </a:rPr>
              <a:t>Gekitai</a:t>
            </a:r>
            <a:r>
              <a:rPr lang="pt-PT" sz="1600" dirty="0">
                <a:solidFill>
                  <a:schemeClr val="bg1"/>
                </a:solidFill>
              </a:rPr>
              <a:t> ou </a:t>
            </a:r>
            <a:r>
              <a:rPr lang="pt-PT" sz="1600" b="1" dirty="0" err="1">
                <a:solidFill>
                  <a:schemeClr val="bg1"/>
                </a:solidFill>
              </a:rPr>
              <a:t>Push</a:t>
            </a:r>
            <a:r>
              <a:rPr lang="pt-PT" sz="1600" b="1" dirty="0">
                <a:solidFill>
                  <a:schemeClr val="bg1"/>
                </a:solidFill>
              </a:rPr>
              <a:t> </a:t>
            </a:r>
            <a:r>
              <a:rPr lang="pt-PT" sz="1600" b="1" dirty="0" err="1">
                <a:solidFill>
                  <a:schemeClr val="bg1"/>
                </a:solidFill>
              </a:rPr>
              <a:t>Away</a:t>
            </a:r>
            <a:endParaRPr lang="pt-PT" sz="1600" b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E0E36C-A59B-4BC8-BA10-EBA21578E0F1}"/>
              </a:ext>
            </a:extLst>
          </p:cNvPr>
          <p:cNvSpPr txBox="1"/>
          <p:nvPr/>
        </p:nvSpPr>
        <p:spPr>
          <a:xfrm>
            <a:off x="0" y="558533"/>
            <a:ext cx="1041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O jogo consiste em uma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 de 6x6 com 8 peças para cada jogador e o objetivo é ganhar ao oponente fazendo 3 em linha ou tendo 8 peças em campo da sua cor.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AC0BFEEA-D8D9-471A-91D3-1999FC74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99470"/>
              </p:ext>
            </p:extLst>
          </p:nvPr>
        </p:nvGraphicFramePr>
        <p:xfrm>
          <a:off x="318123" y="1619229"/>
          <a:ext cx="5777877" cy="3687439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75000"/>
                    <a:lumOff val="25000"/>
                  </a:schemeClr>
                </a:solidFill>
                <a:tableStyleId>{616DA210-FB5B-4158-B5E0-FEB733F419BA}</a:tableStyleId>
              </a:tblPr>
              <a:tblGrid>
                <a:gridCol w="825411">
                  <a:extLst>
                    <a:ext uri="{9D8B030D-6E8A-4147-A177-3AD203B41FA5}">
                      <a16:colId xmlns:a16="http://schemas.microsoft.com/office/drawing/2014/main" val="145757101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1560221247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894393282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2838504943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2607880633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864009624"/>
                    </a:ext>
                  </a:extLst>
                </a:gridCol>
                <a:gridCol w="825411">
                  <a:extLst>
                    <a:ext uri="{9D8B030D-6E8A-4147-A177-3AD203B41FA5}">
                      <a16:colId xmlns:a16="http://schemas.microsoft.com/office/drawing/2014/main" val="1627288782"/>
                    </a:ext>
                  </a:extLst>
                </a:gridCol>
              </a:tblGrid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PT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28806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67085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89091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22139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1163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42995"/>
                  </a:ext>
                </a:extLst>
              </a:tr>
              <a:tr h="5267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B897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44696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B01D93A5-D265-4C80-AF2E-F65FBD0B9B63}"/>
              </a:ext>
            </a:extLst>
          </p:cNvPr>
          <p:cNvSpPr/>
          <p:nvPr/>
        </p:nvSpPr>
        <p:spPr>
          <a:xfrm>
            <a:off x="3079261" y="3335531"/>
            <a:ext cx="255600" cy="2548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C2D0CF-B6EB-40CB-8136-6A19A4BCA940}"/>
              </a:ext>
            </a:extLst>
          </p:cNvPr>
          <p:cNvSpPr/>
          <p:nvPr/>
        </p:nvSpPr>
        <p:spPr>
          <a:xfrm>
            <a:off x="3904554" y="3335530"/>
            <a:ext cx="255600" cy="2548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0B7C47-D374-438F-8C25-75F28B42AFB5}"/>
              </a:ext>
            </a:extLst>
          </p:cNvPr>
          <p:cNvSpPr/>
          <p:nvPr/>
        </p:nvSpPr>
        <p:spPr>
          <a:xfrm>
            <a:off x="2243144" y="3883568"/>
            <a:ext cx="255600" cy="2548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7A7EB8-F27E-4843-A0BD-276DA0DAD594}"/>
              </a:ext>
            </a:extLst>
          </p:cNvPr>
          <p:cNvSpPr/>
          <p:nvPr/>
        </p:nvSpPr>
        <p:spPr>
          <a:xfrm>
            <a:off x="2243144" y="3335529"/>
            <a:ext cx="255600" cy="2548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EDEF650C-A00A-4A64-83F3-C513634229EA}"/>
              </a:ext>
            </a:extLst>
          </p:cNvPr>
          <p:cNvSpPr/>
          <p:nvPr/>
        </p:nvSpPr>
        <p:spPr>
          <a:xfrm>
            <a:off x="3789313" y="3372945"/>
            <a:ext cx="180000" cy="18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A227CE-7B0B-4465-9896-D0228CBAF084}"/>
              </a:ext>
            </a:extLst>
          </p:cNvPr>
          <p:cNvSpPr txBox="1"/>
          <p:nvPr/>
        </p:nvSpPr>
        <p:spPr>
          <a:xfrm>
            <a:off x="6252565" y="2274838"/>
            <a:ext cx="562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Sempre que colocada uma peça as peças a volta em todas as direções no raio de 1 são repelida, caso haja duas peças seguidas ou seja uma peça numa direção n de raio 1 e outra peça na mesma direção n de raio 2 essa peça não é repelida. Podemos observar o comportamento nas figuras ao lado. Colocamos a peça no espaço (1,1) e ela repulsa a peça no espaço (2,1) e não repulsa a que está no espaço (1,2). Por causa das razões explicadas.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7211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00013 0.0798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5987E-17 1.73472E-17 L 0.04297 -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5987E-17 1.73472E-17 L 0.04141 -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C44771-E7D4-4766-86E1-0ED15012E7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8DD3D6A7-C28B-4676-9818-D74832D16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02349"/>
              </p:ext>
            </p:extLst>
          </p:nvPr>
        </p:nvGraphicFramePr>
        <p:xfrm>
          <a:off x="7590970" y="636208"/>
          <a:ext cx="2685600" cy="268452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75000"/>
                    <a:lumOff val="25000"/>
                  </a:schemeClr>
                </a:solidFill>
                <a:tableStyleId>{616DA210-FB5B-4158-B5E0-FEB733F419BA}</a:tableStyleId>
              </a:tblPr>
              <a:tblGrid>
                <a:gridCol w="447600">
                  <a:extLst>
                    <a:ext uri="{9D8B030D-6E8A-4147-A177-3AD203B41FA5}">
                      <a16:colId xmlns:a16="http://schemas.microsoft.com/office/drawing/2014/main" val="1560221247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94393282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83850494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60788063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64009624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1627288782"/>
                    </a:ext>
                  </a:extLst>
                </a:gridCol>
              </a:tblGrid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67085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89091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22139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1163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42995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44696"/>
                  </a:ext>
                </a:extLst>
              </a:tr>
            </a:tbl>
          </a:graphicData>
        </a:graphic>
      </p:graphicFrame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FDFF9603-2622-4C92-878B-5FC85798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01605"/>
              </p:ext>
            </p:extLst>
          </p:nvPr>
        </p:nvGraphicFramePr>
        <p:xfrm>
          <a:off x="1666574" y="4087285"/>
          <a:ext cx="2685600" cy="268452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75000"/>
                    <a:lumOff val="25000"/>
                  </a:schemeClr>
                </a:solidFill>
                <a:tableStyleId>{616DA210-FB5B-4158-B5E0-FEB733F419BA}</a:tableStyleId>
              </a:tblPr>
              <a:tblGrid>
                <a:gridCol w="447600">
                  <a:extLst>
                    <a:ext uri="{9D8B030D-6E8A-4147-A177-3AD203B41FA5}">
                      <a16:colId xmlns:a16="http://schemas.microsoft.com/office/drawing/2014/main" val="1560221247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94393282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83850494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60788063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64009624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1627288782"/>
                    </a:ext>
                  </a:extLst>
                </a:gridCol>
              </a:tblGrid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6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89091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22139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1163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42995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4469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FCCC791-6E16-4033-9DEA-11BC0BA8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60083"/>
              </p:ext>
            </p:extLst>
          </p:nvPr>
        </p:nvGraphicFramePr>
        <p:xfrm>
          <a:off x="7590971" y="4087285"/>
          <a:ext cx="2685600" cy="268452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75000"/>
                    <a:lumOff val="25000"/>
                  </a:schemeClr>
                </a:solidFill>
                <a:tableStyleId>{616DA210-FB5B-4158-B5E0-FEB733F419BA}</a:tableStyleId>
              </a:tblPr>
              <a:tblGrid>
                <a:gridCol w="447600">
                  <a:extLst>
                    <a:ext uri="{9D8B030D-6E8A-4147-A177-3AD203B41FA5}">
                      <a16:colId xmlns:a16="http://schemas.microsoft.com/office/drawing/2014/main" val="1560221247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94393282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83850494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2607880633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864009624"/>
                    </a:ext>
                  </a:extLst>
                </a:gridCol>
                <a:gridCol w="447600">
                  <a:extLst>
                    <a:ext uri="{9D8B030D-6E8A-4147-A177-3AD203B41FA5}">
                      <a16:colId xmlns:a16="http://schemas.microsoft.com/office/drawing/2014/main" val="162728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67085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89091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22139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1163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42995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PT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585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4469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F4D179D-6993-4151-A11C-3D2DF40933AD}"/>
              </a:ext>
            </a:extLst>
          </p:cNvPr>
          <p:cNvSpPr txBox="1"/>
          <p:nvPr/>
        </p:nvSpPr>
        <p:spPr>
          <a:xfrm>
            <a:off x="4426559" y="5137159"/>
            <a:ext cx="176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Player1 =5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Player2 =6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22D98A-2C3A-40A2-8E32-F7CBE17E1232}"/>
              </a:ext>
            </a:extLst>
          </p:cNvPr>
          <p:cNvSpPr/>
          <p:nvPr/>
        </p:nvSpPr>
        <p:spPr>
          <a:xfrm>
            <a:off x="2225602" y="3567010"/>
            <a:ext cx="156754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>
                <a:solidFill>
                  <a:schemeClr val="bg1"/>
                </a:solidFill>
              </a:rPr>
              <a:t>Matriz [6][6]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76E781-33F9-4ABE-9171-B41E5F3FA4CE}"/>
              </a:ext>
            </a:extLst>
          </p:cNvPr>
          <p:cNvSpPr/>
          <p:nvPr/>
        </p:nvSpPr>
        <p:spPr>
          <a:xfrm>
            <a:off x="8149999" y="86189"/>
            <a:ext cx="156754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>
                <a:solidFill>
                  <a:schemeClr val="bg1"/>
                </a:solidFill>
              </a:rPr>
              <a:t>Matriz [6][6]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374DA3-7CF5-4895-90B3-E2D1D606F2C4}"/>
              </a:ext>
            </a:extLst>
          </p:cNvPr>
          <p:cNvSpPr txBox="1"/>
          <p:nvPr/>
        </p:nvSpPr>
        <p:spPr>
          <a:xfrm>
            <a:off x="815972" y="765993"/>
            <a:ext cx="610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Representação de estado</a:t>
            </a:r>
            <a:r>
              <a:rPr lang="pt-PT" sz="1600" dirty="0">
                <a:solidFill>
                  <a:schemeClr val="bg1"/>
                </a:solidFill>
              </a:rPr>
              <a:t>: O estado do jogo será representado por uma matriz [6][6] e dois números inteiros.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2B4699-F164-4874-92ED-72AE512D7526}"/>
              </a:ext>
            </a:extLst>
          </p:cNvPr>
          <p:cNvSpPr/>
          <p:nvPr/>
        </p:nvSpPr>
        <p:spPr>
          <a:xfrm>
            <a:off x="8149999" y="3601713"/>
            <a:ext cx="156754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>
                <a:solidFill>
                  <a:schemeClr val="bg1"/>
                </a:solidFill>
              </a:rPr>
              <a:t>Matriz [6][6]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1F851D-53A7-4644-9182-DBF09D7A9005}"/>
              </a:ext>
            </a:extLst>
          </p:cNvPr>
          <p:cNvSpPr txBox="1"/>
          <p:nvPr/>
        </p:nvSpPr>
        <p:spPr>
          <a:xfrm>
            <a:off x="10350957" y="1720839"/>
            <a:ext cx="176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Player1 =8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Player2 =8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DA6E86-06C8-428B-B006-20C5DA12160A}"/>
              </a:ext>
            </a:extLst>
          </p:cNvPr>
          <p:cNvSpPr txBox="1"/>
          <p:nvPr/>
        </p:nvSpPr>
        <p:spPr>
          <a:xfrm>
            <a:off x="10350956" y="5137160"/>
            <a:ext cx="176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Player1 =0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Player2 =5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45CB47-934D-41AB-AE10-DCBC20A11E13}"/>
              </a:ext>
            </a:extLst>
          </p:cNvPr>
          <p:cNvSpPr txBox="1"/>
          <p:nvPr/>
        </p:nvSpPr>
        <p:spPr>
          <a:xfrm>
            <a:off x="918165" y="2755626"/>
            <a:ext cx="600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Objetivo</a:t>
            </a:r>
            <a:r>
              <a:rPr lang="pt-PT" sz="1600" dirty="0">
                <a:solidFill>
                  <a:schemeClr val="bg1"/>
                </a:solidFill>
              </a:rPr>
              <a:t>: O objetivo é colocar 3 em linhas ou ter 8 peças no Campo como mostra nas figuras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19B61F-B9B4-461D-B9D7-69C798D2FCFE}"/>
              </a:ext>
            </a:extLst>
          </p:cNvPr>
          <p:cNvSpPr/>
          <p:nvPr/>
        </p:nvSpPr>
        <p:spPr>
          <a:xfrm>
            <a:off x="2688201" y="4239625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99D2A-CC70-4131-AFDF-86394D602C39}"/>
              </a:ext>
            </a:extLst>
          </p:cNvPr>
          <p:cNvSpPr/>
          <p:nvPr/>
        </p:nvSpPr>
        <p:spPr>
          <a:xfrm>
            <a:off x="4024025" y="5149395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D696C5-D3AF-4ABC-929C-0FC5DD213627}"/>
              </a:ext>
            </a:extLst>
          </p:cNvPr>
          <p:cNvSpPr/>
          <p:nvPr/>
        </p:nvSpPr>
        <p:spPr>
          <a:xfrm>
            <a:off x="2688201" y="4672060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46A51E-DEE7-489B-AAB8-3C8CD3859530}"/>
              </a:ext>
            </a:extLst>
          </p:cNvPr>
          <p:cNvSpPr/>
          <p:nvPr/>
        </p:nvSpPr>
        <p:spPr>
          <a:xfrm>
            <a:off x="2688201" y="5151921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9DF245-0D63-4950-918D-A72BB566506F}"/>
              </a:ext>
            </a:extLst>
          </p:cNvPr>
          <p:cNvSpPr/>
          <p:nvPr/>
        </p:nvSpPr>
        <p:spPr>
          <a:xfrm>
            <a:off x="3131397" y="5984007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082819-EC99-470F-9A36-37CD2FBB3F87}"/>
              </a:ext>
            </a:extLst>
          </p:cNvPr>
          <p:cNvSpPr/>
          <p:nvPr/>
        </p:nvSpPr>
        <p:spPr>
          <a:xfrm>
            <a:off x="7745898" y="421845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F974C2-BD81-4E5D-A34D-C49F275DF35B}"/>
              </a:ext>
            </a:extLst>
          </p:cNvPr>
          <p:cNvSpPr/>
          <p:nvPr/>
        </p:nvSpPr>
        <p:spPr>
          <a:xfrm>
            <a:off x="9059441" y="6005792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92E34-F051-4810-84C1-E0284E17FC21}"/>
              </a:ext>
            </a:extLst>
          </p:cNvPr>
          <p:cNvSpPr/>
          <p:nvPr/>
        </p:nvSpPr>
        <p:spPr>
          <a:xfrm>
            <a:off x="9941352" y="4672060"/>
            <a:ext cx="216000" cy="21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B4E9BF-EC36-46FB-82B4-E597BC3743AC}"/>
              </a:ext>
            </a:extLst>
          </p:cNvPr>
          <p:cNvSpPr/>
          <p:nvPr/>
        </p:nvSpPr>
        <p:spPr>
          <a:xfrm>
            <a:off x="8595612" y="4218450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3DBA89-D2A9-40A7-B7F2-65C0E12DE7CB}"/>
              </a:ext>
            </a:extLst>
          </p:cNvPr>
          <p:cNvSpPr/>
          <p:nvPr/>
        </p:nvSpPr>
        <p:spPr>
          <a:xfrm>
            <a:off x="9059441" y="4218450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23DD0D-DB3E-4FB2-9DED-6D3762AC74C3}"/>
              </a:ext>
            </a:extLst>
          </p:cNvPr>
          <p:cNvSpPr/>
          <p:nvPr/>
        </p:nvSpPr>
        <p:spPr>
          <a:xfrm>
            <a:off x="9074887" y="4672060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A5BCE7-430D-4C4E-A6D1-94D9486320BD}"/>
              </a:ext>
            </a:extLst>
          </p:cNvPr>
          <p:cNvSpPr/>
          <p:nvPr/>
        </p:nvSpPr>
        <p:spPr>
          <a:xfrm>
            <a:off x="8149999" y="5149395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5CEB66-F331-4CD2-8C30-867E1BBB191D}"/>
              </a:ext>
            </a:extLst>
          </p:cNvPr>
          <p:cNvSpPr/>
          <p:nvPr/>
        </p:nvSpPr>
        <p:spPr>
          <a:xfrm>
            <a:off x="8123811" y="5984007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DD0617-1679-43B0-AB48-EB7675838B76}"/>
              </a:ext>
            </a:extLst>
          </p:cNvPr>
          <p:cNvSpPr/>
          <p:nvPr/>
        </p:nvSpPr>
        <p:spPr>
          <a:xfrm>
            <a:off x="9074887" y="6440900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A2B540-08B8-45D3-9CD3-55FE1AC34683}"/>
              </a:ext>
            </a:extLst>
          </p:cNvPr>
          <p:cNvSpPr/>
          <p:nvPr/>
        </p:nvSpPr>
        <p:spPr>
          <a:xfrm>
            <a:off x="9063213" y="5546611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C56B1A-BDAD-4651-9EEC-2C8DAF164B80}"/>
              </a:ext>
            </a:extLst>
          </p:cNvPr>
          <p:cNvSpPr/>
          <p:nvPr/>
        </p:nvSpPr>
        <p:spPr>
          <a:xfrm>
            <a:off x="9928882" y="5546611"/>
            <a:ext cx="216000" cy="21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45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A34A6B-1981-4481-8A3B-5BB970045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3D747-4EDC-46A4-A734-AA9E82891D35}"/>
              </a:ext>
            </a:extLst>
          </p:cNvPr>
          <p:cNvSpPr txBox="1"/>
          <p:nvPr/>
        </p:nvSpPr>
        <p:spPr>
          <a:xfrm>
            <a:off x="221342" y="462706"/>
            <a:ext cx="542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Operadores</a:t>
            </a:r>
            <a:r>
              <a:rPr lang="pt-PT" sz="1600" dirty="0">
                <a:solidFill>
                  <a:schemeClr val="bg1"/>
                </a:solidFill>
              </a:rPr>
              <a:t>: Neste jogo o único operador que existe é colocar a peça em uma coordenada (X,Y).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E00D6D-E2D1-4299-B5DC-5153FC0B2DB1}"/>
              </a:ext>
            </a:extLst>
          </p:cNvPr>
          <p:cNvSpPr txBox="1"/>
          <p:nvPr/>
        </p:nvSpPr>
        <p:spPr>
          <a:xfrm>
            <a:off x="5867400" y="462705"/>
            <a:ext cx="529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Pré condições</a:t>
            </a:r>
            <a:r>
              <a:rPr lang="pt-PT" sz="1600" dirty="0">
                <a:solidFill>
                  <a:schemeClr val="bg1"/>
                </a:solidFill>
              </a:rPr>
              <a:t>: A coordenada (X,Y) pertencer a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 e não conter nenhuma peça.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518913-0F77-43DB-B34F-B69242DC50BD}"/>
              </a:ext>
            </a:extLst>
          </p:cNvPr>
          <p:cNvSpPr txBox="1"/>
          <p:nvPr/>
        </p:nvSpPr>
        <p:spPr>
          <a:xfrm>
            <a:off x="221342" y="1352446"/>
            <a:ext cx="1161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Efeitos</a:t>
            </a:r>
            <a:r>
              <a:rPr lang="pt-PT" sz="1600" dirty="0">
                <a:solidFill>
                  <a:schemeClr val="bg1"/>
                </a:solidFill>
              </a:rPr>
              <a:t>: Quando colocada a peça, todos os quadrados que contem uma peça que distam 1 a origem são repelidos com exceção dos quadrados que contem também uma peça que distam a 2 na mesma direção.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015898-013E-407B-94C2-8CC14985063C}"/>
              </a:ext>
            </a:extLst>
          </p:cNvPr>
          <p:cNvSpPr txBox="1"/>
          <p:nvPr/>
        </p:nvSpPr>
        <p:spPr>
          <a:xfrm>
            <a:off x="221342" y="2074783"/>
            <a:ext cx="5516380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(x+1,y)==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(x+2,y)==False{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(x+1,y);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(x+2,y);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0063B-2B70-48A3-A664-4243D60CC374}"/>
              </a:ext>
            </a:extLst>
          </p:cNvPr>
          <p:cNvSpPr txBox="1"/>
          <p:nvPr/>
        </p:nvSpPr>
        <p:spPr>
          <a:xfrm>
            <a:off x="221342" y="3031644"/>
            <a:ext cx="5516380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(x,y+1)==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(x,y+2)==False{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(x,y+1);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(x,y+2);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51317D-B8F4-4AD1-9F19-A6BDA14D69DA}"/>
              </a:ext>
            </a:extLst>
          </p:cNvPr>
          <p:cNvSpPr txBox="1"/>
          <p:nvPr/>
        </p:nvSpPr>
        <p:spPr>
          <a:xfrm>
            <a:off x="5867400" y="2071937"/>
            <a:ext cx="610325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(x+1,y+1)==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(x+2,y+2)==False{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(x+1,y+1);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(x+2,y+2);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03B2DF-65A3-4D3C-8A4F-B325E1C2A231}"/>
              </a:ext>
            </a:extLst>
          </p:cNvPr>
          <p:cNvSpPr txBox="1"/>
          <p:nvPr/>
        </p:nvSpPr>
        <p:spPr>
          <a:xfrm>
            <a:off x="5867400" y="3031644"/>
            <a:ext cx="610325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(x-1,y+1)==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(x-2,y+2)==False{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(x-1,y+1);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(x-2,y+2);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399A61-0D5E-4DB8-891C-6F08A835FD2B}"/>
              </a:ext>
            </a:extLst>
          </p:cNvPr>
          <p:cNvSpPr txBox="1"/>
          <p:nvPr/>
        </p:nvSpPr>
        <p:spPr>
          <a:xfrm>
            <a:off x="221342" y="3990094"/>
            <a:ext cx="5516380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(x-1,y)==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(x-2,y)==False{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(x-1,y);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(x-2,y);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379A81-E7A5-44B4-99FF-F3134CB39141}"/>
              </a:ext>
            </a:extLst>
          </p:cNvPr>
          <p:cNvSpPr txBox="1"/>
          <p:nvPr/>
        </p:nvSpPr>
        <p:spPr>
          <a:xfrm>
            <a:off x="5867400" y="4009158"/>
            <a:ext cx="610325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(x-1,y-1)==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(x-2,y-2)==False{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(x-1,y-1);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(x-2,y-2);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90A77B-6436-4C0F-8714-3AD90E31858B}"/>
              </a:ext>
            </a:extLst>
          </p:cNvPr>
          <p:cNvSpPr txBox="1"/>
          <p:nvPr/>
        </p:nvSpPr>
        <p:spPr>
          <a:xfrm>
            <a:off x="221342" y="4963265"/>
            <a:ext cx="5516380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PieceExist</a:t>
            </a:r>
            <a:r>
              <a:rPr lang="pt-PT" sz="1400" dirty="0"/>
              <a:t>(x,y-1)==</a:t>
            </a:r>
            <a:r>
              <a:rPr lang="pt-PT" sz="1400" dirty="0" err="1"/>
              <a:t>True</a:t>
            </a:r>
            <a:r>
              <a:rPr lang="pt-PT" sz="1400" dirty="0"/>
              <a:t> &amp;&amp; </a:t>
            </a:r>
            <a:r>
              <a:rPr lang="pt-PT" sz="1400" dirty="0" err="1"/>
              <a:t>PieceExist</a:t>
            </a:r>
            <a:r>
              <a:rPr lang="pt-PT" sz="1400" dirty="0"/>
              <a:t>(x,y-2)==False {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String</a:t>
            </a:r>
            <a:r>
              <a:rPr lang="pt-PT" sz="1400" dirty="0"/>
              <a:t> </a:t>
            </a:r>
            <a:r>
              <a:rPr lang="pt-PT" sz="1400" dirty="0" err="1"/>
              <a:t>aux</a:t>
            </a:r>
            <a:r>
              <a:rPr lang="pt-PT" sz="1400" dirty="0"/>
              <a:t> = </a:t>
            </a:r>
            <a:r>
              <a:rPr lang="pt-PT" sz="1400" dirty="0" err="1"/>
              <a:t>DeletePiece</a:t>
            </a:r>
            <a:r>
              <a:rPr lang="pt-PT" sz="1400" dirty="0"/>
              <a:t>(x,y-1);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colocarPiece</a:t>
            </a:r>
            <a:r>
              <a:rPr lang="pt-PT" sz="1400" dirty="0"/>
              <a:t>(x,y-2);</a:t>
            </a:r>
          </a:p>
          <a:p>
            <a:r>
              <a:rPr lang="pt-PT" sz="1400" dirty="0"/>
              <a:t>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702D56-8913-4688-822A-D9DD8559655C}"/>
              </a:ext>
            </a:extLst>
          </p:cNvPr>
          <p:cNvSpPr txBox="1"/>
          <p:nvPr/>
        </p:nvSpPr>
        <p:spPr>
          <a:xfrm>
            <a:off x="5867400" y="4967725"/>
            <a:ext cx="610325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err="1">
                <a:solidFill>
                  <a:schemeClr val="bg1"/>
                </a:solidFill>
              </a:rPr>
              <a:t>If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PieceExist</a:t>
            </a:r>
            <a:r>
              <a:rPr lang="pt-PT" sz="1400" dirty="0">
                <a:solidFill>
                  <a:schemeClr val="bg1"/>
                </a:solidFill>
              </a:rPr>
              <a:t>(x+1,y-1)==</a:t>
            </a:r>
            <a:r>
              <a:rPr lang="pt-PT" sz="1400" dirty="0" err="1">
                <a:solidFill>
                  <a:schemeClr val="bg1"/>
                </a:solidFill>
              </a:rPr>
              <a:t>True</a:t>
            </a:r>
            <a:r>
              <a:rPr lang="pt-PT" sz="1400" dirty="0">
                <a:solidFill>
                  <a:schemeClr val="bg1"/>
                </a:solidFill>
              </a:rPr>
              <a:t> &amp;&amp; </a:t>
            </a:r>
            <a:r>
              <a:rPr lang="pt-PT" sz="1400" dirty="0" err="1">
                <a:solidFill>
                  <a:schemeClr val="bg1"/>
                </a:solidFill>
              </a:rPr>
              <a:t>PieceExist</a:t>
            </a:r>
            <a:r>
              <a:rPr lang="pt-PT" sz="1400" dirty="0">
                <a:solidFill>
                  <a:schemeClr val="bg1"/>
                </a:solidFill>
              </a:rPr>
              <a:t>(x+2,y-2)==False{</a:t>
            </a:r>
          </a:p>
          <a:p>
            <a:r>
              <a:rPr lang="pt-PT" sz="1400" dirty="0">
                <a:solidFill>
                  <a:schemeClr val="bg1"/>
                </a:solidFill>
              </a:rPr>
              <a:t>	</a:t>
            </a:r>
            <a:r>
              <a:rPr lang="pt-PT" sz="1400" dirty="0" err="1">
                <a:solidFill>
                  <a:schemeClr val="bg1"/>
                </a:solidFill>
              </a:rPr>
              <a:t>String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aux</a:t>
            </a:r>
            <a:r>
              <a:rPr lang="pt-PT" sz="1400" dirty="0">
                <a:solidFill>
                  <a:schemeClr val="bg1"/>
                </a:solidFill>
              </a:rPr>
              <a:t> = </a:t>
            </a:r>
            <a:r>
              <a:rPr lang="pt-PT" sz="1400" dirty="0" err="1">
                <a:solidFill>
                  <a:schemeClr val="bg1"/>
                </a:solidFill>
              </a:rPr>
              <a:t>DeletePiece</a:t>
            </a:r>
            <a:r>
              <a:rPr lang="pt-PT" sz="1400" dirty="0">
                <a:solidFill>
                  <a:schemeClr val="bg1"/>
                </a:solidFill>
              </a:rPr>
              <a:t>(x+1,y-1);</a:t>
            </a:r>
          </a:p>
          <a:p>
            <a:r>
              <a:rPr lang="pt-PT" sz="1400" dirty="0">
                <a:solidFill>
                  <a:schemeClr val="bg1"/>
                </a:solidFill>
              </a:rPr>
              <a:t>	</a:t>
            </a:r>
            <a:r>
              <a:rPr lang="pt-PT" sz="1400" dirty="0" err="1">
                <a:solidFill>
                  <a:schemeClr val="bg1"/>
                </a:solidFill>
              </a:rPr>
              <a:t>colocarPiece</a:t>
            </a:r>
            <a:r>
              <a:rPr lang="pt-PT" sz="1400" dirty="0">
                <a:solidFill>
                  <a:schemeClr val="bg1"/>
                </a:solidFill>
              </a:rPr>
              <a:t>(x+2,y-2);</a:t>
            </a:r>
          </a:p>
          <a:p>
            <a:r>
              <a:rPr lang="pt-PT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07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472BE4-97AD-4201-A67E-F366309ED3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946EEB-8B6B-4B11-B1BC-DDEE8930EFA5}"/>
              </a:ext>
            </a:extLst>
          </p:cNvPr>
          <p:cNvSpPr txBox="1"/>
          <p:nvPr/>
        </p:nvSpPr>
        <p:spPr>
          <a:xfrm>
            <a:off x="135866" y="163488"/>
            <a:ext cx="659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Heurística</a:t>
            </a:r>
            <a:r>
              <a:rPr lang="pt-PT" sz="1600" dirty="0">
                <a:solidFill>
                  <a:schemeClr val="bg1"/>
                </a:solidFill>
              </a:rPr>
              <a:t>: Pensamos em vários tipos de heurística, numero de peças na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 mais numero de duas peças consecutivas na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 ou numero de peças no centro do tabuleiro.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FEF10-CDB9-4189-9E51-D15A94463B8B}"/>
              </a:ext>
            </a:extLst>
          </p:cNvPr>
          <p:cNvSpPr txBox="1"/>
          <p:nvPr/>
        </p:nvSpPr>
        <p:spPr>
          <a:xfrm>
            <a:off x="4581876" y="1157973"/>
            <a:ext cx="7479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Função de avaliação</a:t>
            </a:r>
            <a:r>
              <a:rPr lang="pt-PT" sz="1600" dirty="0">
                <a:solidFill>
                  <a:schemeClr val="bg1"/>
                </a:solidFill>
              </a:rPr>
              <a:t>: esta função verifica que o numero de peças do jogador chega a 0 e se algum </a:t>
            </a:r>
            <a:r>
              <a:rPr lang="pt-PT" sz="1600" dirty="0" err="1">
                <a:solidFill>
                  <a:schemeClr val="bg1"/>
                </a:solidFill>
              </a:rPr>
              <a:t>player</a:t>
            </a:r>
            <a:r>
              <a:rPr lang="pt-PT" sz="1600" dirty="0">
                <a:solidFill>
                  <a:schemeClr val="bg1"/>
                </a:solidFill>
              </a:rPr>
              <a:t> tem 3 em linha no tabuleiro. Se ambas as condições forem verdade e derem pessoas diferentes da </a:t>
            </a:r>
            <a:r>
              <a:rPr lang="pt-PT" sz="1600" dirty="0" err="1">
                <a:solidFill>
                  <a:schemeClr val="bg1"/>
                </a:solidFill>
              </a:rPr>
              <a:t>Draw</a:t>
            </a:r>
            <a:r>
              <a:rPr lang="pt-PT" sz="1600" dirty="0">
                <a:solidFill>
                  <a:schemeClr val="bg1"/>
                </a:solidFill>
              </a:rPr>
              <a:t> se não em qualquer uma das condições retorna o vencedor.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9259F6-17A5-49A9-B24D-D5ED8DA6EBAD}"/>
              </a:ext>
            </a:extLst>
          </p:cNvPr>
          <p:cNvSpPr txBox="1"/>
          <p:nvPr/>
        </p:nvSpPr>
        <p:spPr>
          <a:xfrm>
            <a:off x="130628" y="1157973"/>
            <a:ext cx="35976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bg1"/>
                </a:solidFill>
              </a:rPr>
              <a:t>Estrutura de Dados</a:t>
            </a:r>
            <a:r>
              <a:rPr lang="pt-PT" sz="1600" dirty="0">
                <a:solidFill>
                  <a:schemeClr val="bg1"/>
                </a:solidFill>
              </a:rPr>
              <a:t>: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r>
              <a:rPr lang="pt-PT" sz="1600" dirty="0" err="1">
                <a:solidFill>
                  <a:schemeClr val="bg1"/>
                </a:solidFill>
              </a:rPr>
              <a:t>Class</a:t>
            </a:r>
            <a:r>
              <a:rPr lang="pt-PT" sz="1600" dirty="0">
                <a:solidFill>
                  <a:schemeClr val="bg1"/>
                </a:solidFill>
              </a:rPr>
              <a:t> Game{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</a:t>
            </a:r>
            <a:r>
              <a:rPr lang="pt-PT" sz="1600" dirty="0" err="1">
                <a:solidFill>
                  <a:schemeClr val="bg1"/>
                </a:solidFill>
              </a:rPr>
              <a:t>String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[][];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player1;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player2;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Game(){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 = New </a:t>
            </a:r>
            <a:r>
              <a:rPr lang="pt-PT" sz="1600" dirty="0" err="1">
                <a:solidFill>
                  <a:schemeClr val="bg1"/>
                </a:solidFill>
              </a:rPr>
              <a:t>String</a:t>
            </a:r>
            <a:r>
              <a:rPr lang="pt-PT" sz="1600" dirty="0">
                <a:solidFill>
                  <a:schemeClr val="bg1"/>
                </a:solidFill>
              </a:rPr>
              <a:t>[6][6];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player1 = 8;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player2 = 8;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for(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i=0;i&lt;6;i++){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     for(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j=0;j&lt;6;j++){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          </a:t>
            </a:r>
            <a:r>
              <a:rPr lang="pt-PT" sz="1600" dirty="0" err="1">
                <a:solidFill>
                  <a:schemeClr val="bg1"/>
                </a:solidFill>
              </a:rPr>
              <a:t>board</a:t>
            </a:r>
            <a:r>
              <a:rPr lang="pt-PT" sz="1600" dirty="0">
                <a:solidFill>
                  <a:schemeClr val="bg1"/>
                </a:solidFill>
              </a:rPr>
              <a:t>[i][j]=“ ”;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     }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     }</a:t>
            </a:r>
          </a:p>
          <a:p>
            <a:r>
              <a:rPr lang="pt-PT" sz="16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DAAC47-7B3F-4F3D-9E46-A0B5A86DAC23}"/>
              </a:ext>
            </a:extLst>
          </p:cNvPr>
          <p:cNvSpPr txBox="1"/>
          <p:nvPr/>
        </p:nvSpPr>
        <p:spPr>
          <a:xfrm>
            <a:off x="3728267" y="2906679"/>
            <a:ext cx="43971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String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toString</a:t>
            </a:r>
            <a:r>
              <a:rPr lang="pt-PT" sz="1600" dirty="0">
                <a:solidFill>
                  <a:schemeClr val="bg1"/>
                </a:solidFill>
              </a:rPr>
              <a:t>(){}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String</a:t>
            </a:r>
            <a:r>
              <a:rPr lang="pt-PT" sz="1600" dirty="0">
                <a:solidFill>
                  <a:schemeClr val="bg1"/>
                </a:solidFill>
              </a:rPr>
              <a:t>[][] </a:t>
            </a:r>
            <a:r>
              <a:rPr lang="pt-PT" sz="1600" dirty="0" err="1">
                <a:solidFill>
                  <a:schemeClr val="bg1"/>
                </a:solidFill>
              </a:rPr>
              <a:t>getBoard</a:t>
            </a:r>
            <a:r>
              <a:rPr lang="pt-PT" sz="1600" dirty="0">
                <a:solidFill>
                  <a:schemeClr val="bg1"/>
                </a:solidFill>
              </a:rPr>
              <a:t>(){}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getPlayer1(){}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getPlayer1(){}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boolean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pieceExist</a:t>
            </a:r>
            <a:r>
              <a:rPr lang="pt-PT" sz="1600" dirty="0">
                <a:solidFill>
                  <a:schemeClr val="bg1"/>
                </a:solidFill>
              </a:rPr>
              <a:t>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x,int</a:t>
            </a:r>
            <a:r>
              <a:rPr lang="pt-PT" sz="1600" dirty="0">
                <a:solidFill>
                  <a:schemeClr val="bg1"/>
                </a:solidFill>
              </a:rPr>
              <a:t> y){}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B41275-5BE2-42DD-9894-9DC01B0FD7AB}"/>
              </a:ext>
            </a:extLst>
          </p:cNvPr>
          <p:cNvSpPr txBox="1"/>
          <p:nvPr/>
        </p:nvSpPr>
        <p:spPr>
          <a:xfrm>
            <a:off x="7864128" y="2906679"/>
            <a:ext cx="4197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void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putPiece</a:t>
            </a:r>
            <a:r>
              <a:rPr lang="pt-PT" sz="1600" dirty="0">
                <a:solidFill>
                  <a:schemeClr val="bg1"/>
                </a:solidFill>
              </a:rPr>
              <a:t>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player,int</a:t>
            </a:r>
            <a:r>
              <a:rPr lang="pt-PT" sz="1600" dirty="0">
                <a:solidFill>
                  <a:schemeClr val="bg1"/>
                </a:solidFill>
              </a:rPr>
              <a:t> x,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y){}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void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deletePiece</a:t>
            </a:r>
            <a:r>
              <a:rPr lang="pt-PT" sz="1600" dirty="0">
                <a:solidFill>
                  <a:schemeClr val="bg1"/>
                </a:solidFill>
              </a:rPr>
              <a:t>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x,int</a:t>
            </a:r>
            <a:r>
              <a:rPr lang="pt-PT" sz="1600" dirty="0">
                <a:solidFill>
                  <a:schemeClr val="bg1"/>
                </a:solidFill>
              </a:rPr>
              <a:t> y){}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void</a:t>
            </a:r>
            <a:r>
              <a:rPr lang="pt-PT" sz="1600" dirty="0">
                <a:solidFill>
                  <a:schemeClr val="bg1"/>
                </a:solidFill>
              </a:rPr>
              <a:t> atualizar(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x,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y){}</a:t>
            </a:r>
          </a:p>
          <a:p>
            <a:r>
              <a:rPr lang="pt-PT" sz="1600" dirty="0" err="1">
                <a:solidFill>
                  <a:schemeClr val="bg1"/>
                </a:solidFill>
              </a:rPr>
              <a:t>public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verifyWinner</a:t>
            </a:r>
            <a:r>
              <a:rPr lang="pt-PT" sz="1600" dirty="0">
                <a:solidFill>
                  <a:schemeClr val="bg1"/>
                </a:solidFill>
              </a:rPr>
              <a:t>(){}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702EDE-A878-4AC4-AE97-830D702B01B4}"/>
              </a:ext>
            </a:extLst>
          </p:cNvPr>
          <p:cNvSpPr txBox="1"/>
          <p:nvPr/>
        </p:nvSpPr>
        <p:spPr>
          <a:xfrm>
            <a:off x="130630" y="5408100"/>
            <a:ext cx="9173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Para obter informação sobre o trabalho usamos os seguintes linkes:</a:t>
            </a:r>
          </a:p>
          <a:p>
            <a:r>
              <a:rPr lang="pt-PT" sz="1600" dirty="0">
                <a:hlinkClick r:id="rId2"/>
              </a:rPr>
              <a:t>https://boardgamegeek.com/boardgame/295449/gekitai</a:t>
            </a:r>
            <a:r>
              <a:rPr lang="pt-PT" sz="1600" dirty="0"/>
              <a:t> </a:t>
            </a:r>
            <a:r>
              <a:rPr lang="pt-PT" sz="1600" dirty="0">
                <a:solidFill>
                  <a:schemeClr val="bg1"/>
                </a:solidFill>
              </a:rPr>
              <a:t>- link da descrição do jogo</a:t>
            </a:r>
          </a:p>
          <a:p>
            <a:r>
              <a:rPr lang="pt-PT" sz="1600" dirty="0">
                <a:hlinkClick r:id="rId3"/>
              </a:rPr>
              <a:t>https://chessicals.com/games/gekitai/</a:t>
            </a:r>
            <a:r>
              <a:rPr lang="pt-PT" sz="1600" dirty="0"/>
              <a:t> </a:t>
            </a:r>
            <a:r>
              <a:rPr lang="pt-PT" sz="1600" dirty="0">
                <a:solidFill>
                  <a:schemeClr val="bg1"/>
                </a:solidFill>
              </a:rPr>
              <a:t>- link de um jogo online com o mesmo objetivo</a:t>
            </a:r>
          </a:p>
        </p:txBody>
      </p:sp>
    </p:spTree>
    <p:extLst>
      <p:ext uri="{BB962C8B-B14F-4D97-AF65-F5344CB8AC3E}">
        <p14:creationId xmlns:p14="http://schemas.microsoft.com/office/powerpoint/2010/main" val="391328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E21823-6960-483A-B6BE-3C8CA64306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12304C-E0E5-40BF-AB1D-1619083FF992}"/>
              </a:ext>
            </a:extLst>
          </p:cNvPr>
          <p:cNvSpPr/>
          <p:nvPr/>
        </p:nvSpPr>
        <p:spPr>
          <a:xfrm>
            <a:off x="319313" y="460829"/>
            <a:ext cx="11016344" cy="63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b="1" dirty="0" err="1"/>
              <a:t>Approach</a:t>
            </a:r>
            <a:r>
              <a:rPr lang="pt-PT" sz="1600" b="1" dirty="0"/>
              <a:t>:</a:t>
            </a:r>
            <a:r>
              <a:rPr lang="pt-PT" sz="1600" dirty="0"/>
              <a:t> </a:t>
            </a:r>
          </a:p>
          <a:p>
            <a:r>
              <a:rPr lang="pt-PT" sz="1600" dirty="0"/>
              <a:t>Usamos duas heurísticas para medir a condição de vitoria fora o facto de ser terminal o numero de peças duplas iguais seguidas e o numero total de peças com valores diferentes dependendo da sua posição no tabuleiro.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551091-7840-4E36-A561-C49C8CFDB0AA}"/>
              </a:ext>
            </a:extLst>
          </p:cNvPr>
          <p:cNvSpPr/>
          <p:nvPr/>
        </p:nvSpPr>
        <p:spPr>
          <a:xfrm>
            <a:off x="2068284" y="1781630"/>
            <a:ext cx="7257142" cy="85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numberPiecesDoubleCalc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(1)-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numberPiecesDoubleCalc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(2);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ACF9D6-0E61-4D26-AA10-2987BE5869A4}"/>
              </a:ext>
            </a:extLst>
          </p:cNvPr>
          <p:cNvSpPr/>
          <p:nvPr/>
        </p:nvSpPr>
        <p:spPr>
          <a:xfrm>
            <a:off x="2068284" y="3458496"/>
            <a:ext cx="7518402" cy="22642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setHeuristic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(terminal!=0){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(terminal==2)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heuristica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100;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endParaRPr lang="pt-PT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heuristica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-100;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heuristica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()+ 2 *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BF6B84-0031-44CA-A840-5C00F00F8608}"/>
              </a:ext>
            </a:extLst>
          </p:cNvPr>
          <p:cNvSpPr/>
          <p:nvPr/>
        </p:nvSpPr>
        <p:spPr>
          <a:xfrm>
            <a:off x="2068284" y="2703285"/>
            <a:ext cx="7518402" cy="7257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valuePieceHeuristicCalc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(1)-</a:t>
            </a:r>
            <a:r>
              <a:rPr lang="pt-PT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valuePieceHeuristicCalc</a:t>
            </a:r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(2);</a:t>
            </a:r>
          </a:p>
          <a:p>
            <a:r>
              <a:rPr lang="pt-PT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53140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0ECDE3-8993-4F35-99BC-E9DFDD1789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4CAA74-EDDC-489B-B17A-BA10C4EE5B79}"/>
              </a:ext>
            </a:extLst>
          </p:cNvPr>
          <p:cNvSpPr/>
          <p:nvPr/>
        </p:nvSpPr>
        <p:spPr>
          <a:xfrm>
            <a:off x="246742" y="141514"/>
            <a:ext cx="2133601" cy="63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b="1" dirty="0" err="1"/>
              <a:t>Approach</a:t>
            </a:r>
            <a:r>
              <a:rPr lang="pt-PT" sz="1600" b="1" dirty="0"/>
              <a:t> (</a:t>
            </a:r>
            <a:r>
              <a:rPr lang="pt-PT" sz="1600" b="1" dirty="0" err="1"/>
              <a:t>cont</a:t>
            </a:r>
            <a:r>
              <a:rPr lang="pt-PT" sz="1600" b="1" dirty="0"/>
              <a:t>)</a:t>
            </a:r>
            <a:endParaRPr lang="pt-PT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E98A77-8F4E-4BBD-AA12-411081F6E2A7}"/>
              </a:ext>
            </a:extLst>
          </p:cNvPr>
          <p:cNvSpPr/>
          <p:nvPr/>
        </p:nvSpPr>
        <p:spPr>
          <a:xfrm>
            <a:off x="246742" y="780143"/>
            <a:ext cx="11016344" cy="63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/>
              <a:t>Para Calcular o numero de peças duplas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D4C3EC-F5B7-4A42-BB57-4946FD4CF5CD}"/>
              </a:ext>
            </a:extLst>
          </p:cNvPr>
          <p:cNvSpPr/>
          <p:nvPr/>
        </p:nvSpPr>
        <p:spPr>
          <a:xfrm>
            <a:off x="0" y="1767115"/>
            <a:ext cx="7315201" cy="3690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public int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numberPiecesDoubleCalc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jogador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  <a:endParaRPr lang="pt-P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(jogador==2){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for(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i=0;i&lt;6;i++){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for(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j=0;j&lt;6;j++){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("x")&amp;&amp;!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 ")){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[i][j+1])){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 i+1!=6 &amp;&amp;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[i+1][j+1])){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 i-1!=-1 &amp;&amp;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[i-1][j+1])){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(i+1!=6 &amp;&amp;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[i+1][j])){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P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013B16-9E0D-40D7-9787-5807287B4EE7}"/>
              </a:ext>
            </a:extLst>
          </p:cNvPr>
          <p:cNvSpPr/>
          <p:nvPr/>
        </p:nvSpPr>
        <p:spPr>
          <a:xfrm>
            <a:off x="5754914" y="1983016"/>
            <a:ext cx="7315201" cy="3588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for(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i=0;i&lt;6;i++){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for(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j=0;j&lt;6;j++){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("o")&amp;&amp;!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 ")){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[i][j+1])){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 i+1!=6 &amp;&amp;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[i+1][j+1])){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(j+1!=6 &amp;&amp; i-1!=-1 &amp;&amp;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[i-1][j+1])){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(i+1!=6 &amp;&amp;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[i+1][j])){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41204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C5408E-6F80-4708-8F16-804DBAB1B7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D5A9F5-42FA-46EB-B3DD-13F92A87B100}"/>
              </a:ext>
            </a:extLst>
          </p:cNvPr>
          <p:cNvSpPr/>
          <p:nvPr/>
        </p:nvSpPr>
        <p:spPr>
          <a:xfrm>
            <a:off x="246742" y="141514"/>
            <a:ext cx="2133601" cy="63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b="1" dirty="0" err="1"/>
              <a:t>Approach</a:t>
            </a:r>
            <a:r>
              <a:rPr lang="pt-PT" sz="1600" b="1" dirty="0"/>
              <a:t> (</a:t>
            </a:r>
            <a:r>
              <a:rPr lang="pt-PT" sz="1600" b="1" dirty="0" err="1"/>
              <a:t>cont</a:t>
            </a:r>
            <a:r>
              <a:rPr lang="pt-PT" sz="1600" b="1" dirty="0"/>
              <a:t>)</a:t>
            </a:r>
            <a:endParaRPr lang="pt-PT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AFB8EA-96DA-470F-B106-D59843F2D079}"/>
              </a:ext>
            </a:extLst>
          </p:cNvPr>
          <p:cNvSpPr/>
          <p:nvPr/>
        </p:nvSpPr>
        <p:spPr>
          <a:xfrm>
            <a:off x="246742" y="780143"/>
            <a:ext cx="11016344" cy="638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/>
              <a:t>Para Calcular o numero de peças no tabuleiro com diferentes valores.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629141-9703-41CF-9014-E3803C1C1F29}"/>
              </a:ext>
            </a:extLst>
          </p:cNvPr>
          <p:cNvSpPr/>
          <p:nvPr/>
        </p:nvSpPr>
        <p:spPr>
          <a:xfrm>
            <a:off x="508000" y="1418772"/>
            <a:ext cx="10755086" cy="437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valuePieceHeuristicCalc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[][] = {{1,1,1,1,1,1},{1,2,2,2,2,1},{1,2,3,3,2,1},{1,2,3,3,2,1},{1,2,2,2,2,1},{1,1,1,1,1,1}};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for(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i=0;i&lt;6;i++){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for(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j=0;j&lt;6;j++){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==1){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("o")){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state.board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[i][j].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("x")){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48712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4630BA-3F3A-4EA2-9B6B-B9DCFBF0D5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8EFBDD-1862-4F5A-A737-8847587D106C}"/>
              </a:ext>
            </a:extLst>
          </p:cNvPr>
          <p:cNvSpPr txBox="1"/>
          <p:nvPr/>
        </p:nvSpPr>
        <p:spPr>
          <a:xfrm>
            <a:off x="333827" y="341254"/>
            <a:ext cx="1111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>
                <a:solidFill>
                  <a:schemeClr val="dk1"/>
                </a:solidFill>
              </a:rPr>
              <a:t>Implemented</a:t>
            </a:r>
            <a:r>
              <a:rPr lang="pt-PT" sz="1600" b="1" dirty="0">
                <a:solidFill>
                  <a:schemeClr val="dk1"/>
                </a:solidFill>
              </a:rPr>
              <a:t> </a:t>
            </a:r>
            <a:r>
              <a:rPr lang="pt-PT" sz="1600" b="1" dirty="0" err="1">
                <a:solidFill>
                  <a:schemeClr val="dk1"/>
                </a:solidFill>
              </a:rPr>
              <a:t>algorithms</a:t>
            </a:r>
            <a:r>
              <a:rPr lang="pt-PT" sz="1600" b="1" dirty="0">
                <a:solidFill>
                  <a:schemeClr val="dk1"/>
                </a:solidFill>
              </a:rPr>
              <a:t>: </a:t>
            </a:r>
            <a:r>
              <a:rPr lang="pt-PT" sz="1600" dirty="0">
                <a:solidFill>
                  <a:schemeClr val="bg1"/>
                </a:solidFill>
              </a:rPr>
              <a:t>O</a:t>
            </a:r>
            <a:r>
              <a:rPr lang="pt-PT" sz="1600" b="1" dirty="0">
                <a:solidFill>
                  <a:schemeClr val="bg1"/>
                </a:solidFill>
              </a:rPr>
              <a:t> </a:t>
            </a:r>
            <a:r>
              <a:rPr lang="pt-PT" sz="1600" dirty="0">
                <a:solidFill>
                  <a:schemeClr val="bg1"/>
                </a:solidFill>
              </a:rPr>
              <a:t>algoritmo escolhido para a realização deste trabalho foi o </a:t>
            </a:r>
            <a:r>
              <a:rPr lang="pt-PT" sz="1600" dirty="0" err="1">
                <a:solidFill>
                  <a:schemeClr val="bg1"/>
                </a:solidFill>
              </a:rPr>
              <a:t>MinMax</a:t>
            </a:r>
            <a:r>
              <a:rPr lang="pt-PT" sz="1600" dirty="0">
                <a:solidFill>
                  <a:schemeClr val="bg1"/>
                </a:solidFill>
              </a:rPr>
              <a:t> sem cortes </a:t>
            </a:r>
            <a:r>
              <a:rPr lang="pt-PT" sz="1600" dirty="0" err="1">
                <a:solidFill>
                  <a:schemeClr val="bg1"/>
                </a:solidFill>
              </a:rPr>
              <a:t>Alpha</a:t>
            </a:r>
            <a:r>
              <a:rPr lang="pt-PT" sz="1600" dirty="0">
                <a:solidFill>
                  <a:schemeClr val="bg1"/>
                </a:solidFill>
              </a:rPr>
              <a:t> Beta.</a:t>
            </a:r>
            <a:endParaRPr lang="pt-PT" sz="1600" b="1" dirty="0">
              <a:solidFill>
                <a:schemeClr val="dk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41FE94-E431-420F-8BEB-4CC5CC42F9C6}"/>
              </a:ext>
            </a:extLst>
          </p:cNvPr>
          <p:cNvSpPr/>
          <p:nvPr/>
        </p:nvSpPr>
        <p:spPr>
          <a:xfrm>
            <a:off x="333827" y="926029"/>
            <a:ext cx="7982859" cy="4110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MinMaxTree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Game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MinMaxTree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heuristica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terminal;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MinMaxTree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(Game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dadState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Game(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dadState.getBoard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(),dadState.getPlayer1(),dadState.getPlayer2());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nodeList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terminal = 0;</a:t>
            </a:r>
          </a:p>
          <a:p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expande(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){}</a:t>
            </a:r>
            <a:endParaRPr lang="pt-PT" sz="1400" b="0" u="sng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setHeuristicMax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setHeuristicMin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numberPiecesDoubleCalc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jogador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setHeuristic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valuePieceHeuristicCalc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valuePieceHeuristic</a:t>
            </a:r>
            <a:r>
              <a:rPr lang="pt-PT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461395-A0CE-4E2E-88D8-56376102FF2A}"/>
              </a:ext>
            </a:extLst>
          </p:cNvPr>
          <p:cNvSpPr txBox="1"/>
          <p:nvPr/>
        </p:nvSpPr>
        <p:spPr>
          <a:xfrm>
            <a:off x="333827" y="5210796"/>
            <a:ext cx="1111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dk1"/>
                </a:solidFill>
              </a:rPr>
              <a:t>Quando criada a arvore </a:t>
            </a:r>
            <a:r>
              <a:rPr lang="pt-PT" sz="1600" dirty="0" err="1">
                <a:solidFill>
                  <a:schemeClr val="dk1"/>
                </a:solidFill>
              </a:rPr>
              <a:t>MinMaxTree</a:t>
            </a:r>
            <a:r>
              <a:rPr lang="pt-PT" sz="1600" dirty="0">
                <a:solidFill>
                  <a:schemeClr val="dk1"/>
                </a:solidFill>
              </a:rPr>
              <a:t> é chamado o método “expande” que expande os nós até uma profundidade máxima dada. De seguida atribui os valores da heurística aos seus respetivos nós chamando o “</a:t>
            </a:r>
            <a:r>
              <a:rPr lang="pt-PT" sz="1600" dirty="0" err="1">
                <a:solidFill>
                  <a:schemeClr val="dk1"/>
                </a:solidFill>
              </a:rPr>
              <a:t>setHeuristicMin</a:t>
            </a:r>
            <a:r>
              <a:rPr lang="pt-PT" sz="1600" dirty="0">
                <a:solidFill>
                  <a:schemeClr val="dk1"/>
                </a:solidFill>
              </a:rPr>
              <a:t>”, ou “</a:t>
            </a:r>
            <a:r>
              <a:rPr lang="pt-PT" sz="1600" dirty="0" err="1">
                <a:solidFill>
                  <a:schemeClr val="dk1"/>
                </a:solidFill>
              </a:rPr>
              <a:t>SetHeuristicMax</a:t>
            </a:r>
            <a:r>
              <a:rPr lang="pt-PT" sz="1600" dirty="0">
                <a:solidFill>
                  <a:schemeClr val="dk1"/>
                </a:solidFill>
              </a:rPr>
              <a:t>”, dependendo do jogador em questão.</a:t>
            </a:r>
          </a:p>
        </p:txBody>
      </p:sp>
    </p:spTree>
    <p:extLst>
      <p:ext uri="{BB962C8B-B14F-4D97-AF65-F5344CB8AC3E}">
        <p14:creationId xmlns:p14="http://schemas.microsoft.com/office/powerpoint/2010/main" val="349902250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2190</Words>
  <Application>Microsoft Office PowerPoint</Application>
  <PresentationFormat>Ecrã Panorâmico</PresentationFormat>
  <Paragraphs>268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Consolas</vt:lpstr>
      <vt:lpstr>Verdana Pro</vt:lpstr>
      <vt:lpstr>Verdana Pro Cond SemiBold</vt:lpstr>
      <vt:lpstr>TornVTI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Manuel Rodrigues da Costa Pinto</dc:creator>
  <cp:lastModifiedBy>Vasco Marques Lopes Teixeira</cp:lastModifiedBy>
  <cp:revision>5</cp:revision>
  <dcterms:created xsi:type="dcterms:W3CDTF">2022-04-25T16:02:53Z</dcterms:created>
  <dcterms:modified xsi:type="dcterms:W3CDTF">2022-04-26T07:58:29Z</dcterms:modified>
</cp:coreProperties>
</file>