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797675" cy="9926638"/>
  <p:embeddedFontLst>
    <p:embeddedFont>
      <p:font typeface="맑은 고딕" panose="020B0503020000020004" pitchFamily="34" charset="-127"/>
      <p:regular r:id="rId9"/>
      <p:bold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D2E"/>
    <a:srgbClr val="B20506"/>
    <a:srgbClr val="FFC000"/>
    <a:srgbClr val="235A90"/>
    <a:srgbClr val="DFB106"/>
    <a:srgbClr val="ED1B23"/>
    <a:srgbClr val="0B5115"/>
    <a:srgbClr val="0E7879"/>
    <a:srgbClr val="CB2332"/>
    <a:srgbClr val="03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 autoAdjust="0"/>
    <p:restoredTop sz="96447" autoAdjust="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25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C903-092F-4D84-92B3-D9C87DB22F54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7027-3C7F-4D89-8D82-1D8BF387E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2DF0-73DA-4389-87D4-B3CC76F8E3A7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6006-5D5F-46EB-AF7B-E3110CE6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 userDrawn="1"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id="1032" name="Picture 8" descr="https://d2v9y0dukr6mq2.cloudfront.net/video/thumbnail/UD7CEz6/atom-cell-element-molecule-particle-physics-science_n1sh8l2e__F0000.png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BFBFB"/>
                </a:clrFrom>
                <a:clrTo>
                  <a:srgbClr val="FBFBFB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051" y="124408"/>
              <a:ext cx="11654241" cy="673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/>
            <p:cNvSpPr/>
            <p:nvPr userDrawn="1"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 userDrawn="1"/>
        </p:nvSpPr>
        <p:spPr>
          <a:xfrm>
            <a:off x="0" y="0"/>
            <a:ext cx="12192000" cy="12440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제목 35"/>
          <p:cNvSpPr>
            <a:spLocks noGrp="1"/>
          </p:cNvSpPr>
          <p:nvPr>
            <p:ph type="title" hasCustomPrompt="1"/>
          </p:nvPr>
        </p:nvSpPr>
        <p:spPr>
          <a:xfrm>
            <a:off x="344551" y="299996"/>
            <a:ext cx="6735699" cy="412170"/>
          </a:xfrm>
        </p:spPr>
        <p:txBody>
          <a:bodyPr>
            <a:noAutofit/>
          </a:bodyPr>
          <a:lstStyle>
            <a:lvl1pPr>
              <a:defRPr sz="2000" b="1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부제목 스타일 편집 </a:t>
            </a:r>
            <a:r>
              <a:rPr lang="en-US" altLang="ko-KR" dirty="0"/>
              <a:t>font size 24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 userDrawn="1"/>
        </p:nvCxnSpPr>
        <p:spPr>
          <a:xfrm flipV="1">
            <a:off x="442609" y="834835"/>
            <a:ext cx="1783869" cy="622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bg1"/>
              </a:gs>
              <a:gs pos="68500">
                <a:srgbClr val="FFFFFF"/>
              </a:gs>
              <a:gs pos="100000">
                <a:schemeClr val="bg1">
                  <a:alpha val="45000"/>
                </a:schemeClr>
              </a:gs>
            </a:gsLst>
            <a:lin ang="0" scaled="1"/>
          </a:gra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 hasCustomPrompt="1"/>
          </p:nvPr>
        </p:nvSpPr>
        <p:spPr>
          <a:xfrm>
            <a:off x="9273812" y="368657"/>
            <a:ext cx="2724150" cy="307720"/>
          </a:xfrm>
        </p:spPr>
        <p:txBody>
          <a:bodyPr>
            <a:noAutofit/>
          </a:bodyPr>
          <a:lstStyle>
            <a:lvl1pPr marL="0" indent="0" algn="r">
              <a:buNone/>
              <a:defRPr sz="16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 스타일 편집 </a:t>
            </a:r>
            <a:r>
              <a:rPr lang="en-US" altLang="ko-KR" dirty="0"/>
              <a:t>font 16</a:t>
            </a:r>
            <a:endParaRPr lang="ko-KR" altLang="en-US" dirty="0"/>
          </a:p>
        </p:txBody>
      </p:sp>
      <p:sp>
        <p:nvSpPr>
          <p:cNvPr id="54" name="내용 개체 틀 53"/>
          <p:cNvSpPr>
            <a:spLocks noGrp="1"/>
          </p:cNvSpPr>
          <p:nvPr>
            <p:ph sz="quarter" idx="11" hasCustomPrompt="1"/>
          </p:nvPr>
        </p:nvSpPr>
        <p:spPr>
          <a:xfrm>
            <a:off x="0" y="920625"/>
            <a:ext cx="12192000" cy="5568717"/>
          </a:xfrm>
        </p:spPr>
        <p:txBody>
          <a:bodyPr/>
          <a:lstStyle>
            <a:lvl1pPr>
              <a:lnSpc>
                <a:spcPct val="125000"/>
              </a:lnSpc>
              <a:defRPr sz="1800" b="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742950" indent="-285750">
              <a:lnSpc>
                <a:spcPct val="125000"/>
              </a:lnSpc>
              <a:buFontTx/>
              <a:buChar char="-"/>
              <a:defRPr sz="15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ct val="125000"/>
              </a:lnSpc>
              <a:defRPr sz="14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lnSpc>
                <a:spcPct val="125000"/>
              </a:lnSpc>
              <a:defRPr sz="1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중심문장 </a:t>
            </a:r>
            <a:r>
              <a:rPr lang="en-US" altLang="ko-KR" dirty="0"/>
              <a:t>font 18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font 15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>
          <a:xfrm>
            <a:off x="4768850" y="6493957"/>
            <a:ext cx="2743200" cy="365125"/>
          </a:xfrm>
        </p:spPr>
        <p:txBody>
          <a:bodyPr/>
          <a:lstStyle>
            <a:lvl1pPr algn="ctr">
              <a:defRPr sz="1050"/>
            </a:lvl1pPr>
          </a:lstStyle>
          <a:p>
            <a:fld id="{1FB17FDE-20E4-4723-8476-2F4ACF18D7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7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chemeClr val="bg1">
                <a:lumMod val="99000"/>
              </a:schemeClr>
            </a:gs>
            <a:gs pos="97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0061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FDE-20E4-4723-8476-2F4ACF18D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6D2752-AA97-4D61-90AF-330C853D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9243-2C6D-4F43-8312-A79C2D51AE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1FB17FDE-20E4-4723-8476-2F4ACF18D78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AC85-5E59-460C-B555-ABA0A10E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2A00A-8305-4978-9CF2-25E702E58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C14D5C1-C45B-45E8-91A1-DBD83E7BA0A2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/>
                  <a:t>ROC </a:t>
                </a:r>
                <a:r>
                  <a:rPr lang="ko-KR" altLang="en-US"/>
                  <a:t>곡선이란</a:t>
                </a:r>
                <a:r>
                  <a:rPr lang="en-US" altLang="ko-KR"/>
                  <a:t>?</a:t>
                </a:r>
              </a:p>
              <a:p>
                <a:pPr lvl="1"/>
                <a:r>
                  <a:rPr lang="en-US" altLang="ko-KR"/>
                  <a:t>Receiver Operating Characteristic Curve</a:t>
                </a:r>
                <a:r>
                  <a:rPr lang="ko-KR" altLang="en-US"/>
                  <a:t>의 약자 </a:t>
                </a:r>
                <a:endParaRPr lang="en-US" altLang="ko-KR"/>
              </a:p>
              <a:p>
                <a:pPr lvl="1"/>
                <a:r>
                  <a:rPr lang="en-US" altLang="ko-KR"/>
                  <a:t>ROC </a:t>
                </a:r>
                <a:r>
                  <a:rPr lang="ko-KR" altLang="en-US"/>
                  <a:t>곡선은 원래 군사 영역에서 유래된 개념으로 나중에 의학 영역에서 발전하였음 </a:t>
                </a:r>
                <a:endParaRPr lang="en-US" altLang="ko-KR"/>
              </a:p>
              <a:p>
                <a:pPr lvl="1"/>
                <a:r>
                  <a:rPr lang="ko-KR" altLang="en-US"/>
                  <a:t>수신자 조작 특성 곡선이라는 명칭도 의학 영역에서 유래된 것 </a:t>
                </a:r>
                <a:endParaRPr lang="en-US" altLang="ko-KR"/>
              </a:p>
              <a:p>
                <a:r>
                  <a:rPr lang="ko-KR" altLang="en-US"/>
                  <a:t>의미 </a:t>
                </a:r>
                <a:endParaRPr lang="en-US" altLang="ko-KR"/>
              </a:p>
              <a:p>
                <a:pPr lvl="1"/>
                <a:r>
                  <a:rPr lang="en-US" altLang="ko-KR"/>
                  <a:t>ROC </a:t>
                </a:r>
                <a:r>
                  <a:rPr lang="ko-KR" altLang="en-US"/>
                  <a:t>곡선의 가로축은 거짓 양성 비율</a:t>
                </a:r>
                <a:r>
                  <a:rPr lang="en-US" altLang="ko-KR"/>
                  <a:t>(False Positive Rate, FPR)</a:t>
                </a:r>
                <a:r>
                  <a:rPr lang="ko-KR" altLang="en-US"/>
                  <a:t>을 나타내고</a:t>
                </a:r>
                <a:r>
                  <a:rPr lang="en-US" altLang="ko-KR"/>
                  <a:t>, </a:t>
                </a:r>
                <a:r>
                  <a:rPr lang="ko-KR" altLang="en-US"/>
                  <a:t>세로축은 실제 양성 비율</a:t>
                </a:r>
                <a:r>
                  <a:rPr lang="en-US" altLang="ko-KR"/>
                  <a:t>(True Positive Rate, TPR)</a:t>
                </a:r>
                <a:r>
                  <a:rPr lang="ko-KR" altLang="en-US"/>
                  <a:t>을 나타냄 </a:t>
                </a:r>
                <a:endParaRPr lang="en-US" altLang="ko-KR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특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altLang="ko-KR"/>
              </a:p>
              <a:p>
                <a:pPr lvl="1"/>
                <a:r>
                  <a:rPr lang="ko-KR" altLang="en-US"/>
                  <a:t>위 식에서 </a:t>
                </a:r>
                <a:r>
                  <a:rPr lang="en-US" altLang="ko-KR"/>
                  <a:t>P</a:t>
                </a:r>
                <a:r>
                  <a:rPr lang="ko-KR" altLang="en-US"/>
                  <a:t>는 실제 양성 샘플 수</a:t>
                </a:r>
                <a:r>
                  <a:rPr lang="en-US" altLang="ko-KR"/>
                  <a:t>, N</a:t>
                </a:r>
                <a:r>
                  <a:rPr lang="ko-KR" altLang="en-US"/>
                  <a:t>은 실제 음성 샘플 수를 의미 </a:t>
                </a:r>
                <a:endParaRPr lang="en-US" altLang="ko-KR"/>
              </a:p>
              <a:p>
                <a:pPr lvl="1"/>
                <a:r>
                  <a:rPr lang="en-US" altLang="ko-KR"/>
                  <a:t>TP</a:t>
                </a:r>
                <a:r>
                  <a:rPr lang="ko-KR" altLang="en-US"/>
                  <a:t>는 </a:t>
                </a:r>
                <a:r>
                  <a:rPr lang="en-US" altLang="ko-KR"/>
                  <a:t>P</a:t>
                </a:r>
                <a:r>
                  <a:rPr lang="ko-KR" altLang="en-US"/>
                  <a:t>의 양성 샘플 중에서 분류기가 양성 샘플로 예측한 샘플의 개수를 나타내고</a:t>
                </a:r>
                <a:r>
                  <a:rPr lang="en-US" altLang="ko-KR"/>
                  <a:t>, FP</a:t>
                </a:r>
                <a:r>
                  <a:rPr lang="ko-KR" altLang="en-US"/>
                  <a:t>는 </a:t>
                </a:r>
                <a:r>
                  <a:rPr lang="en-US" altLang="ko-KR"/>
                  <a:t>N</a:t>
                </a:r>
                <a:r>
                  <a:rPr lang="ko-KR" altLang="en-US"/>
                  <a:t>개의 음성 샘플 중에서 분류기가 양성 샘플로 예측한 샘플의 개수를 나타냄 </a:t>
                </a:r>
                <a:endParaRPr lang="en-US" altLang="ko-KR"/>
              </a:p>
              <a:p>
                <a:pPr lvl="1"/>
                <a:r>
                  <a:rPr lang="ko-KR" altLang="en-US"/>
                  <a:t>예시</a:t>
                </a:r>
                <a:endParaRPr lang="en-US" altLang="ko-KR"/>
              </a:p>
              <a:p>
                <a:pPr lvl="2"/>
                <a:r>
                  <a:rPr lang="en-US" altLang="ko-KR"/>
                  <a:t>10</a:t>
                </a:r>
                <a:r>
                  <a:rPr lang="ko-KR" altLang="en-US"/>
                  <a:t>명의 암 의심 환자가 있는데 여기서 </a:t>
                </a:r>
                <a:r>
                  <a:rPr lang="en-US" altLang="ko-KR"/>
                  <a:t>3</a:t>
                </a:r>
                <a:r>
                  <a:rPr lang="ko-KR" altLang="en-US"/>
                  <a:t>명만 실제 암에 걸렸다고 가정</a:t>
                </a:r>
                <a:r>
                  <a:rPr lang="en-US" altLang="ko-KR"/>
                  <a:t>(P=3). </a:t>
                </a:r>
                <a:r>
                  <a:rPr lang="ko-KR" altLang="en-US"/>
                  <a:t>그 외 </a:t>
                </a:r>
                <a:r>
                  <a:rPr lang="en-US" altLang="ko-KR"/>
                  <a:t>7</a:t>
                </a:r>
                <a:r>
                  <a:rPr lang="ko-KR" altLang="en-US"/>
                  <a:t>명은 암에 걸리지 않았음</a:t>
                </a:r>
                <a:r>
                  <a:rPr lang="en-US" altLang="ko-KR"/>
                  <a:t>(N=7) </a:t>
                </a:r>
              </a:p>
              <a:p>
                <a:pPr lvl="2"/>
                <a:r>
                  <a:rPr lang="ko-KR" altLang="en-US"/>
                  <a:t>병원에서 </a:t>
                </a:r>
                <a:r>
                  <a:rPr lang="en-US" altLang="ko-KR"/>
                  <a:t>10</a:t>
                </a:r>
                <a:r>
                  <a:rPr lang="ko-KR" altLang="en-US"/>
                  <a:t>명의 환자에 대한 진단을 해서 </a:t>
                </a:r>
                <a:r>
                  <a:rPr lang="en-US" altLang="ko-KR"/>
                  <a:t>3</a:t>
                </a:r>
                <a:r>
                  <a:rPr lang="ko-KR" altLang="en-US"/>
                  <a:t>명의 암환자가 있다고 결론을 내렸습니다</a:t>
                </a:r>
                <a:r>
                  <a:rPr lang="en-US" altLang="ko-KR"/>
                  <a:t>. </a:t>
                </a:r>
                <a:r>
                  <a:rPr lang="ko-KR" altLang="en-US"/>
                  <a:t>하지만 여기서 실제 암환자는 </a:t>
                </a:r>
                <a:r>
                  <a:rPr lang="en-US" altLang="ko-KR"/>
                  <a:t>2</a:t>
                </a:r>
                <a:r>
                  <a:rPr lang="ko-KR" altLang="en-US"/>
                  <a:t>명뿐</a:t>
                </a:r>
                <a:r>
                  <a:rPr lang="en-US" altLang="ko-KR"/>
                  <a:t>(TP=2) </a:t>
                </a:r>
                <a:r>
                  <a:rPr lang="ko-KR" altLang="en-US"/>
                  <a:t>그렇다면 실제 양성 비율 </a:t>
                </a:r>
                <a:r>
                  <a:rPr lang="en-US" altLang="ko-KR"/>
                  <a:t>TPR = TP / P = 2/3</a:t>
                </a:r>
                <a:r>
                  <a:rPr lang="ko-KR" altLang="en-US"/>
                  <a:t>으로 계산할 수 있습니다</a:t>
                </a:r>
                <a:r>
                  <a:rPr lang="en-US" altLang="ko-KR"/>
                  <a:t>. </a:t>
                </a:r>
              </a:p>
              <a:p>
                <a:pPr lvl="2"/>
                <a:r>
                  <a:rPr lang="ko-KR" altLang="en-US"/>
                  <a:t>불행하게도 </a:t>
                </a:r>
                <a:r>
                  <a:rPr lang="en-US" altLang="ko-KR"/>
                  <a:t>7</a:t>
                </a:r>
                <a:r>
                  <a:rPr lang="ko-KR" altLang="en-US"/>
                  <a:t>명의 암에 걸리지 않은 환자들 중 한 명이 오진을 받았습니다</a:t>
                </a:r>
                <a:r>
                  <a:rPr lang="en-US" altLang="ko-KR"/>
                  <a:t>. (FP = 1) </a:t>
                </a:r>
                <a:r>
                  <a:rPr lang="ko-KR" altLang="en-US"/>
                  <a:t>그렇다면 </a:t>
                </a:r>
                <a:r>
                  <a:rPr lang="en-US" altLang="ko-KR"/>
                  <a:t>FPR = FP / N = 1 / 7 </a:t>
                </a:r>
              </a:p>
              <a:p>
                <a:pPr lvl="2"/>
                <a:r>
                  <a:rPr lang="ko-KR" altLang="en-US"/>
                  <a:t>이 분류기의 분류 결과는 </a:t>
                </a:r>
                <a:r>
                  <a:rPr lang="en-US" altLang="ko-KR"/>
                  <a:t>ROC </a:t>
                </a:r>
                <a:r>
                  <a:rPr lang="ko-KR" altLang="en-US"/>
                  <a:t>곡선상의 점 </a:t>
                </a:r>
                <a:r>
                  <a:rPr lang="en-US" altLang="ko-KR"/>
                  <a:t>(1/7, 2/3)</a:t>
                </a:r>
                <a:r>
                  <a:rPr lang="ko-KR" altLang="en-US"/>
                  <a:t>이 됩니다</a:t>
                </a:r>
                <a:r>
                  <a:rPr lang="en-US" altLang="ko-KR"/>
                  <a:t>. </a:t>
                </a:r>
              </a:p>
              <a:p>
                <a:pPr lvl="1"/>
                <a:endParaRPr lang="ko-KR" altLang="en-US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C14D5C1-C45B-45E8-91A1-DBD83E7BA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300" t="-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3599-13F3-4E80-BB96-E8E80B699B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4FE3CD-2671-42D2-A669-430AF7F4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36" y="299996"/>
            <a:ext cx="3551339" cy="22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E880-6891-46C5-91B8-C76DEB2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43187-228B-4B70-82A2-79C7C8F11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E80A-56A6-43F7-BF94-238907BD79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예시 </a:t>
            </a:r>
            <a:endParaRPr lang="en-US" altLang="ko-KR"/>
          </a:p>
          <a:p>
            <a:pPr lvl="1"/>
            <a:r>
              <a:rPr lang="ko-KR" altLang="en-US"/>
              <a:t>테스트 세트에 </a:t>
            </a:r>
            <a:r>
              <a:rPr lang="en-US" altLang="ko-KR"/>
              <a:t>20</a:t>
            </a:r>
            <a:r>
              <a:rPr lang="ko-KR" altLang="en-US"/>
              <a:t>개의 샘플이 있고</a:t>
            </a:r>
            <a:r>
              <a:rPr lang="en-US" altLang="ko-KR"/>
              <a:t>, </a:t>
            </a:r>
            <a:r>
              <a:rPr lang="ko-KR" altLang="en-US"/>
              <a:t>오른쪽 표와 같이 결과를 출력</a:t>
            </a:r>
            <a:endParaRPr lang="en-US" altLang="ko-KR"/>
          </a:p>
          <a:p>
            <a:pPr lvl="1"/>
            <a:r>
              <a:rPr lang="ko-KR" altLang="en-US"/>
              <a:t>샘플은 예측확률이 높은 순서대로 정렬 </a:t>
            </a:r>
            <a:endParaRPr lang="en-US" altLang="ko-KR"/>
          </a:p>
          <a:p>
            <a:pPr lvl="1"/>
            <a:r>
              <a:rPr lang="ko-KR" altLang="en-US"/>
              <a:t>모델은 양성</a:t>
            </a:r>
            <a:r>
              <a:rPr lang="en-US" altLang="ko-KR"/>
              <a:t>, </a:t>
            </a:r>
            <a:r>
              <a:rPr lang="ko-KR" altLang="en-US"/>
              <a:t>음성의 값으로 출력하기 전에 임곗값을 정해 주어야 함 </a:t>
            </a:r>
            <a:endParaRPr lang="en-US" altLang="ko-KR"/>
          </a:p>
          <a:p>
            <a:pPr lvl="1"/>
            <a:r>
              <a:rPr lang="ko-KR" altLang="en-US"/>
              <a:t>예측확률이 임곗값보다 높다면 양성으로 판별되고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임곗값보다 작다면 음성으로 분류 </a:t>
            </a:r>
            <a:endParaRPr lang="en-US" altLang="ko-KR"/>
          </a:p>
          <a:p>
            <a:pPr lvl="1"/>
            <a:r>
              <a:rPr lang="ko-KR" altLang="en-US"/>
              <a:t>예를 들어 임곗값이 </a:t>
            </a:r>
            <a:r>
              <a:rPr lang="en-US" altLang="ko-KR"/>
              <a:t>0.9</a:t>
            </a:r>
            <a:r>
              <a:rPr lang="ko-KR" altLang="en-US"/>
              <a:t>라면 첫 번째 샘플만 양성으로 예측되고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나머지는 모두 음성으로 예측</a:t>
            </a:r>
            <a:endParaRPr lang="en-US" altLang="ko-KR"/>
          </a:p>
          <a:p>
            <a:pPr lvl="1"/>
            <a:r>
              <a:rPr lang="ko-KR" altLang="en-US"/>
              <a:t>임곗값은 동적으로 조절할 수 있는데</a:t>
            </a:r>
            <a:r>
              <a:rPr lang="en-US" altLang="ko-KR"/>
              <a:t>, </a:t>
            </a:r>
            <a:r>
              <a:rPr lang="ko-KR" altLang="en-US"/>
              <a:t>높은 점수부터 시작해서 낮은 점수로 이동시키고</a:t>
            </a:r>
            <a:r>
              <a:rPr lang="en-US" altLang="ko-KR"/>
              <a:t>, </a:t>
            </a:r>
            <a:r>
              <a:rPr lang="ko-KR" altLang="en-US"/>
              <a:t>각 임곗값은 모두 하나의 </a:t>
            </a:r>
            <a:r>
              <a:rPr lang="en-US" altLang="ko-KR"/>
              <a:t>FPR</a:t>
            </a:r>
            <a:r>
              <a:rPr lang="ko-KR" altLang="en-US"/>
              <a:t>과 </a:t>
            </a:r>
            <a:r>
              <a:rPr lang="en-US" altLang="ko-KR"/>
              <a:t>TPR</a:t>
            </a:r>
            <a:r>
              <a:rPr lang="ko-KR" altLang="en-US"/>
              <a:t>에 대응합니다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ROC </a:t>
            </a:r>
            <a:r>
              <a:rPr lang="ko-KR" altLang="en-US"/>
              <a:t>그림에서 각 절단점에 대응하는 위치를 그리고 모든 점을 연결하면 최종적으로 </a:t>
            </a:r>
            <a:r>
              <a:rPr lang="en-US" altLang="ko-KR"/>
              <a:t>ROC </a:t>
            </a:r>
            <a:r>
              <a:rPr lang="ko-KR" altLang="en-US"/>
              <a:t>곡선을 얻을 수 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A080B-A424-4B49-B088-9FB3A7EEB1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2F60D-39F2-4E42-BF82-963E29F8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51" y="299996"/>
            <a:ext cx="4945969" cy="30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E880-6891-46C5-91B8-C76DEB2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ROC </a:t>
            </a:r>
            <a:r>
              <a:rPr lang="ko-KR" altLang="en-US"/>
              <a:t>곡선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43187-228B-4B70-82A2-79C7C8F11A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E80A-56A6-43F7-BF94-238907BD798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예시</a:t>
            </a:r>
            <a:endParaRPr lang="en-US" altLang="ko-KR"/>
          </a:p>
          <a:p>
            <a:pPr lvl="1"/>
            <a:r>
              <a:rPr lang="ko-KR" altLang="en-US"/>
              <a:t>임곗값 </a:t>
            </a:r>
            <a:r>
              <a:rPr lang="en-US" altLang="ko-KR"/>
              <a:t>0.9</a:t>
            </a:r>
            <a:r>
              <a:rPr lang="ko-KR" altLang="en-US"/>
              <a:t>일 때 모델은 </a:t>
            </a:r>
            <a:r>
              <a:rPr lang="en-US" altLang="ko-KR"/>
              <a:t>1</a:t>
            </a:r>
            <a:r>
              <a:rPr lang="ko-KR" altLang="en-US"/>
              <a:t>번 샘플을 양성 샘플로 예측 </a:t>
            </a:r>
            <a:endParaRPr lang="en-US" altLang="ko-KR"/>
          </a:p>
          <a:p>
            <a:pPr lvl="1"/>
            <a:r>
              <a:rPr lang="ko-KR" altLang="en-US"/>
              <a:t>예제에서 양성 샘플의 수는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(P=10) </a:t>
            </a:r>
          </a:p>
          <a:p>
            <a:pPr lvl="1"/>
            <a:r>
              <a:rPr lang="en-US" altLang="ko-KR"/>
              <a:t>TP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되고</a:t>
            </a:r>
            <a:r>
              <a:rPr lang="en-US" altLang="ko-KR"/>
              <a:t>, TPR = TP / P = 1/ 10 </a:t>
            </a:r>
          </a:p>
          <a:p>
            <a:pPr lvl="1"/>
            <a:r>
              <a:rPr lang="ko-KR" altLang="en-US"/>
              <a:t>이때 잘못 예측한 양성 샘플이 없기 때문에 </a:t>
            </a:r>
            <a:r>
              <a:rPr lang="en-US" altLang="ko-KR"/>
              <a:t>FP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이 됨 </a:t>
            </a:r>
            <a:endParaRPr lang="en-US" altLang="ko-KR"/>
          </a:p>
          <a:p>
            <a:pPr lvl="1"/>
            <a:r>
              <a:rPr lang="en-US" altLang="ko-KR"/>
              <a:t>FPR = 0 / 10  = 0 </a:t>
            </a:r>
          </a:p>
          <a:p>
            <a:pPr lvl="1"/>
            <a:r>
              <a:rPr lang="ko-KR" altLang="en-US"/>
              <a:t>곡선 </a:t>
            </a:r>
            <a:r>
              <a:rPr lang="en-US" altLang="ko-KR"/>
              <a:t>(0, 0.1) 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임곗값이 </a:t>
            </a:r>
            <a:r>
              <a:rPr lang="en-US" altLang="ko-KR"/>
              <a:t>0.7</a:t>
            </a:r>
            <a:r>
              <a:rPr lang="ko-KR" altLang="en-US"/>
              <a:t>일 때 </a:t>
            </a:r>
            <a:endParaRPr lang="en-US" altLang="ko-KR"/>
          </a:p>
          <a:p>
            <a:pPr lvl="1"/>
            <a:r>
              <a:rPr lang="en-US" altLang="ko-KR"/>
              <a:t>TP</a:t>
            </a:r>
            <a:r>
              <a:rPr lang="ko-KR" altLang="en-US"/>
              <a:t>는 </a:t>
            </a:r>
            <a:r>
              <a:rPr lang="en-US" altLang="ko-KR"/>
              <a:t>2</a:t>
            </a:r>
            <a:r>
              <a:rPr lang="ko-KR" altLang="en-US"/>
              <a:t>이 되고</a:t>
            </a:r>
            <a:r>
              <a:rPr lang="en-US" altLang="ko-KR"/>
              <a:t>, 2 / 10 </a:t>
            </a:r>
          </a:p>
          <a:p>
            <a:pPr lvl="1"/>
            <a:r>
              <a:rPr lang="en-US" altLang="ko-KR"/>
              <a:t>FP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이 되고</a:t>
            </a:r>
            <a:r>
              <a:rPr lang="en-US" altLang="ko-KR"/>
              <a:t>, 1/ 10 </a:t>
            </a:r>
          </a:p>
          <a:p>
            <a:pPr lvl="1"/>
            <a:r>
              <a:rPr lang="ko-KR" altLang="en-US"/>
              <a:t>곡선 </a:t>
            </a:r>
            <a:r>
              <a:rPr lang="en-US" altLang="ko-KR"/>
              <a:t>(0.1 , 0.2)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A080B-A424-4B49-B088-9FB3A7EEB1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F2F60D-39F2-4E42-BF82-963E29F8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67" y="272015"/>
            <a:ext cx="4945969" cy="3047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8F38F0-6F94-4094-B0F4-BCA7B74D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23" y="3347598"/>
            <a:ext cx="365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11A5-49DA-40DE-8490-1D2D3A74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AUC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2D744-3C82-47ED-89F4-2D83912C3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F77BAF-F984-43FB-8F69-6250E85BF7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AUC(Aear Under Curve)</a:t>
            </a:r>
            <a:r>
              <a:rPr lang="ko-KR" altLang="en-US"/>
              <a:t>는 </a:t>
            </a:r>
            <a:r>
              <a:rPr lang="en-US" altLang="ko-KR"/>
              <a:t>ROC </a:t>
            </a:r>
            <a:r>
              <a:rPr lang="ko-KR" altLang="en-US"/>
              <a:t>곡선 아래의 면적 </a:t>
            </a:r>
            <a:endParaRPr lang="en-US" altLang="ko-KR"/>
          </a:p>
          <a:p>
            <a:r>
              <a:rPr lang="en-US" altLang="ko-KR"/>
              <a:t>ROC </a:t>
            </a:r>
            <a:r>
              <a:rPr lang="ko-KR" altLang="en-US"/>
              <a:t>곡선에 기반해 모델 성능을 정량화하여 나타낼 수 있음 </a:t>
            </a:r>
            <a:endParaRPr lang="en-US" altLang="ko-KR"/>
          </a:p>
          <a:p>
            <a:r>
              <a:rPr lang="en-US" altLang="ko-KR"/>
              <a:t>AUC</a:t>
            </a:r>
            <a:r>
              <a:rPr lang="ko-KR" altLang="en-US"/>
              <a:t>값을 계산하기 위해서는 </a:t>
            </a:r>
            <a:r>
              <a:rPr lang="en-US" altLang="ko-KR"/>
              <a:t>ROC </a:t>
            </a:r>
            <a:r>
              <a:rPr lang="ko-KR" altLang="en-US"/>
              <a:t>곡선의 </a:t>
            </a:r>
            <a:r>
              <a:rPr lang="en-US" altLang="ko-KR"/>
              <a:t>x</a:t>
            </a:r>
            <a:r>
              <a:rPr lang="ko-KR" altLang="en-US"/>
              <a:t>축을 따라 적분만 하면 됨</a:t>
            </a:r>
            <a:endParaRPr lang="en-US" altLang="ko-KR"/>
          </a:p>
          <a:p>
            <a:r>
              <a:rPr lang="ko-KR" altLang="en-US"/>
              <a:t>일반적으로 </a:t>
            </a:r>
            <a:r>
              <a:rPr lang="en-US" altLang="ko-KR"/>
              <a:t>0.5 ~ 1 </a:t>
            </a:r>
            <a:r>
              <a:rPr lang="ko-KR" altLang="en-US"/>
              <a:t>사이에 있고</a:t>
            </a:r>
            <a:r>
              <a:rPr lang="en-US" altLang="ko-KR"/>
              <a:t>, AUC</a:t>
            </a:r>
            <a:r>
              <a:rPr lang="ko-KR" altLang="en-US"/>
              <a:t>가 클수록 분류기의 성능이 더 좋다는 것을 나타냄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DF4E60-6D3C-440F-9CF3-F53AE4626A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B17FDE-20E4-4723-8476-2F4ACF18D78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3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24837</TotalTime>
  <Words>477</Words>
  <Application>Microsoft Macintosh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Cambria Math</vt:lpstr>
      <vt:lpstr>맑은 고딕</vt:lpstr>
      <vt:lpstr>Arial</vt:lpstr>
      <vt:lpstr>Office 테마</vt:lpstr>
      <vt:lpstr>ROC 곡선</vt:lpstr>
      <vt:lpstr>ROC 곡선</vt:lpstr>
      <vt:lpstr>ROC 곡선</vt:lpstr>
      <vt:lpstr>ROC 곡선</vt:lpstr>
      <vt:lpstr>AUC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Oh</dc:creator>
  <cp:lastModifiedBy>chawoo seo</cp:lastModifiedBy>
  <cp:revision>487</cp:revision>
  <cp:lastPrinted>2018-04-20T06:27:33Z</cp:lastPrinted>
  <dcterms:created xsi:type="dcterms:W3CDTF">2018-01-29T01:36:27Z</dcterms:created>
  <dcterms:modified xsi:type="dcterms:W3CDTF">2024-05-09T03:32:06Z</dcterms:modified>
</cp:coreProperties>
</file>