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9" roundtripDataSignature="AMtx7miTDoQzqlCDKdrkeCeEEbHSGy/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2BF069-D1DA-4A3D-A73A-DA6D1AE61AE4}">
  <a:tblStyle styleId="{882BF069-D1DA-4A3D-A73A-DA6D1AE61A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66"/>
          <p:cNvGrpSpPr/>
          <p:nvPr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descr="https://d2v9y0dukr6mq2.cloudfront.net/video/thumbnail/UD7CEz6/atom-cell-element-molecule-particle-physics-science_n1sh8l2e__F0000.png" id="23" name="Google Shape;23;p6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35051" y="124408"/>
              <a:ext cx="11654241" cy="6731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4;p66"/>
            <p:cNvSpPr/>
            <p:nvPr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lt1">
                <a:alpha val="6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" name="Google Shape;25;p66"/>
          <p:cNvSpPr/>
          <p:nvPr/>
        </p:nvSpPr>
        <p:spPr>
          <a:xfrm>
            <a:off x="0" y="0"/>
            <a:ext cx="12192000" cy="12440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61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6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  <a:def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66"/>
          <p:cNvCxnSpPr/>
          <p:nvPr/>
        </p:nvCxnSpPr>
        <p:spPr>
          <a:xfrm flipH="1" rot="10800000">
            <a:off x="442609" y="834835"/>
            <a:ext cx="1783869" cy="622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66"/>
          <p:cNvSpPr/>
          <p:nvPr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lt1"/>
              </a:gs>
              <a:gs pos="68500">
                <a:srgbClr val="FFFFFF"/>
              </a:gs>
              <a:gs pos="100000">
                <a:srgbClr val="FFFFFF">
                  <a:alpha val="4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6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6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0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2385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Char char="-"/>
              <a:defRPr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gradFill>
          <a:gsLst>
            <a:gs pos="0">
              <a:srgbClr val="FCFCFC"/>
            </a:gs>
            <a:gs pos="97000">
              <a:srgbClr val="BFBFBF"/>
            </a:gs>
            <a:gs pos="100000">
              <a:srgbClr val="BFBFBF"/>
            </a:gs>
          </a:gsLst>
          <a:lin ang="162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61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projectcalico.org/v3.8/manifests/calico.ya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docker</a:t>
            </a:r>
            <a:endParaRPr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시작하세요! 도커/쿠버네티스</a:t>
            </a:r>
            <a:endParaRPr/>
          </a:p>
        </p:txBody>
      </p:sp>
      <p:sp>
        <p:nvSpPr>
          <p:cNvPr id="42" name="Google Shape;42;p1"/>
          <p:cNvSpPr txBox="1"/>
          <p:nvPr>
            <p:ph idx="4294967295" type="sldNum"/>
          </p:nvPr>
        </p:nvSpPr>
        <p:spPr>
          <a:xfrm>
            <a:off x="9448800" y="64944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이미지 레이어 구조 확인 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history 명령어를 사용하여 이미지의 생성 과정과 용량 확인 </a:t>
            </a:r>
            <a:endParaRPr/>
          </a:p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990" y="1717226"/>
            <a:ext cx="6805676" cy="495929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3797066" y="2523067"/>
            <a:ext cx="3196400" cy="67733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3712400" y="4999566"/>
            <a:ext cx="3196400" cy="67733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p10"/>
          <p:cNvCxnSpPr/>
          <p:nvPr/>
        </p:nvCxnSpPr>
        <p:spPr>
          <a:xfrm>
            <a:off x="6993466" y="2861734"/>
            <a:ext cx="1803300" cy="126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0"/>
          <p:cNvCxnSpPr/>
          <p:nvPr/>
        </p:nvCxnSpPr>
        <p:spPr>
          <a:xfrm flipH="1" rot="10800000">
            <a:off x="6908800" y="4123233"/>
            <a:ext cx="1888200" cy="1215000"/>
          </a:xfrm>
          <a:prstGeom prst="bentConnector3">
            <a:avLst>
              <a:gd fmla="val 5268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0"/>
          <p:cNvSpPr txBox="1"/>
          <p:nvPr/>
        </p:nvSpPr>
        <p:spPr>
          <a:xfrm>
            <a:off x="8951385" y="3927991"/>
            <a:ext cx="1989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컨테이너 다루기</a:t>
            </a:r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도커 버전 확인하기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-v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도커 컨테이너 생성하기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-it ubuntu:14.04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-i 옵션으로 상호 입출력을, -t 옵션으로 tty를 활성화 해서 bash shell을 사용하도록 컨테이너를 설정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ubuntu:14.04 이미지가 로컬 도커 엔진에 존재하지 않으면 도커 중앙 이미지 저장소인 도커 허브에서 자동으로 이미지 다운로드.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 컨테이너와 호스트의 파일시스템은 서로 독립적이므로 ls 명령어로 파일 시스템을 확인해보면 아무것도 설치되지 않은 상태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 내부에서 빠져나오기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완전 종료 -&gt; exit 실행 or  Ctrl + D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종료시키지 않고 빠져만 나오기 -&gt; Ctrl + P, Q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centos 컨테이너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pull 명령어를 사용해 이미지를 내려받습니다.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pull centos:7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images</a:t>
            </a:r>
            <a:endParaRPr/>
          </a:p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컨테이너 다루기</a:t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생성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run 명령어가 아닌 create 명령어를 사용할 수도 있음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create -it --name mycentos centos:7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create 명령어의 결과로 출력된 무작위 16진수 해시값은 컨테이너의 고유 ID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너무 길어 일반적으로 앞의 12자리만 사용합니다.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start, attach 명령어를 사용해 컨테이너 시작하고 내부 들어가기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start mycentos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attach mycentos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run 명령어는 pull, create, start 명령어를 일괄적으로 실행하는 명령어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보통은 컨테이너를 생성함과 동시에 시작하기 때문에 run 명령어를 더 많이 사용</a:t>
            </a:r>
            <a:endParaRPr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652" y="4091174"/>
            <a:ext cx="5554621" cy="144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run 명령어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run 명령어 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run [옵션] 이미지명[:태그명]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백그라운드 실행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도커를 이용하는 경우의 대부분은 컨테이너에 서버 기능을 가지게 해서 실행하는 경우임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이때 대화식이 아니라 백그라운드에서 실행하여 사용 </a:t>
            </a:r>
            <a:endParaRPr/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809" y="1999824"/>
            <a:ext cx="6109678" cy="1712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9809" y="4846440"/>
            <a:ext cx="5582445" cy="171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컨테이너 다루기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목록 확인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ps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정지된 컨테이너까지 출력이 필요할 때는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# docker ps -a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# docker ps -f ancestor=ubuntu     # ubuntu 기반으로 생성된 컨테이너만 조회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# docker ps -f id=ce7                  # id이름에 ce7으로 시작하는 컨테이너 조회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출력 결과 설명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IMAGE : 컨테이너를 생성할 대 사용된 이미지의 이름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COMMAND : 컨테이너가 시작될 때 실행될 명령어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CREATED : 컨테이너가 생성되고 난 뒤 흐른 시간을 나타냄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STATUS : 컨테이너의 상태, UP : 실행, Exited : 종료된 상태, Pause: 중지된 상태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PORTS : 컨테이너가 개방한 포트와 호스트에 연결한 포트를 나열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NAMES : 컨테이너의 고유한 이름, --name 옵션으로 이름을 설정하지 않으면 도커 엔진이 임의로 형용사와 명사를 무작위로 조합해 이름을 설정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이름을 변경하고 싶다면....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# docker rename [현재이름] [변경이름]</a:t>
            </a:r>
            <a:endParaRPr/>
          </a:p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7305458" y="1984738"/>
            <a:ext cx="3330429" cy="106182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       : 컨테이너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   :  이름 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   :  레이블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exited  :  컨테이너가 종료됐을 때 반환하는 숫자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  :  작동 상태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ancestor : 사용하는 이미지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컨테이너 삭제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삭제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rm [컨테이너이름]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한 번 삭제한 컨테이너는 복구할 수 없음.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실행 중인 컨테이너는 삭제할 수 없으므로 정지한 뒤 삭제하거나 강제로 삭제하는 옵션 추가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정지는 아래 명령어로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# docker stop [이름]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rm -f [이름]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prune 명령어를 입력해서 모든 컨테이너 삭제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container prune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ps 명령어와 조합하여 삭제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ps -a -q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a : 모든 컨테이너 출력 , q : 컨테이너의 ID만 출력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stop $(docker ps -a -q)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rm $(docker ps -a -q)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컨테이너 다루기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idx="2" type="body"/>
          </p:nvPr>
        </p:nvSpPr>
        <p:spPr>
          <a:xfrm>
            <a:off x="635000" y="1197878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컨테이너를 외부에 노출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 실행 및 ip확인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docker run -i -t --name network_test ubuntu:14.04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ifconfig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외부에 컨테이너의 애플리케이션을 노출하기 위해서는 eth0의 ip, port를 호스트 ip, port로 바인딩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docker run -i -t --name mywebserver -p 80:80 ubuntu:14.04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-p는 컨테이너의 포트를 호스트의 포트와 바인딩해 연결할 수 있게 설정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사용법 : </a:t>
            </a:r>
            <a:r>
              <a:rPr lang="ko-KR">
                <a:solidFill>
                  <a:srgbClr val="FF0000"/>
                </a:solidFill>
              </a:rPr>
              <a:t>[host port] : [container port]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여러 개의 포트를 외부에 개방하려면 -p 옵션을 여러 번 써서 설정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ubuntu:14.04에서 apache 설치 및 실행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apt-get update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apt-get install apache2 -y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service apache2 start 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컨테이너 다루기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애플리케이션 구축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mysql 컨테이너 실행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-d --name wordpressdb -e MYSQL_ROOT_PASSWORD=password -e MYSQL_DATABASE=wordpress mysql:5.7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wordpress 컨테이너 실행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-d -e WORDPRESS_DB_USER=root -e WORDPRESS_DB_PASSWORD=password -e WORDPRESS_DB_NAME=wordpress --name wordpress --link wordpressdb:mysql -p 80:80 wordpress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port 바인딩 확인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port wordpress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옵션 알아보기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-d : Detached 모드의 의미로 백그라운드에서 동작하는 애플리케이션으로써 실행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-e : 컨테이너 내부의 환경변수를 설정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환경변수에서 값을 가져와 쓰는 경우가 많으므로 자주 사용하는 옵션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--link : 컨테이너의 alias으로 접근하도록 설정. 위의 예제에서 wordpressdb를 mysql이라는 호스트명으로 접근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 내부 명령어 사용하기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exec -it wordpressdb /bin/bash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exec  wordpressdb ls / </a:t>
            </a:r>
            <a:endParaRPr/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컨테이너 안의 파일 복사하기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안의 파일을 호스트에 복사할 때 docker cp 명령을 사용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cp &lt;컨테이너 식별자&gt;:&lt;컨테이너 안의 파일 경로&gt; &lt;호스트의 디렉토리 경로&gt;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docker cp webserver:/etc/nginx/nginx.conf  /tmp/nginx.conf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cp &lt;호스트의 파일&gt; &lt;컨테이너 식별자&gt;:&lt;컨테이너 안의 파일 경로&gt;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docker cp ./test.txt  webserver:/tmp/test.txt 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볼륨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이미지로 컨테이너를 생성하면 이미지는 읽기 전용이 되며 컨테이너의 변경 사항만 별도로 저장해서 각 컨테이너의 정보를 보존 함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mysql 컨테이너는 mysql:5.7이라는 이미지로 생성됐지만 워드프레스 블로그를 위한 데이터베이스등의 정보는 컨테이너가 보유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생성된 이미지는 어떠한 경우로도 변경되지 않으며, 컨테이너 계층에 원래 이미지에서 변경된 파일 시스템등을 저장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mysql 컨테이너를 삭제하면 컨테이너 계층에 저장되어 있는 데이터베이스의 정보도 다 삭제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이를 방지하기 위해 컨테이너의 데이터를 영속적으로 데이터로 활용할 수 있는 방법이 필요</a:t>
            </a:r>
            <a:endParaRPr/>
          </a:p>
        </p:txBody>
      </p:sp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491" y="2325606"/>
            <a:ext cx="3658111" cy="1590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도커란?</a:t>
            </a:r>
            <a:endParaRPr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리눅스 컨테이너에 여러 기능을 추가함으로써 애플리케이션을 컨테이너로서 좀더 쉽게 사용할 수 있게 만들어진 오픈소스 프로젝트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도커는 Go 언어로 작성되어 2013년 3월에 첫 번째 릴리스가 발표된 이후 지금까지 꾸준히 개발되고 있음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기존에 쓰이던 가상화 방법인 가상머신하고는 다르게 도커 컨테이너는 성능의 손실이 거의 없어서 차세대 클라우드 인프라 솔루션으로 많은 개발자들에게 주목받고 있음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프로젝트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Compose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Private Registry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Machine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Kitematic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Engine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컨테이너를 생성하고 관리하는 주체로서 이 자체로도 컨테이너를 제어할 수 있고 다양한 기능을 제공하는 도커의 주 프로젝트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도커의 생태계에 있는 여러 프로젝트들은 도커 엔진을 좀 더 효율적으로 사용하기 위한 것에 불과하기 때문에 핵심이 되는 것은 도커 엔진임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볼륨 - 호스트 볼륨</a:t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볼륨을 활용하는 방법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호스트와 볼륨을 공유할 수 도 있고 볼륨 컨테이너를 활용할 수 도 있고, 도커가 관리하는 볼륨을 생성할 수도 있음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호스트와 볼륨을 공유함으로써 데이터베이스 컨테이너를 삭제해도 데이터는 삭제되지 않도록 설정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run -d --name wordpressdb_hostvol -e MYSQL_ROOT_PASSWORD=password -e MYSQL_DATABASE=wordpress \</a:t>
            </a:r>
            <a:endParaRPr/>
          </a:p>
          <a:p>
            <a:pPr indent="0" lvl="1" marL="457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rPr lang="ko-KR"/>
              <a:t>      -v /home/wordpredd_db:/var/lib/mysql mysql:5.7</a:t>
            </a:r>
            <a:endParaRPr/>
          </a:p>
          <a:p>
            <a:pPr indent="0" lvl="2" marL="8572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ko-KR"/>
              <a:t>-ex) docker run -d --name wordpressdb_hostvol -e MYSQL_ROOT_PASSWORD=password -e MYSQL_DATABASE=wordpress -v c:\home:/var/lib/mysql mysql:5.7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run -d -e WORDPRESS_DB_PASSWORD=password --name wordpress --link wordpressdb:mysql -p 80 wordpress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옵션 확인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v /var/lib/mysql 디렉토리는 mysql이 db 데이터를 저장하는 기본 디렉토리인데 호스트의 home/wordpress_db와 공유 한다는 의미 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볼륨 - 호스트 볼륨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호스트에 이미 디렉토리와 파일이 존재하고 컨테이너에도 존재할 때 두 디렉토리를 공유하면?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alicek106/volume_test 이미지의 /home 디렉토리에는 testdir_2라는 디렉토리가 존재하고 test라는 파일을 생성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-it --name volume_dummy alicek106/volume_test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cd /home/testdir_2/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cat test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컨테이너를 빠져나온 뒤 -v 옵션으로 컨테이너를 생성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docker run -it --name volume_overide -v c:\home:/home/testdir_2 alicek106/volume_test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-v 옵션을 통한 호스트 볼륨 공유는 호스트의 디렉토리를 컨테이너의 디렉토리에 마운트 합니다.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컨테이너의 testdir_2 폴더 안에 있던 test라는 파일은 삭제가 되어있고, 호스트의 home 폴더의 내용으로 공유되어 있음 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볼륨 - 볼륨 컨테이너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볼륨 컨테이너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두 번째 방법은 -옵션으로 볼륨을 사용하는 컨테이너를 다른 컨테이너와 공유하는 것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--volumes-from 옵션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-it --name vol_from_cont --volumes-from volume_overide ubuntu:14.04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여러 개의 컨테이너가 동일한 컨테이너에 --volumes-from 옵션을 사용함으로써 볼륨을 공유하여 사용할 수 있음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660" y="2954088"/>
            <a:ext cx="4750775" cy="3581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볼륨 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세번째 방법으론 도커 볼륨 사용하기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volume 명령어를 사용하는 것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volume으로 시작하며, docker volume create 명령어로 볼륨을 생성합니다.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volume create --name myvolume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volume ls 명령어를 실행하면 생성된 볼륨을 확인할 수 있습니다.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volume ls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생성되는 컨테이너는 볼륨을 컨테이너의 /root/ 디렉토리에 마운트 하므로 /root 디렉토리에 파일을 쓰면 해당 파일이 볼륨에 저장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-it --name myvolume_1 -v myvolume:/root/ ubuntu:14.04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생성되는 컨테이너는 볼륨을 컨테이너의 /root/ 디렉토리에 마운트하므로 /root 디렉토리에 파일을 쓰면 해당 파일이 볼륨에 저장됩니다.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# echo hello, volume! &gt;&gt; /root/volume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다른 컨테이너도 myvolume 볼륨을 쓰면 볼륨을 활용한 디렉토리에 volume 파일이 존재할 것입니다.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-i -t --name myvolume_2 -v myvolume:/root/ ubuntu:14.04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339" y="791356"/>
            <a:ext cx="2724150" cy="239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볼륨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볼륨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inspect 명령어를 사용하면 myvolume 볼륨이 실제로 어디에 저장되는지 알 수 있습니다.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driver : 볼륨이 쓰는 드라이버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label : 볼륨을 구분하는 라벨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mountpoint : 해당 볼륨이 실제로 호스트의 어디에 저장되어 있는지 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아래와 같이 컨테이너에서 공유할 디렉토리의 위치를 -v 옵션에 입력하면 해당 디렉토리에 대한 볼륨을 자동으로 생성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-i -t --name volume_auto -v /root ubuntu:14.04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volume ls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container inspect volume_auto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삭제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volume rm [container name]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사용되지 않은 볼륨을 한꺼번에 삭제하려면 docker volume prune 명령어 사용 </a:t>
            </a:r>
            <a:endParaRPr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이미지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도커는 기본적으로 도커 허브라는 중앙 이미지 저장소에서 이미지를 다운로드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허브는 도커가 공식적으로 제공하는 있는 이미지 저장소로서, 도커 계정을 가지고 있다면 누구든지 임지를 올리고 내려 받을 수 있기 때문에 다른 사람들에게 이미지를 쉽게 공유가 가능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 create, docker run, docker pull의 명령어로 이미지를 내려 받을 때 도커는 도커 허브에 해당 이미지를 검색한 뒤에 다운로드 받음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필요한 대부분의 이미지는 도커 허브에서 공식적으로 제공(ubuntu:14.04, centos:7)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다른 사람들이 도커 허브에 올려놓은 경우(Apache Tomcat, Hadoop)가 대부분이라서 애플리케이션 이미지를 직접 만들지 않아도 손쉽게 사용할 수 있다는 장점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 search 명령어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도커 허브에서 이미지를 검색하며, 도커 허브 이미지를 명시하기 위해 docker.io / ubuntu와 같이 docker.io 접두어를 사용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STARS는 해당 이미지가 도커 사용자로부터 얼마나 즐겨찾기가 되었는지 나타냄</a:t>
            </a:r>
            <a:endParaRPr/>
          </a:p>
        </p:txBody>
      </p:sp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이미지 생성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이미지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개발하는 많은 경우에는 컨테이너에 애플리케이션을 위한 특정 개발 환경을 직접 구축한 뒤 사용자만의 이미지를 직접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이를 위해 컨테이너 안에서 작업한 내용을 이미지로 만드는 방법을 확인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다음 명령어를 입력해 이미지로 만들 컨테이너를 생성합니다.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컨테이너 내부에 first라는 이름의 파일을 하나 생성해 기존의 이미지로부터 변경사항을 만듭니다.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# docker run -it --name commit_test ubuntu:14.04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컨테이너 안에서 ) echo test_first! &gt;&gt; first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위의 명령어를 실행하고 컨테이너 호스트로 빠져나와 docker commit 명령어를 입력해 컨테이너를 이미지로 만듭니다.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commit [OPTION] CONTAINER [REPOSITORY[:TAG]]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commit -a 'alicek106' -m 'first commit' commit_test commit_test : first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a옵션  : author의 의미로 이미지의 작성자를 뜻함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m옵션 : 커밋 메시지를 뜻합니다. 이미지에 포함될 부가 설명을 입력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위의 예제에서는 이미지의 이름을 commit_test로 태그를 first로 설정 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이미지 생성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>
            <p:ph idx="2" type="body"/>
          </p:nvPr>
        </p:nvSpPr>
        <p:spPr>
          <a:xfrm>
            <a:off x="635000" y="1172711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commit_test : first 이미지로 컨테이너 생성한 뒤 second라는 파일을 추가해 commit_test : second라는 이미지를 새롭게 생성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run -i -t --name commit_test2 commit_test : first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 안에서) echo test_second &gt;&gt; second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commit -a 'alicek106' -m 'second commit' commit_test2 commit_test : second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이미지 정보 출력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inspect 명령어를 사용해서 이미지에 대한 정보를 출력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inspect ubunt:14.04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inspect commit_test : first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inspect commit_test : second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76" name="Google Shape;2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7416" y="2967135"/>
            <a:ext cx="3753374" cy="310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551" y="3197010"/>
            <a:ext cx="7840169" cy="279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이미지 삭제</a:t>
            </a:r>
            <a:endParaRPr/>
          </a:p>
        </p:txBody>
      </p:sp>
      <p:sp>
        <p:nvSpPr>
          <p:cNvPr id="283" name="Google Shape;283;p29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rmi 명령어를 사용하여 도커 이미지를 삭제할 수 있음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rmi commit_test : first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만약 해당 이미지로 사용중인 컨테이너가 있다면 해당 이미지는 삭제할 수 없음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아래 명령어를 사용해 컨테이너를 삭제한 뒤에 이미지를 삭제를 함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stop commit_test2 &amp;&amp; docker rm commit_test2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rmi commit_test : first 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commit_test : first 이미지를 삭제했다고 해서 실제로 해당 이미지의 레이어 파일이 삭제되지는 않음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commit_test : first 의 삭제 한 뒤의 출력 결과를 보면 Untagged ... 는 이미지에 부여된 이름만 삭제한다는 의미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commit_test : first를 기반으로 commit_test : second가 존재하기 때문임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완전히 삭제 하고 싶다면 commit_test : second까지 삭제해야 함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rmi commit_test : second</a:t>
            </a:r>
            <a:endParaRPr/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295" y="1052094"/>
            <a:ext cx="3254705" cy="246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가상머신과 도커 컨테이너</a:t>
            </a:r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기존의 가상화 기술은 하이퍼바이저를 이용해 여러 개의 운영체제를 하나의 호스트에 생성해 사용하는 방식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여러 개의 운영체제는 가상 머신이라는 단위로 구별되고, 각 머신에 우분투, CentOS등의 운영체제가 설치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하이퍼바이저에 의해 생성되고 관리되는 운영체제는 </a:t>
            </a:r>
            <a:r>
              <a:rPr lang="ko-KR">
                <a:solidFill>
                  <a:srgbClr val="FF0000"/>
                </a:solidFill>
              </a:rPr>
              <a:t>게스트 운영체제</a:t>
            </a:r>
            <a:r>
              <a:rPr lang="ko-KR"/>
              <a:t>라고 하고, 다른 게스트 운영체제와는 완전히 독립된 공간과 시스템 자원을 할당 받아 사용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각종 시스템 자원을 가상화하고 독립된 공간을 생성하는 작업은 하이퍼바이저를 반드시 거치기 때문에 일반 호스트에 비해 성능의 손실이 발생함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또한 가상 머신을 배포하기 위한 이미지로 만들었을 때 이미지의 크기가 큰 단점이 있음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005" y="2496734"/>
            <a:ext cx="3699614" cy="213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이미지 삭제</a:t>
            </a:r>
            <a:endParaRPr/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참고사항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컨테이너가 사용 중인 이미지를 docker rmi -f로 강제로 삭제하면 이미지의 이름이 &lt;none&gt;으로 변경되어, 이러한 이미지들을 댕글링(dangling) 이미지라고 합니다.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댕글링 이미지는 docker images -f dangling=ture 명령어를 사용해 별도로 확인할 수 있습니다.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사용 중이지 않은 댕글링 이미지는 아래 명령어로 한꺼번에 삭제할 수 있습니다.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</a:t>
            </a:r>
            <a:r>
              <a:rPr lang="ko-KR">
                <a:solidFill>
                  <a:srgbClr val="FF0000"/>
                </a:solidFill>
              </a:rPr>
              <a:t>docker image prune [옵션]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500"/>
              <a:buChar char="-"/>
            </a:pPr>
            <a:r>
              <a:rPr lang="ko-KR">
                <a:solidFill>
                  <a:srgbClr val="FF0000"/>
                </a:solidFill>
              </a:rPr>
              <a:t>이미지 전체 삭제</a:t>
            </a:r>
            <a:endParaRPr>
              <a:solidFill>
                <a:srgbClr val="FF0000"/>
              </a:solidFill>
            </a:endParaRPr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ko-KR">
                <a:solidFill>
                  <a:srgbClr val="FF0000"/>
                </a:solidFill>
              </a:rPr>
              <a:t># docker rmi $(docker images -q)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ko-KR">
                <a:solidFill>
                  <a:srgbClr val="FF0000"/>
                </a:solidFill>
              </a:rPr>
              <a:t>rm 명령어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500"/>
              <a:buChar char="-"/>
            </a:pPr>
            <a:r>
              <a:rPr lang="ko-KR">
                <a:solidFill>
                  <a:srgbClr val="FF0000"/>
                </a:solidFill>
              </a:rPr>
              <a:t>docker image rm [옵션] 이미지명 </a:t>
            </a:r>
            <a:endParaRPr/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3252" y="2949144"/>
            <a:ext cx="6049219" cy="60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6777" y="5248932"/>
            <a:ext cx="4420217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1115" y="3627082"/>
            <a:ext cx="4258269" cy="130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이미지 추출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이미지를 별도로 저장하거나 옮기는 등 필요에 따라 이미지를 단일 바이너리 파일로 저장해야 할때가 있습니다.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 save 명령어를 사용하면 컨테이너의 커맨드, 이미지 이름과 태그 등 이미지의 모든 메타데이터를 포함해 하나의 파일로 추출할 수 있습니다.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save -o ubuntu_14_04.tar ubuntu:14.04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추출된 이미지는 load 명령어로 도커에 다시 로드할 수 있습니다.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load -i ubuntu_14_04.tar</a:t>
            </a:r>
            <a:endParaRPr/>
          </a:p>
        </p:txBody>
      </p:sp>
      <p:sp>
        <p:nvSpPr>
          <p:cNvPr id="305" name="Google Shape;305;p31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Dockerfile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이미지 생성 방법 복습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아무것도 존재하지 않은 이미지로 컨테이너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애플리케이션을 위한 환경을 설치하고 소스코드 등을 복사해 잘 동작하는 것을 확인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컨테이너를 이미지로 커밋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위와 같은 작업을 손쉽게 기록하고 수행할 수 있는 build 명령어를 제공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완성된 이미지를 생성하기 위해 컨테이너에 설치해야 하는 패키지, 추가해야 하는 소스코드, 실행해야 하는 명령어와 셸 스크립트 등을 하나의 파일로 기록해 두면 도커는 이 파일을 읽어 컨테이너에서 작업을 수행한 뒤 이미지로 만듬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작업을 기록한 파일의 이름을 Dockerfile이라 하며, build 명령어는 dockerfile을 읽어 이미지를 생성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311" y="2672181"/>
            <a:ext cx="4796841" cy="151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Dockerfile 기본 문법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Dockerfile은 확장자는 필요 없으며, Dockerfile 이라는 이름의 파일에 인프라의 구성 정보를 기술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Dockerfile 이외의 파일명으로 작동하지만, 이때는 Dockerfile에서 이미지를 빌드할 때 파일명을 명시적으로 지정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23" name="Google Shape;3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205" y="2342688"/>
            <a:ext cx="8640381" cy="372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Dockerfile</a:t>
            </a:r>
            <a:endParaRPr/>
          </a:p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배포할 때 이미지 자체를 배포하는 것도 있지만 dockerfile를 배포하여 다운로드 받은 사용자가 직접 build해서 사용할 수 있습니다.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애플리케이션에 필요한 패키지 설치 등을 명확히 할 수 있고, 이미지 생성을 자동화할 수 있으며, 쉽게 배포가 가능합니다. 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예제 - directory를 생성하고 그 안에 html 파일을 미리 만들어 둡니다.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mkdir dockerfile &amp;&amp; cd dockerfile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echo test &gt;&gt; test.html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build -t mybuild:0.0 ./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vi Dockerfile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1228026" y="4704239"/>
            <a:ext cx="9456548" cy="17851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 ubuntu:14.04                                   # FROM : 생성할 이미지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MAINTAINER jungwoon                                 # MAINTAINER : 이미지를 생성한 개발자의 정보 (1.13.0 이후 사용 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LABEL "purpose"="practice"                          # LABEL : 이미지에 메타데이터를 추가 (key-value 형태)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 apt-get update                                  # RUN : 내부에서 실행하는 명령, apt-get 업데이트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 apt-get install apache2 -y                      # RUN : 내부에서 실행하는 명령, apache2 설치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 test.html /var/www/html                         # ADD : 파일을 추가, 파일은 Dockerfile이 위치한 디렉토리에서 가져옴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WORKDIR /var/www/html                               # WORKDIR : 디렉토리 이동, cd 명령어와 동일합니다, /var/www/html로 이동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 ["/bin/bash", "-c", "echo hello &gt;&gt; test2.html"] # RUN : 내부에서 실행하는 명령, test2.html 파일 생성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EXPOSE 80                                           # EXPOSE : Dockefile의 빌드로 생성된 이미지에서 열어줄 포트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CMD apachectl -DFOREGROUND                          # CMD : 컨테이너가 시작될 때마다 실행한 명령어, apache를 매번 실행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Dockerfile</a:t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다음 명령어를 입력해 생성된 이미지로 컨테이너를 실행합니다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run -d -P --name myserver mybuild:0.0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P 옵션 : 이미지에서 설정된 EXPOSE의 모든 포트를 호스트에 연결하도록 설정합니다.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위의 예제는 80번 포트를 사용하는 것을 의미합니다.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port myserver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현재 myserver 컨테이너의 port의 바인딩된 정보를 확인할 수 있습니다. </a:t>
            </a:r>
            <a:endParaRPr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컴포즈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여러 개의 컨테이너가 하나의 애플리케이션으로 동작할 때 이를 테스트하려면 각 컨테이너를 하나씩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ex) 웹 애플리케이션을 테스트하려면 웹 서버 컨테이너와 db 컨테이너를 생성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--name mysql -d alicek106/composetest : mysql mysqld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# docker run -d -p 80:80 --link mysql : db --name web alicek106 / composetest : web apachectl -DEFOREGROUND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위의 예제에서의 작업을 하나의 서비스로 정의해 컨테이너 묶음으로 관리하는 것이 도커 컴포즈입니다.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컨테이너를 이용한 서비스의 개발과 여러 개의 컨테이너를 하나의 프로젝트로서 다룰 수 있는 작업 환경을 제공합니다. 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컴포즈 설치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curl -L "https://github.com/docker/compose/releases/download/1.24.1/docker-compose-$(uname -s)-$(uname -m)" -o /usr/local/bin/docker-compose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컴포즈 사용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도커 컴포즈는 컨테이너의 설정이 정의된 YAML 파일을 읽어 도커 엔진을 통해 컨테이너를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도커 컴포즈를 사용할려면 가장 먼저 YAML 파일을 작성해야 함 </a:t>
            </a:r>
            <a:endParaRPr/>
          </a:p>
        </p:txBody>
      </p:sp>
      <p:sp>
        <p:nvSpPr>
          <p:cNvPr id="348" name="Google Shape;348;p3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컴포즈의 기본 명령</a:t>
            </a:r>
            <a:endParaRPr/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컴포즈의 주요 서브 명령 </a:t>
            </a:r>
            <a:endParaRPr/>
          </a:p>
        </p:txBody>
      </p:sp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57" name="Google Shape;3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45" y="1809719"/>
            <a:ext cx="3795219" cy="4071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/>
        </p:nvSpPr>
        <p:spPr>
          <a:xfrm>
            <a:off x="5166741" y="2158987"/>
            <a:ext cx="53311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docker-compose 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docker-compose up -d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docker-compose down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컴포즈</a:t>
            </a:r>
            <a:endParaRPr/>
          </a:p>
        </p:txBody>
      </p:sp>
      <p:sp>
        <p:nvSpPr>
          <p:cNvPr id="364" name="Google Shape;364;p38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아래 두 명령어를 실행한 결과와 같은 docker-compose.yml로 작성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run -d --name mysql alicek106/composetest:mysql mysqld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docker run -d -p 80:80 --link mysql:db --name web alicek106/composetest:web apachectl -DFOREGROUND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docker-compose.yml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services : 생성될 컨테이너들을 묶어놓은 단위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web, mysql : 생성될 서비스의 이름 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1333500" y="2821493"/>
            <a:ext cx="6502400" cy="26776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version: '3.0'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web: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image: alicek106/composetest:web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ports: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- "80:80"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links: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- mysql:db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command: apachectl -DFOREGROUND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mysql: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image: alicek106/composetest:mysql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command: mysqld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컴포즈</a:t>
            </a:r>
            <a:endParaRPr/>
          </a:p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컴포즈로 시작된 컨테이너의 이름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[프로젝트 이름]_[서비스_이름]_[서비스 내에서 컨테이너의 번호]</a:t>
            </a:r>
            <a:endParaRPr/>
          </a:p>
        </p:txBody>
      </p:sp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417" y="2100077"/>
            <a:ext cx="5849166" cy="26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가상머신과 도커 컨테이너</a:t>
            </a:r>
            <a:endParaRPr/>
          </a:p>
        </p:txBody>
      </p:sp>
      <p:sp>
        <p:nvSpPr>
          <p:cNvPr id="64" name="Google Shape;64;p4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도커 컨테이너는 가상화된 공간을 생성하기 위해 리눅스의 자체 기능인 chroot, 네임스페이스, cgroup을 사용함으로써 프로세스 단위의 격리 환경을 만들기 때문에 성능 손실이 거의 없음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컨테이너에 필요한 커널은 호스트의 커널을 공유해 사용하고, 컨테이너 안에는 애플리케이션을 구동하는 데 필요한 라이브러리 및 실행 파일만 존재하기 때문에 컨테이너를 이미지로 만들었을 때 이미지의 용량 또한 가상머신에 비해 매우 작음</a:t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장점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애플리케이션의 개발과 배포가 편해집니다.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컨테이너 내부에서 여러 작업을 마친 뒤 이를 운영 환경에 배포하려고 한다면, 해당 컨테이너를 도커 이미지라고 하는 일종의 패키지로 만들어 운영 서버에 전달하기만 하면 됨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여러 애플리케이션의 독립성과 확장성이 높아집니다.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소프트웨어의 여러 모듈이 상호 작용하는 로직을 하나의 프로그램 내에서 구동시키는 방식을 모놀리스 애플리케이션이라고 함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모놀리스는 소규모 서비스에는 적합하지만 확장성과 유연성은 포기해야 한다는 단점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모놀리스를 대체할 수 있는 방식이 마이크로서비스 구조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컨테이너는 마이크로서비스 구조에서 가장 많이 사용되고 있는 가상화 기술입니다. </a:t>
            </a:r>
            <a:endParaRPr/>
          </a:p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67" name="Google Shape;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702" y="2461972"/>
            <a:ext cx="3620596" cy="144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</a:t>
            </a:r>
            <a:endParaRPr/>
          </a:p>
        </p:txBody>
      </p:sp>
      <p:sp>
        <p:nvSpPr>
          <p:cNvPr id="382" name="Google Shape;382;p40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쿠버네티스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그리스어로 조타수라는 뜻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오늘날 사실상 표준으로 사용되고 있는 컨테이너 오케스트레이션 도구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오케스트레이션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컴퓨터 시스템과 애플리케이션, 서비스의 자동화된 설정, 관리, 조정을 의미 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컨테이너의의 배포, 관리, 확장, 네트워킹을 자동화함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구글에서 2014년 오픈소스로 공개한 이후로, 오픈시프트, 랜처와 같은 클라우드 플랫폼을 비롯한 많은 회사들이 쿠버네티스를 실제 서비스 운영에 도입해 사용하고 있음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줄여서 k8s라고 부름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CNCF(Cloud Native Computing Foundation)에서 관리 </a:t>
            </a:r>
            <a:endParaRPr/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85" name="Google Shape;3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369" y="876369"/>
            <a:ext cx="2558249" cy="218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쿠버네티스를 위해하기 위한 용어</a:t>
            </a:r>
            <a:endParaRPr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2" name="Google Shape;392;p41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표준 정리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도커가 사실상의 컨테이너 표준 역할을 했지만 2015년 6월 도커, 코어OS, AWS, 구글, 마이크로소프트, IBM 등 주요 플랫폼 밴더들은 애플리케이션의 이식성 관점에서 컨테이너 포맷과 런타임에 대한 개방형 업계 표준을 만들기 위해 OCI(Open Container Initiative)를 구성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이후 컨테이너 시장은 OCI의 런타임 명세와 이미지 명세를 준수하는 방향으로 성장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그 과정에서 2016년 12월 쿠버네티스의 컨테이너 런타임을 만들기 위한 CRI(Container Runtime Interface)가 등장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쿠버네티스는 CRI를 사용하여 사용자가 선택한 컨테이너 런타임과 인터페이스 한다. </a:t>
            </a:r>
            <a:endParaRPr/>
          </a:p>
        </p:txBody>
      </p:sp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설치하기 전 사전 작업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0" name="Google Shape;400;p4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RHEL 8에 EPEL 리포지토리 설치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추가적인 패키지들이 모여있는 저장소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sudo dnf install https://dl.fedoraproject.org/pub/epel/epel-release-latest-8.noarch.rpm -y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sudo yum install vim-enhanced -y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sudo yum install wget -y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설치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sudo yum install -y yum-utils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sudo yum-config-manager --add-repo https://download.docker.com/linux/centos/docker-ce.repo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sudo yum install -y docker-ce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sudo systemctl enable --now docker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참고 : 도커가 설치되면 containerd가 같이 설치된다.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시간 맞추기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sudo timedatectl set-timezone Asia/Seoul</a:t>
            </a:r>
            <a:endParaRPr/>
          </a:p>
        </p:txBody>
      </p:sp>
      <p:sp>
        <p:nvSpPr>
          <p:cNvPr id="401" name="Google Shape;401;p42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설치</a:t>
            </a:r>
            <a:endParaRPr/>
          </a:p>
        </p:txBody>
      </p:sp>
      <p:sp>
        <p:nvSpPr>
          <p:cNvPr id="407" name="Google Shape;407;p4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08" name="Google Shape;408;p4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서버에서 메모리 Swap을 비활성화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Swap이 활성화돼 있으면 컨테이너의 성능이 일관되지 않을 수 있기 때문에 대부분의 쿠버네티스 설치 도구는 메모리 스왑을 허용하지 않음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sudo swapoff -a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Centos 보안 설정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컨테이너가 서비스에 필요한 자원에 접근할 수 있도록 보안 설정 변경 (재부팅하면 복구 됨)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sudo setenforce 0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sestatus 명령어를 사용해서 상태값 확인 할 수 있음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영구적으로 설정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sudo sed -i 's/^SELINUX=enforcing$/SELINUX=permissive/' /etc/selinux/config</a:t>
            </a:r>
            <a:endParaRPr/>
          </a:p>
          <a:p>
            <a:pPr indent="-228600" lvl="3" marL="16002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</a:pPr>
            <a:r>
              <a:rPr lang="ko-KR"/>
              <a:t>i 옵션은 변경된 결과를 파일에 반영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09" name="Google Shape;409;p4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설치</a:t>
            </a:r>
            <a:endParaRPr/>
          </a:p>
        </p:txBody>
      </p:sp>
      <p:sp>
        <p:nvSpPr>
          <p:cNvPr id="415" name="Google Shape;415;p44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16" name="Google Shape;416;p44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쿠버네티스를 내려받을 리포지터리를 설정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iptables 설정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브리지 네트워크를 통과하는 IPv4와 IPv6의 패킷을 iptables가 관리하게 설정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파드(pod)의 통신을 iptables로 제어함 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17" name="Google Shape;417;p44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8" name="Google Shape;418;p44"/>
          <p:cNvSpPr/>
          <p:nvPr/>
        </p:nvSpPr>
        <p:spPr>
          <a:xfrm>
            <a:off x="954151" y="1699313"/>
            <a:ext cx="1002711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 &lt;&lt;EOF &gt; /etc/yum.repos.d/kubernetes.repo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[kubernetes]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name=Kubernetes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baseurl=https://packages.cloud.google.com/yum/repos/kubernetes-el7-x86_64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enabled=1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gpgcheck=1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repo_gpgcheck=1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gpgkey=https://packages.cloud.google.com/yum/doc/yum-key.gpg https://packages.cloud.google.com/yum/doc/rpm-package-key.gpg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EOF</a:t>
            </a:r>
            <a:endParaRPr/>
          </a:p>
        </p:txBody>
      </p:sp>
      <p:sp>
        <p:nvSpPr>
          <p:cNvPr id="419" name="Google Shape;419;p44"/>
          <p:cNvSpPr txBox="1"/>
          <p:nvPr/>
        </p:nvSpPr>
        <p:spPr>
          <a:xfrm>
            <a:off x="954152" y="3971852"/>
            <a:ext cx="72415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 &lt;&lt;EOF &gt;  /etc/sysctl.d/k8s.conf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net.bridge.bridge-nf-call-ip6tables = 1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net.bridge.bridge-nf-call-iptables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sysctl --system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설치</a:t>
            </a:r>
            <a:endParaRPr/>
          </a:p>
        </p:txBody>
      </p:sp>
      <p:sp>
        <p:nvSpPr>
          <p:cNvPr id="425" name="Google Shape;425;p45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26" name="Google Shape;426;p45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br_netfilter 커널 모듈 사용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modprobe br_netfilter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IP 마스커레이드(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masquerading)</a:t>
            </a:r>
            <a:r>
              <a:rPr lang="ko-KR"/>
              <a:t>를 사용해 내부 네트워크와 외부 네트워크를 분리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IP 마스커레이드는 커널에서 제공하는 NAT(Network Address Translation) 기능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lsmod | grep br_netfilter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모듈 로드 확인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설치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yum install kubectl-1.18.4 -y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쿠버네티스 클러스터를 제어하기 위한 커맨드 라인 도구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kubectl은 config 파일을 $HOME/.kube에서 찾음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yum install kubelet-1.18.4 -y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클러스터의 각 노드에서 실행되는 에이전트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파드에서 컨테이너가 확실하게 동작하도록 관리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yum install kubeadm-1.18.4 -y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쿠버네티스에서 제공하는 기본적인 도구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ko-KR"/>
              <a:t>클러스터를 자동으로 구성해주는 솔루션</a:t>
            </a:r>
            <a:endParaRPr/>
          </a:p>
          <a:p>
            <a:pPr indent="-122872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7" name="Google Shape;427;p45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설치</a:t>
            </a:r>
            <a:endParaRPr/>
          </a:p>
        </p:txBody>
      </p:sp>
      <p:sp>
        <p:nvSpPr>
          <p:cNvPr id="433" name="Google Shape;433;p4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34" name="Google Shape;434;p46"/>
          <p:cNvSpPr txBox="1"/>
          <p:nvPr>
            <p:ph idx="2" type="body"/>
          </p:nvPr>
        </p:nvSpPr>
        <p:spPr>
          <a:xfrm>
            <a:off x="635000" y="120142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sudo systemctl enable --now kubelet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ec2 사용할 경우 key 파일도 같이 업로드 하기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filezilla를 사용하여 key 파일 업로드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bashrc 설정을 하여 간단하게 접속하기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alias m-k8s="ssh -i ~/encore_scw.pem ec2-user@m-k8s"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alias w1-k8s="ssh -i ~/encore_scw.pem ec2-user@w1-k8s"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alias w2-k8s="ssh -i ~/encore_scw.pem ec2-user@w2-k8s"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alias w3-k8s="ssh -i ~/encore_scw.pem ec2-user@w3-k8s"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35" name="Google Shape;435;p4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설치</a:t>
            </a:r>
            <a:endParaRPr/>
          </a:p>
        </p:txBody>
      </p:sp>
      <p:sp>
        <p:nvSpPr>
          <p:cNvPr id="441" name="Google Shape;441;p47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42" name="Google Shape;442;p47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사용 포트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컨트롤 플레인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 워커 노드 </a:t>
            </a:r>
            <a:endParaRPr/>
          </a:p>
        </p:txBody>
      </p:sp>
      <p:sp>
        <p:nvSpPr>
          <p:cNvPr id="443" name="Google Shape;443;p47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444" name="Google Shape;444;p47"/>
          <p:cNvGraphicFramePr/>
          <p:nvPr/>
        </p:nvGraphicFramePr>
        <p:xfrm>
          <a:off x="1502833" y="2021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{882BF069-D1DA-4A3D-A73A-DA6D1AE61AE4}</a:tableStyleId>
              </a:tblPr>
              <a:tblGrid>
                <a:gridCol w="1087275"/>
                <a:gridCol w="1309175"/>
                <a:gridCol w="1856500"/>
                <a:gridCol w="2085775"/>
                <a:gridCol w="2847625"/>
              </a:tblGrid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프로토콜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방향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포트 범위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용도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사용 주체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TCP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인바운드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6443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쿠버네티스 API 서버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전부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TCP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인바운드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2379-2380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etcd 서버 클라이언트 API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kube-apiserver, etcd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TCP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인바운드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10250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Kubelet API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Self, 컨트롤 플레인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TCP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인바운드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10259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kube-scheduler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Self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TCP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인바운드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10257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kube-controller-manager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Self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47"/>
          <p:cNvGraphicFramePr/>
          <p:nvPr/>
        </p:nvGraphicFramePr>
        <p:xfrm>
          <a:off x="1536700" y="40617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{882BF069-D1DA-4A3D-A73A-DA6D1AE61AE4}</a:tableStyleId>
              </a:tblPr>
              <a:tblGrid>
                <a:gridCol w="1918550"/>
                <a:gridCol w="1918550"/>
                <a:gridCol w="1918550"/>
                <a:gridCol w="1918550"/>
                <a:gridCol w="1918550"/>
              </a:tblGrid>
              <a:tr h="21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프로토콜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방향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포트 범위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용도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 주체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TCP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인바운드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10250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Kubelet API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Self, 컨트롤 플레인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TCP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인바운드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30000-32767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NodePort 서비스†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전부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설치</a:t>
            </a:r>
            <a:endParaRPr/>
          </a:p>
        </p:txBody>
      </p:sp>
      <p:sp>
        <p:nvSpPr>
          <p:cNvPr id="451" name="Google Shape;451;p48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방화벽 설정(방화벽이 설정되어 있을경우만)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firewall-cmd --permanent --add-port=6443/tcp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firewall-cmd --permanent --add-port=2379-2380/tcp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firewall-cmd --permanent --add-port=10250/tcp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firewall-cmd --permanent --add-port=10251/tcp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firewall-cmd --permanent --add-port=10252/tcp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firewall-cmd --permanent --add-port=10255/tcp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firewall-cmd --reload</a:t>
            </a:r>
            <a:endParaRPr/>
          </a:p>
        </p:txBody>
      </p:sp>
      <p:sp>
        <p:nvSpPr>
          <p:cNvPr id="453" name="Google Shape;453;p48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마스터 노드 설정 </a:t>
            </a:r>
            <a:endParaRPr/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해당 예제는 4개의 인스턴스를 사용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hosts 파일을 해당 인스턴스에 모두 적용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해당 호스트의 이름을 모두 변경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각각 인스턴스에 맞는 이름 변경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예) hostnamectl set-hostname m-k8s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명령어 실행</a:t>
            </a:r>
            <a:endParaRPr/>
          </a:p>
        </p:txBody>
      </p:sp>
      <p:sp>
        <p:nvSpPr>
          <p:cNvPr id="461" name="Google Shape;461;p49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1404730" y="1957506"/>
            <a:ext cx="2676939" cy="95410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172.31.30.108   m-k8s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172.31.30.221   w1-k8s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172.31.30.39    w2-k8s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172.31.30.62    w3-k8s</a:t>
            </a:r>
            <a:endParaRPr/>
          </a:p>
        </p:txBody>
      </p:sp>
      <p:sp>
        <p:nvSpPr>
          <p:cNvPr id="463" name="Google Shape;463;p49"/>
          <p:cNvSpPr txBox="1"/>
          <p:nvPr/>
        </p:nvSpPr>
        <p:spPr>
          <a:xfrm>
            <a:off x="1352605" y="4489668"/>
            <a:ext cx="1015227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systemctl enable --now kubelet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containerd config default &gt; config.toml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cp ./config.toml /etc/containerd/config.toml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systemctl restart containerd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kubeadm init --token 123456.1234567890123456 --token-ttl 0 --pod-network-cidr=192.168.0.0/16 --apiserver-advertise-address=172.31.30.108 </a:t>
            </a:r>
            <a:endParaRPr/>
          </a:p>
        </p:txBody>
      </p:sp>
      <p:sp>
        <p:nvSpPr>
          <p:cNvPr id="464" name="Google Shape;464;p49"/>
          <p:cNvSpPr txBox="1"/>
          <p:nvPr/>
        </p:nvSpPr>
        <p:spPr>
          <a:xfrm>
            <a:off x="6096000" y="2167855"/>
            <a:ext cx="5461000" cy="16004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--apiserver-advertise-address : 다른 노드가 마스터 노드에 접근할 수 있는 IP 주소 명시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--pod-network-cidr : 쿠버네티스에서 사용할 컨테이너의 네트워크 대역을 지정. 실제 서버에 할당된 IP와 중복되지 않도록 해야함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--apiserver-cert-extra-sans : 쿠버네티스가 생성한 TLS 인증서에 적용할 IP 또는 도메인을 명시. 마스터 노드의 퍼블리 IP 주소를 명시 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설치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Centos에서 설치하기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yum install -y yum-utils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yum-config-manager --add-repo https://download.docker.com/linux/centos/docker-ce.repo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yum install -y docker-ce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systemctl enable docker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systemctl start docker</a:t>
            </a:r>
            <a:endParaRPr/>
          </a:p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마스터 노드 설정 </a:t>
            </a:r>
            <a:endParaRPr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1" name="Google Shape;471;p50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명령어 실행</a:t>
            </a:r>
            <a:endParaRPr/>
          </a:p>
        </p:txBody>
      </p:sp>
      <p:sp>
        <p:nvSpPr>
          <p:cNvPr id="472" name="Google Shape;472;p50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3" name="Google Shape;473;p50"/>
          <p:cNvSpPr txBox="1"/>
          <p:nvPr/>
        </p:nvSpPr>
        <p:spPr>
          <a:xfrm>
            <a:off x="892037" y="1786225"/>
            <a:ext cx="1015227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config for master node only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mkdir -p $HOME/.kube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cp -i /etc/kubernetes/admin.conf $HOME/.kube/config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chown $(id -u):$(id -g) $HOME/.kube/config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서비스 확인하기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systemctl status kubelet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config for kubernetes's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kubectl apply -f </a:t>
            </a: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https://docs.projectcalico.org/v3.8/manifests/calico.yaml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확인용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kubectl get nodes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kubectl get pods -n kube-system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워커 노드</a:t>
            </a:r>
            <a:endParaRPr/>
          </a:p>
        </p:txBody>
      </p:sp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0" name="Google Shape;480;p51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워크 노드 </a:t>
            </a:r>
            <a:endParaRPr/>
          </a:p>
        </p:txBody>
      </p:sp>
      <p:sp>
        <p:nvSpPr>
          <p:cNvPr id="481" name="Google Shape;481;p51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2" name="Google Shape;482;p51"/>
          <p:cNvSpPr txBox="1"/>
          <p:nvPr/>
        </p:nvSpPr>
        <p:spPr>
          <a:xfrm>
            <a:off x="984250" y="1783140"/>
            <a:ext cx="1037463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아래 명령어 실행하기 전에 hostname을 변경했는지 확인할 것!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systemctl enable --now kubelet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containerd config default &gt; config.toml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cp ./config.toml /etc/containerd/config.toml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systemctl restart containerd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kubeadm join --token 123456.1234567890123456 --discovery-token-unsafe-skip-ca-verification 172.31.30.104:6443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확인(마스터노드) </a:t>
            </a:r>
            <a:endParaRPr/>
          </a:p>
        </p:txBody>
      </p:sp>
      <p:sp>
        <p:nvSpPr>
          <p:cNvPr id="488" name="Google Shape;488;p5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9" name="Google Shape;489;p5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아래 명령어를 통해 확인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# kubectl get nodes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kubectl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쿠버네티스 클러스터에 명령을 내리는 역할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통상적으로 API 서버와 주로 통신하므로 API 서버가 위치한 마스터 노드에 구성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API 서버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쿠버네티스 클러스터의 중심 역할하는 통로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주로 상태 값을 저장하는 etcd와 통신하지만, 그 밖의 요소들 또한 API 서버를 중심에 두고 통신하므로 API 서버의 역할이 중요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회사에 비유하면 모든 직원과 상황을 관리하고 목표를 설정하는 관리자에 해당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etcd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구성 요소들의 상태 값이 모두 저장되는 곳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회사의 관리자가 모든 보고 내용을 기록하는 노트라고 생각하면 됨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etcd이외의 다른 구성 요소는 상태 값을 관리하지 않음 </a:t>
            </a:r>
            <a:endParaRPr/>
          </a:p>
        </p:txBody>
      </p:sp>
      <p:sp>
        <p:nvSpPr>
          <p:cNvPr id="490" name="Google Shape;490;p52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확인(마스터노드) </a:t>
            </a:r>
            <a:endParaRPr/>
          </a:p>
        </p:txBody>
      </p:sp>
      <p:sp>
        <p:nvSpPr>
          <p:cNvPr id="496" name="Google Shape;496;p5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7" name="Google Shape;497;p5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컨트롤 매니저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컨트롤 매니저는 쿠버네티스 클러스터의 오브젝트 상태를 관리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스케줄러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노드의 상태와 자원, 레이블, 요구 조건 등을 고려해 파드를 어떤 워커 노드에 생성 할 것인지 결정하고 할당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파드를 조건에 맞는 워커 노드에 지정하고, 파드가 워커 노드에 할당되는 일정을 관리하는 역할을 담당 </a:t>
            </a:r>
            <a:endParaRPr/>
          </a:p>
        </p:txBody>
      </p:sp>
      <p:sp>
        <p:nvSpPr>
          <p:cNvPr id="498" name="Google Shape;498;p5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확인(마스터노드) </a:t>
            </a:r>
            <a:endParaRPr/>
          </a:p>
        </p:txBody>
      </p:sp>
      <p:sp>
        <p:nvSpPr>
          <p:cNvPr id="504" name="Google Shape;504;p54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05" name="Google Shape;505;p54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kubectl get nodes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kubectl get pods --all-namespaces</a:t>
            </a:r>
            <a:endParaRPr/>
          </a:p>
        </p:txBody>
      </p:sp>
      <p:sp>
        <p:nvSpPr>
          <p:cNvPr id="506" name="Google Shape;506;p54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5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예제(master에서)</a:t>
            </a:r>
            <a:endParaRPr/>
          </a:p>
        </p:txBody>
      </p:sp>
      <p:sp>
        <p:nvSpPr>
          <p:cNvPr id="512" name="Google Shape;512;p55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kubectl run nginx-pod --image=nginx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run 다음에 나오는 nginx-pod는 파드의 이름이고, --image=nginx는 생성할 이미지의 이름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만약 잘못 만들어서 삭제해야 한다면..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kubectl delete pod [파드이름]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kubectl get pod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kubectl create deployment dpy-nginx --image=nginx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kubectl get pods -o wide</a:t>
            </a:r>
            <a:endParaRPr/>
          </a:p>
        </p:txBody>
      </p:sp>
      <p:sp>
        <p:nvSpPr>
          <p:cNvPr id="514" name="Google Shape;514;p55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쿠버네티스 확인(워커 노드) </a:t>
            </a:r>
            <a:endParaRPr/>
          </a:p>
        </p:txBody>
      </p:sp>
      <p:sp>
        <p:nvSpPr>
          <p:cNvPr id="520" name="Google Shape;520;p5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21" name="Google Shape;521;p56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kubelet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파드의 구성 내용을 받아서 컨테이너 런타임으로 전달하고, 파드 안의 컨테이너들이 정상적으로 작동하는지 모니터링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 런타임(CRI, Container Runtime Interface)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파드를 이루는 컨테이너의 실행을 담당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파드 안에서 다양한 종류의 컨테이너가 문제 없이 작동하게 만드는 표준 인터페이스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파드(pod)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한 개 이상의 컨테이너로 단일 목적의 일을 하기 위해서 모인 단위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즉, 웹 서버 역할을 할 수도 있고 로그나 데이터를 분석할 수 있도 있음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파드는 언제라도 죽을 수 있는 존재라는 것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22" name="Google Shape;522;p5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23" name="Google Shape;52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759" y="2292625"/>
            <a:ext cx="2923338" cy="192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Docker 명령어</a:t>
            </a:r>
            <a:endParaRPr/>
          </a:p>
        </p:txBody>
      </p:sp>
      <p:sp>
        <p:nvSpPr>
          <p:cNvPr id="529" name="Google Shape;529;p57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30" name="Google Shape;530;p57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명령어 </a:t>
            </a:r>
            <a:endParaRPr/>
          </a:p>
        </p:txBody>
      </p:sp>
      <p:sp>
        <p:nvSpPr>
          <p:cNvPr id="531" name="Google Shape;531;p57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2" name="Google Shape;532;p57"/>
          <p:cNvSpPr txBox="1"/>
          <p:nvPr/>
        </p:nvSpPr>
        <p:spPr>
          <a:xfrm>
            <a:off x="832607" y="1659127"/>
            <a:ext cx="1048414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search [image name] 	docker image를 검사함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pull [image name]		docker image를 다운로드 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run [image name] 		image를 실행하는 컨테이너를 만듦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stop [container id]		생성된 container를 정지 시킴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start [container id] 	정지된 containe를 시작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rm [container id] 		containe를 삭제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images		레파지토리에 있는 모든 image 표시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rmi [image id/혹은 name]	도커 이미지를 삭제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commit [컨테이너 id/이름] [새로운 이미지 이름]   	현재까지 변경한 컨테이너를 새로운 이름의 이미지로 변경해서 등록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save -o [저장할 이미지명 파일명] [이미지id/name] 	레파지토리에 있는 이미지를 파일로 저장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load -i  [저장된 이미지명 파일명] 		디스크에파일로 저장된 이미지 파일을 도커에 업로드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tag [등록되어 있는 이미지 명] [변경을 원하는 이미지명] 	이미지 이름 변경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ps 					실행중인 container 정보 표시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ps -a					탑재된 모든 container 정보 표시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 image tag [기존의 이미지명]:[기존의 태그명] [새로운 이미지명]:[새로운 태그명]	도커 이미지 이름 변경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 container cp [컨테이너_이름]:[컨테이너_폴더나_파일_이름 호스트컴퓨터의_폴더]	도커 파일 복사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8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Pyspark 구동</a:t>
            </a:r>
            <a:endParaRPr/>
          </a:p>
        </p:txBody>
      </p:sp>
      <p:sp>
        <p:nvSpPr>
          <p:cNvPr id="538" name="Google Shape;538;p58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39" name="Google Shape;539;p58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윈도우에서 현재 사용중인 Port 확인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 netstat -ano | findstr 8080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kill [프로세스 ID]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 run -it --rm -p 8888:8888 -v c:\home:/home/jovyan/work jupyter/pyspark-notebook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docker run -it -p 8080:8080 -p 4040:4040 --name myspark rheor108/spark_the_definitive_guide_practice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 docker container cp myspark3:/data/ c:/home</a:t>
            </a:r>
            <a:endParaRPr/>
          </a:p>
        </p:txBody>
      </p:sp>
      <p:sp>
        <p:nvSpPr>
          <p:cNvPr id="540" name="Google Shape;540;p58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네트워크 구조</a:t>
            </a:r>
            <a:endParaRPr/>
          </a:p>
        </p:txBody>
      </p:sp>
      <p:sp>
        <p:nvSpPr>
          <p:cNvPr id="546" name="Google Shape;546;p59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47" name="Google Shape;547;p59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컨테이너 내부에서 ifconfig를 입력하여 정보를 확인 </a:t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97675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도커는 컨테이너에 내부 IP를 순차적으로 할당하며, 이 IP는 컨테이너를 재시작할 때마다 변경될 수 있음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이 내부 IP는 도커가 설치된 호스트, 즉 내부 망에서만 쓸 수 있는 IP이므로 외부와 연결이 단절되어 있기 때문에 외부와 통신을 하기 위해서는 별도의 설정이 필요함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도커는 각 컨테이너에 외부와의 네트워크를 제공하기 위해 컨테이너마다 가상 네트워크 인터페이스를 호스트에 생성하며 이 인터페이스의 이름은 veth로 시작합니다.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docker() 브리지는 각 veth 인터페이스와 바인딩돼 호스트의 eth0 인터페이스와 이어주는 역할을 담당</a:t>
            </a:r>
            <a:endParaRPr/>
          </a:p>
        </p:txBody>
      </p:sp>
      <p:sp>
        <p:nvSpPr>
          <p:cNvPr id="548" name="Google Shape;548;p59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49" name="Google Shape;5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279" y="1691151"/>
            <a:ext cx="4803589" cy="2331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5419" y="1613330"/>
            <a:ext cx="3949560" cy="264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엔진</a:t>
            </a:r>
            <a:endParaRPr/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엔진에서 사용하는 기본 단위는 이미지와 컨테이너이며, 이 두 가지가 도커 엔진의 핵심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이미지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이미지는 컨테이너를 생성할 때 필요한 요소이며, 가상머신을 생성할 때 사용하는 iso 파일과 비슷한 개념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이미지는 여러 개의 계층으로 된 바이너리 파일로 존재하고, 컨테이너를 생성하고 실행할 때 읽기 전용으로 사용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이미지는 도커 명령어로 내려 받을 수 있으므로 별도로 설치할 필요는 없음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사용법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[저장소 이름]/[이미지 이름]:[태그]</a:t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1397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저장소(Repository) 이름은 이미지가 저장된 장소를 의미. 저장소 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이름이 명시되지 않은 이미지는 도커에서 기본적으로 제공하는 이미지 저장소인 도커 허브의 공식 이미지를 의미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이미지 이름은 해당 이미지가 어떤 역할을 하는지 나타냄</a:t>
            </a:r>
            <a:endParaRPr/>
          </a:p>
          <a:p>
            <a:pPr indent="-228600" lvl="2" marL="114300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</a:pPr>
            <a:r>
              <a:rPr lang="ko-KR"/>
              <a:t>태그는 이미지의 버전관리, 혹은 리비전(Revision) 관리에 사용합니다.  생략하면 도커 엔진은 이미지의 태그를 latest로 인식합니다.</a:t>
            </a:r>
            <a:endParaRPr/>
          </a:p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892" y="3847817"/>
            <a:ext cx="5868219" cy="92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0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네트워크 기능</a:t>
            </a:r>
            <a:endParaRPr/>
          </a:p>
        </p:txBody>
      </p:sp>
      <p:sp>
        <p:nvSpPr>
          <p:cNvPr id="556" name="Google Shape;556;p60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57" name="Google Shape;557;p60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컨테이너를 생성하면 기본적으로 docker0 브리지를 통해 외부와 통신할 수 있는 환경을 사용할 수 있음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사용자의 선택에 따라 여러 네트워크 드라이버를 사용할 수 있음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도커가 자체적으로 제공하는 네트워크 드라이버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브리지(bridge), 호스트(host), 논(none), 컨테이너(container), 오버레이(overlay)가 존재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# docker network ls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네트워크 목록 확인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브리지 네트워크는 컨테이너를 생성할 때 자동으로 연결되는 docker0 브리지를 활용하도록 설정되어 있음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 네트워크는 172.17.0.x 대역을 순차적으로 할당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# docker network inspect bridge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네트워크의 자세한 정보를 확인 할 수 있음 </a:t>
            </a:r>
            <a:endParaRPr/>
          </a:p>
        </p:txBody>
      </p:sp>
      <p:sp>
        <p:nvSpPr>
          <p:cNvPr id="558" name="Google Shape;558;p60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브리지 네트워크</a:t>
            </a:r>
            <a:endParaRPr/>
          </a:p>
        </p:txBody>
      </p:sp>
      <p:sp>
        <p:nvSpPr>
          <p:cNvPr id="564" name="Google Shape;564;p61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65" name="Google Shape;565;p61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브리지 네트워크는 docker0이 아닌 사용자 정의 브리지를 새로 생성해 각 컨테이너에 연결하는 네트워크 구조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기본적으로 존재하는 docker0을 사용하는 브리지 네트워크가 아닌 새로운 브리지 타입의 네트워크를 생성할 수 있음 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# docker network create --driver bridge mybridge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컨테이너에서 해당 네트워크 사용하는 법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run -it --name mynetwork_container --net mybridge ubuntu:18.04</a:t>
            </a:r>
            <a:endParaRPr/>
          </a:p>
        </p:txBody>
      </p:sp>
      <p:sp>
        <p:nvSpPr>
          <p:cNvPr id="566" name="Google Shape;566;p61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우분투 도커 설치</a:t>
            </a:r>
            <a:endParaRPr/>
          </a:p>
        </p:txBody>
      </p:sp>
      <p:sp>
        <p:nvSpPr>
          <p:cNvPr id="572" name="Google Shape;572;p6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73" name="Google Shape;573;p6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오래된 버전 삭제하기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apt-get remove docker docker-engine docker.io containerd runc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repository 설정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apt-get update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apt-get -y install apt-transport-https ca-certificates curl gnupg lsb-release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Docker의 Official GPG key 등록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curl -fsSL https://download.docker.com/linux/ubuntu/gpg | sudo gpg --dearmor -o /usr/share/keyrings/docker-archive-keyring.gpg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stable repository 등록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 echo "deb [arch=amd64 signed-by=/usr/share/keyrings/docker-archive-keyring.gpg] https://download.docker.com/linux/ubuntu   $(lsb_release -cs) stable" | sudo tee /etc/apt/sources.list.d/docker.list &gt; /dev/null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Docker engine 설치 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apt-get update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sudo apt-get install docker-ce docker-ce-cli containerd.io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참고 사이트</a:t>
            </a:r>
            <a:endParaRPr/>
          </a:p>
          <a:p>
            <a:pPr indent="-285781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ko-KR"/>
              <a:t>https://docs.docker.com/engine/install/ubuntu/</a:t>
            </a:r>
            <a:endParaRPr/>
          </a:p>
        </p:txBody>
      </p:sp>
      <p:sp>
        <p:nvSpPr>
          <p:cNvPr id="574" name="Google Shape;574;p62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유틸 - nc</a:t>
            </a:r>
            <a:endParaRPr/>
          </a:p>
        </p:txBody>
      </p:sp>
      <p:sp>
        <p:nvSpPr>
          <p:cNvPr id="580" name="Google Shape;580;p6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81" name="Google Shape;581;p6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개요넷캣(Netcat)은 TCP나 UDP 프로토콜을 사용하는 네트워크 연결에서 접속/수신 중개를 수행하는 유틸리티 프로그램이다. 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네트워크에 대한 디버깅이나 테스팅의 용도로 많이 사용된다. 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가장 많이 사용되는 데에는 특정 호스트의 포트의 오픈 여부를 확인하는데 많이 쓰인다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sudo yum install nc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사용법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nc -z 호스트주소 포트번호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예) nc -z 8.8.8.8 53 </a:t>
            </a:r>
            <a:endParaRPr/>
          </a:p>
        </p:txBody>
      </p:sp>
      <p:sp>
        <p:nvSpPr>
          <p:cNvPr id="582" name="Google Shape;582;p6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83" name="Google Shape;58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630" y="4568788"/>
            <a:ext cx="5525271" cy="51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도커 엔진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도커 컨테이너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아파치 웹, nginx, mysql, 하둡, 스파크등의 도커 이미지가 존재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이러한 이미지로 컨테이너를 생성하면 해당 이미지의 목적에 맞는 파일이 들어 있는 파일시스템과 격리된 시스템 자원 및 네트워크를 사용할 수 있는 독립된 공간이 생성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500"/>
              <a:buChar char="-"/>
            </a:pPr>
            <a:r>
              <a:rPr lang="ko-KR">
                <a:solidFill>
                  <a:srgbClr val="FF0000"/>
                </a:solidFill>
              </a:rPr>
              <a:t>이것이 바로 도커 컨테이너가 됨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예를 들어 웹 서버 도커 이미지로부터 여러 개의 컨테이너를 생성하면 생성된 컨테이너의 개수만큼 웹 서비스가 생성되고, 이 컨테이너들은 외부에 웹 서비스를 제공하는 데 사용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컨테이너는 이미지를 읽기 전용으로 사용하여 이미지에 변경된 사항만 컨테이너 계층에 저장하므로 컨테이너에서 무엇을 하든 원래 이미지는 영향을 받지 않음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생성된 각 컨테이너는 각기 독립된 파일시스템을 제공받으며 호스트와 분리돼 있으므로 특정 컨테이너에서 어떤 애플리케이션을 설치하거나 삭제해도 다른 컨테이너와 호스트는 변화가 없음</a:t>
            </a:r>
            <a:endParaRPr/>
          </a:p>
        </p:txBody>
      </p:sp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이미지의 레어어 구조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이미지는 애플리케이션과 각종 파일을 담고 있는 점에서 압축 파일에 가까움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이미지는 같은 내용일 경우 여러 이미지에 동일한 레이어를 공유하므로 전체 용량이 감소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내용이 같은 레이어1, 레이어2를 공유하기  때문에 전체 공간에서 봤을 때 상대적으로 용량을 적게 차지 </a:t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351" y="2088871"/>
            <a:ext cx="2921383" cy="21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이미지 레이어 구조 확인 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nginx:stable 명령으로 stable 이미지를 다운로드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pull nginx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docker pull nginx:stable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첫번째 명령어를 실행하여 받은 이미지에 포함된 레이어는 두번째 명령어를 실행했을 때 다운로드 받을 레이어에 포함되기 때문에 다운로드를 하지 않고 재사용 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764" y="2361002"/>
            <a:ext cx="7249537" cy="200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2018-01-29T01:36:27Z</dcterms:created>
  <dc:creator>David Oh</dc:creator>
</cp:coreProperties>
</file>