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77" r:id="rId5"/>
    <p:sldId id="278" r:id="rId6"/>
    <p:sldId id="282" r:id="rId7"/>
    <p:sldId id="280" r:id="rId8"/>
    <p:sldId id="279" r:id="rId9"/>
    <p:sldId id="281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06E"/>
    <a:srgbClr val="9F97A0"/>
    <a:srgbClr val="F0D8DA"/>
    <a:srgbClr val="EDB2B8"/>
    <a:srgbClr val="E6E6E6"/>
    <a:srgbClr val="3A3159"/>
    <a:srgbClr val="4A4473"/>
    <a:srgbClr val="E0AFDF"/>
    <a:srgbClr val="C084C2"/>
    <a:srgbClr val="A68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091D5-B6B6-49D3-AB68-BE4898A912D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302B-856B-4523-8FFD-464548070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2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0FA-9310-4073-9C52-5E65F17F7CD5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4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FE0B-0A37-464C-9831-ADA9DCF2CEE5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3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75BC-98BC-4ABF-A847-A4597113CD98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A536-6754-4DEF-A6E5-1952A22238D0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781E-E8CE-4194-B741-3035B04C2747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0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C76-1AED-440D-8C70-7269DD63E336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B4F3-2E75-44F8-8A92-60A47CE49E64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0971-DF6B-42B1-BB8D-70AE2DAF6F65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7B59-CF95-4C0E-B432-0D9FB98BB74A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7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E6FA-F723-480C-A48C-3A0716C57490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3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AD1A-94DD-41CF-8B4C-657620246B05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8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EDB2B8"/>
            </a:gs>
            <a:gs pos="81000">
              <a:srgbClr val="F9F9F9"/>
            </a:gs>
            <a:gs pos="10000">
              <a:schemeClr val="bg1"/>
            </a:gs>
            <a:gs pos="90000">
              <a:schemeClr val="bg1">
                <a:lumMod val="95000"/>
              </a:schemeClr>
            </a:gs>
            <a:gs pos="0">
              <a:srgbClr val="EDB2B8"/>
            </a:gs>
            <a:gs pos="90000">
              <a:srgbClr val="F0D8DA"/>
            </a:gs>
            <a:gs pos="100000">
              <a:srgbClr val="F0D8DA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0927-A822-41B7-88AB-BB45DE75CD59}" type="datetime1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36C0-38D3-4399-8056-7C26A6D5D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DB2B8"/>
            </a:gs>
            <a:gs pos="50000">
              <a:srgbClr val="EFC5C9"/>
            </a:gs>
            <a:gs pos="100000">
              <a:srgbClr val="F0D8DA"/>
            </a:gs>
          </a:gsLst>
          <a:lin ang="3642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EAF80F-DA4F-47DE-9D3C-AF7FDE00B815}"/>
              </a:ext>
            </a:extLst>
          </p:cNvPr>
          <p:cNvSpPr/>
          <p:nvPr/>
        </p:nvSpPr>
        <p:spPr>
          <a:xfrm>
            <a:off x="2561244" y="1737360"/>
            <a:ext cx="7069512" cy="3078480"/>
          </a:xfrm>
          <a:prstGeom prst="rect">
            <a:avLst/>
          </a:prstGeom>
          <a:solidFill>
            <a:schemeClr val="bg1"/>
          </a:solidFill>
          <a:ln w="19050">
            <a:solidFill>
              <a:srgbClr val="646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16167" y="1737360"/>
            <a:ext cx="6559665" cy="2091149"/>
          </a:xfrm>
          <a:noFill/>
          <a:ln w="31750">
            <a:noFill/>
          </a:ln>
          <a:effectLst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마이크로프로세서</a:t>
            </a:r>
            <a:br>
              <a:rPr lang="en-US" altLang="ko-KR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</a:br>
            <a:r>
              <a:rPr lang="en-US" altLang="ko-KR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Term Project</a:t>
            </a:r>
            <a:endParaRPr lang="ko-KR" altLang="en-US" dirty="0">
              <a:solidFill>
                <a:srgbClr val="64606E"/>
              </a:solidFill>
              <a:latin typeface="한둥근체 제목" panose="020B0503000000000000" pitchFamily="50" charset="-127"/>
              <a:ea typeface="한둥근체 제목" panose="020B0503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85723" y="3911243"/>
            <a:ext cx="3990109" cy="53738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조태식</a:t>
            </a:r>
            <a:r>
              <a:rPr lang="en-US" altLang="ko-KR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서완</a:t>
            </a:r>
            <a:r>
              <a:rPr lang="en-US" altLang="ko-KR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김재담</a:t>
            </a:r>
            <a:r>
              <a:rPr lang="en-US" altLang="ko-KR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  <a:cs typeface="맑은 고딕 Semilight" panose="020B0502040204020203" pitchFamily="50" charset="-127"/>
              </a:rPr>
              <a:t>박소연</a:t>
            </a:r>
          </a:p>
        </p:txBody>
      </p:sp>
    </p:spTree>
    <p:extLst>
      <p:ext uri="{BB962C8B-B14F-4D97-AF65-F5344CB8AC3E}">
        <p14:creationId xmlns:p14="http://schemas.microsoft.com/office/powerpoint/2010/main" val="101717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0149FC-D079-447C-BEDE-E8D34AF6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6" y="1636120"/>
            <a:ext cx="5046193" cy="4427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5309DC-A88B-48C7-B825-A9350999D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20" y="1636120"/>
            <a:ext cx="5043664" cy="442792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72619E-F45E-457C-B932-EBFBF1B888C2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C49A9-1950-462D-8072-C8EA6D86F295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7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12C86A-6CC8-48DA-AC24-16E3D0F91278}"/>
              </a:ext>
            </a:extLst>
          </p:cNvPr>
          <p:cNvSpPr txBox="1">
            <a:spLocks/>
          </p:cNvSpPr>
          <p:nvPr/>
        </p:nvSpPr>
        <p:spPr>
          <a:xfrm>
            <a:off x="617584" y="185109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E8F774C-8A9E-4B69-AD57-FD49EDBED99D}"/>
              </a:ext>
            </a:extLst>
          </p:cNvPr>
          <p:cNvCxnSpPr>
            <a:cxnSpLocks/>
          </p:cNvCxnSpPr>
          <p:nvPr/>
        </p:nvCxnSpPr>
        <p:spPr>
          <a:xfrm flipV="1">
            <a:off x="5953760" y="1636120"/>
            <a:ext cx="0" cy="4427921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6D91CBB2-3531-4EA0-BE40-6F9339D0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0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4620725-B433-48E9-9D1B-9788ABB26CF3}"/>
              </a:ext>
            </a:extLst>
          </p:cNvPr>
          <p:cNvSpPr txBox="1">
            <a:spLocks/>
          </p:cNvSpPr>
          <p:nvPr/>
        </p:nvSpPr>
        <p:spPr>
          <a:xfrm>
            <a:off x="838200" y="5327472"/>
            <a:ext cx="5999928" cy="782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r>
              <a:rPr lang="en-US" altLang="ko-KR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Clock cycles counter</a:t>
            </a:r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의 중요성</a:t>
            </a:r>
            <a:endParaRPr lang="en-US" altLang="ko-KR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endParaRPr lang="ko-KR" altLang="en-US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5CE4E0-3A59-4EE4-857D-8F7153A31B5B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3DF9F0-9775-4A4F-995B-371FA9457AC6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8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9A7AA02-B77F-4B0C-AEAA-CC3AF26EEACD}"/>
              </a:ext>
            </a:extLst>
          </p:cNvPr>
          <p:cNvSpPr txBox="1">
            <a:spLocks/>
          </p:cNvSpPr>
          <p:nvPr/>
        </p:nvSpPr>
        <p:spPr>
          <a:xfrm>
            <a:off x="1039224" y="185109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느낀 점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B101AF2-DD78-4966-BCFC-98CCCB9F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4" y="1644600"/>
            <a:ext cx="4374514" cy="3860330"/>
          </a:xfrm>
          <a:prstGeom prst="rect">
            <a:avLst/>
          </a:prstGeom>
        </p:spPr>
      </p:pic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9FE41E1-D09F-487D-A1F8-5D352F53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9377" y="5651457"/>
            <a:ext cx="3500120" cy="458332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저항의 중요성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A648C2-0C5B-478E-B872-50D262A7A3AA}"/>
              </a:ext>
            </a:extLst>
          </p:cNvPr>
          <p:cNvGrpSpPr/>
          <p:nvPr/>
        </p:nvGrpSpPr>
        <p:grpSpPr>
          <a:xfrm>
            <a:off x="7315200" y="2092300"/>
            <a:ext cx="2834640" cy="2673399"/>
            <a:chOff x="6939280" y="1644601"/>
            <a:chExt cx="2834640" cy="267339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3E8D585-77EB-4B2E-89C3-D9512FE26E54}"/>
                </a:ext>
              </a:extLst>
            </p:cNvPr>
            <p:cNvGrpSpPr/>
            <p:nvPr/>
          </p:nvGrpSpPr>
          <p:grpSpPr>
            <a:xfrm>
              <a:off x="7376160" y="1986282"/>
              <a:ext cx="2032000" cy="1940556"/>
              <a:chOff x="6990080" y="1488442"/>
              <a:chExt cx="2032000" cy="1940556"/>
            </a:xfrm>
          </p:grpSpPr>
          <p:sp>
            <p:nvSpPr>
              <p:cNvPr id="16" name="눈물 방울 15">
                <a:extLst>
                  <a:ext uri="{FF2B5EF4-FFF2-40B4-BE49-F238E27FC236}">
                    <a16:creationId xmlns:a16="http://schemas.microsoft.com/office/drawing/2014/main" id="{638D053E-3410-4D51-AAFD-D7757B48C14C}"/>
                  </a:ext>
                </a:extLst>
              </p:cNvPr>
              <p:cNvSpPr/>
              <p:nvPr/>
            </p:nvSpPr>
            <p:spPr>
              <a:xfrm>
                <a:off x="6990080" y="2458720"/>
                <a:ext cx="1026160" cy="970278"/>
              </a:xfrm>
              <a:prstGeom prst="teardrop">
                <a:avLst/>
              </a:prstGeom>
              <a:solidFill>
                <a:srgbClr val="6460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눈물 방울 16">
                <a:extLst>
                  <a:ext uri="{FF2B5EF4-FFF2-40B4-BE49-F238E27FC236}">
                    <a16:creationId xmlns:a16="http://schemas.microsoft.com/office/drawing/2014/main" id="{88712DF8-2A6A-4C9E-9343-FA3859D6A55F}"/>
                  </a:ext>
                </a:extLst>
              </p:cNvPr>
              <p:cNvSpPr/>
              <p:nvPr/>
            </p:nvSpPr>
            <p:spPr>
              <a:xfrm rot="10800000">
                <a:off x="7995920" y="1488442"/>
                <a:ext cx="1026160" cy="970278"/>
              </a:xfrm>
              <a:prstGeom prst="teardrop">
                <a:avLst/>
              </a:prstGeom>
              <a:solidFill>
                <a:srgbClr val="6460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처리 17">
                <a:extLst>
                  <a:ext uri="{FF2B5EF4-FFF2-40B4-BE49-F238E27FC236}">
                    <a16:creationId xmlns:a16="http://schemas.microsoft.com/office/drawing/2014/main" id="{BF79F672-29B0-4456-BD52-B63727EBE25E}"/>
                  </a:ext>
                </a:extLst>
              </p:cNvPr>
              <p:cNvSpPr/>
              <p:nvPr/>
            </p:nvSpPr>
            <p:spPr>
              <a:xfrm rot="2762635">
                <a:off x="7683287" y="1732501"/>
                <a:ext cx="568899" cy="1562099"/>
              </a:xfrm>
              <a:prstGeom prst="flowChartProcess">
                <a:avLst/>
              </a:prstGeom>
              <a:solidFill>
                <a:srgbClr val="6460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41EC812-1F3D-48EC-BB49-FF44672DA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9280" y="1644601"/>
              <a:ext cx="2834640" cy="2673399"/>
            </a:xfrm>
            <a:prstGeom prst="line">
              <a:avLst/>
            </a:prstGeom>
            <a:ln w="88900">
              <a:solidFill>
                <a:srgbClr val="646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6ECC137-1032-461A-BF0A-DF91399115F9}"/>
                </a:ext>
              </a:extLst>
            </p:cNvPr>
            <p:cNvCxnSpPr>
              <a:cxnSpLocks/>
            </p:cNvCxnSpPr>
            <p:nvPr/>
          </p:nvCxnSpPr>
          <p:spPr>
            <a:xfrm>
              <a:off x="7728978" y="2846707"/>
              <a:ext cx="730124" cy="698361"/>
            </a:xfrm>
            <a:prstGeom prst="line">
              <a:avLst/>
            </a:prstGeom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F53A327-82D3-43BF-8FDF-8C50069BA06C}"/>
                </a:ext>
              </a:extLst>
            </p:cNvPr>
            <p:cNvCxnSpPr>
              <a:cxnSpLocks/>
            </p:cNvCxnSpPr>
            <p:nvPr/>
          </p:nvCxnSpPr>
          <p:spPr>
            <a:xfrm>
              <a:off x="8039062" y="2815251"/>
              <a:ext cx="456515" cy="451166"/>
            </a:xfrm>
            <a:prstGeom prst="line">
              <a:avLst/>
            </a:prstGeom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F18ECFE-9140-4380-B061-EB5CAA2CBE22}"/>
                </a:ext>
              </a:extLst>
            </p:cNvPr>
            <p:cNvCxnSpPr>
              <a:cxnSpLocks/>
            </p:cNvCxnSpPr>
            <p:nvPr/>
          </p:nvCxnSpPr>
          <p:spPr>
            <a:xfrm>
              <a:off x="8233765" y="2680588"/>
              <a:ext cx="456515" cy="451340"/>
            </a:xfrm>
            <a:prstGeom prst="line">
              <a:avLst/>
            </a:prstGeom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75C7DA7-3600-4B87-B85D-76E95EB30CB1}"/>
                </a:ext>
              </a:extLst>
            </p:cNvPr>
            <p:cNvCxnSpPr>
              <a:cxnSpLocks/>
            </p:cNvCxnSpPr>
            <p:nvPr/>
          </p:nvCxnSpPr>
          <p:spPr>
            <a:xfrm>
              <a:off x="8341234" y="2481799"/>
              <a:ext cx="504567" cy="499501"/>
            </a:xfrm>
            <a:prstGeom prst="line">
              <a:avLst/>
            </a:prstGeom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3680F3C-AB38-4802-BA3A-1683980291E6}"/>
              </a:ext>
            </a:extLst>
          </p:cNvPr>
          <p:cNvCxnSpPr>
            <a:cxnSpLocks/>
          </p:cNvCxnSpPr>
          <p:nvPr/>
        </p:nvCxnSpPr>
        <p:spPr>
          <a:xfrm flipV="1">
            <a:off x="6344086" y="1625056"/>
            <a:ext cx="40766" cy="4526032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25492DD1-FAEE-4781-96E0-E2391853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08FFB5-56C3-43EF-B8DC-2C29AA419BF2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9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362F70-4BC3-4B74-A72D-AAD4F057702F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946E2292-CB0E-4C93-8E41-CBA747B6FDBF}"/>
              </a:ext>
            </a:extLst>
          </p:cNvPr>
          <p:cNvSpPr txBox="1">
            <a:spLocks/>
          </p:cNvSpPr>
          <p:nvPr/>
        </p:nvSpPr>
        <p:spPr>
          <a:xfrm>
            <a:off x="617584" y="185109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질문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4BAB5-F20E-4E6D-B284-4332C833068B}"/>
              </a:ext>
            </a:extLst>
          </p:cNvPr>
          <p:cNvSpPr txBox="1"/>
          <p:nvPr/>
        </p:nvSpPr>
        <p:spPr>
          <a:xfrm>
            <a:off x="4358640" y="1200329"/>
            <a:ext cx="41960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400" b="1" dirty="0">
                <a:solidFill>
                  <a:srgbClr val="64606E"/>
                </a:solidFill>
                <a:latin typeface="Arial Black" panose="020B0A04020102020204" pitchFamily="34" charset="0"/>
              </a:rPr>
              <a:t>?</a:t>
            </a:r>
            <a:endParaRPr lang="ko-KR" altLang="en-US" sz="34400" b="1" dirty="0">
              <a:solidFill>
                <a:srgbClr val="64606E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AFE0C9C-6E01-42C2-8152-A494C762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A78A-AEB7-4833-8B77-D3E07ACB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060415"/>
            <a:ext cx="8331200" cy="2737169"/>
          </a:xfrm>
          <a:ln w="69850"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ko-KR" altLang="en-US" sz="9600" dirty="0">
                <a:solidFill>
                  <a:schemeClr val="bg1"/>
                </a:solidFill>
              </a:rPr>
              <a:t>  감사합니다</a:t>
            </a:r>
          </a:p>
        </p:txBody>
      </p:sp>
      <p:pic>
        <p:nvPicPr>
          <p:cNvPr id="6" name="그래픽 5" descr="곡물">
            <a:extLst>
              <a:ext uri="{FF2B5EF4-FFF2-40B4-BE49-F238E27FC236}">
                <a16:creationId xmlns:a16="http://schemas.microsoft.com/office/drawing/2014/main" id="{13F987BE-A77A-4328-929D-FFBEB938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440" y="902175"/>
            <a:ext cx="1869440" cy="1869440"/>
          </a:xfrm>
          <a:prstGeom prst="rect">
            <a:avLst/>
          </a:prstGeom>
        </p:spPr>
      </p:pic>
      <p:pic>
        <p:nvPicPr>
          <p:cNvPr id="7" name="그래픽 6" descr="곡물">
            <a:extLst>
              <a:ext uri="{FF2B5EF4-FFF2-40B4-BE49-F238E27FC236}">
                <a16:creationId xmlns:a16="http://schemas.microsoft.com/office/drawing/2014/main" id="{AB0B807D-6E8B-49A4-8CC2-95C8C680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0560" y="3706335"/>
            <a:ext cx="1869440" cy="18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90280"/>
            <a:ext cx="12192000" cy="103554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8390" y="2028536"/>
            <a:ext cx="3952010" cy="3498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3A3159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1.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개발 제품</a:t>
            </a:r>
            <a:r>
              <a:rPr lang="en-US" altLang="ko-KR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및 목적</a:t>
            </a:r>
            <a:endParaRPr lang="en-US" altLang="ko-KR" sz="3200" b="1" dirty="0">
              <a:solidFill>
                <a:srgbClr val="64606E"/>
              </a:solidFill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3A3159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2.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구성</a:t>
            </a:r>
            <a:endParaRPr lang="en-US" altLang="ko-KR" sz="3200" b="1" dirty="0">
              <a:solidFill>
                <a:srgbClr val="64606E"/>
              </a:solidFill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3A3159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3.</a:t>
            </a:r>
            <a:r>
              <a:rPr lang="ko-KR" altLang="en-US" sz="3200" b="1" dirty="0">
                <a:solidFill>
                  <a:srgbClr val="3A3159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제한사항</a:t>
            </a:r>
            <a:endParaRPr lang="en-US" altLang="ko-KR" sz="3200" b="1" dirty="0">
              <a:solidFill>
                <a:srgbClr val="64606E"/>
              </a:solidFill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4.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흐름도</a:t>
            </a:r>
            <a:endParaRPr lang="en-US" altLang="ko-KR" sz="3200" b="1" dirty="0">
              <a:solidFill>
                <a:srgbClr val="64606E"/>
              </a:solidFill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3A3159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5.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회로도</a:t>
            </a:r>
            <a:r>
              <a:rPr lang="en-US" altLang="ko-KR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3A3159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6.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소프트웨어 설계</a:t>
            </a:r>
            <a:endParaRPr lang="en-US" altLang="ko-KR" sz="3200" b="1" dirty="0">
              <a:solidFill>
                <a:srgbClr val="64606E"/>
              </a:solidFill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3A3159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7. </a:t>
            </a:r>
            <a:r>
              <a:rPr lang="ko-KR" altLang="en-US" sz="3200" b="1" dirty="0">
                <a:solidFill>
                  <a:srgbClr val="64606E"/>
                </a:solidFill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결과물 및 느낀 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C1EF1-7D3A-47A9-A7C5-45D3A7B7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6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384" y="185109"/>
            <a:ext cx="6217920" cy="108989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개발 제품 및 목적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63" y="1614768"/>
            <a:ext cx="2352917" cy="3354064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88640" y="5308600"/>
            <a:ext cx="5730240" cy="1118663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실험 과제 전체를 응용할 수 있는 것</a:t>
            </a:r>
            <a:endParaRPr lang="en-US" altLang="ko-KR" sz="2700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r>
              <a:rPr lang="ko-KR" altLang="en-US" sz="2700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조원들이 즐기면서 할 수 있는 것</a:t>
            </a:r>
            <a:endParaRPr lang="en-US" altLang="ko-KR" sz="2700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endParaRPr lang="en-US" altLang="ko-KR" sz="2700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1614769"/>
            <a:ext cx="2438095" cy="3354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11759-5D49-4BEA-97DD-52E092AF982B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1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F66D6-42F1-4616-98E9-0516A91A2469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BD3F24E-A3AA-4E40-87C5-F687E2A8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582296" y="5511502"/>
            <a:ext cx="2387540" cy="461306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메인 모니터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4" y="1991794"/>
            <a:ext cx="2880167" cy="2944748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1331386" y="4122154"/>
            <a:ext cx="585788" cy="571500"/>
          </a:xfrm>
          <a:prstGeom prst="donut">
            <a:avLst>
              <a:gd name="adj" fmla="val 111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cxnSpLocks/>
            <a:stCxn id="7" idx="4"/>
          </p:cNvCxnSpPr>
          <p:nvPr/>
        </p:nvCxnSpPr>
        <p:spPr>
          <a:xfrm rot="16200000" flipH="1">
            <a:off x="1335287" y="4982647"/>
            <a:ext cx="870881" cy="292894"/>
          </a:xfrm>
          <a:prstGeom prst="bentConnector3">
            <a:avLst>
              <a:gd name="adj1" fmla="val 1008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2841" y="5379869"/>
            <a:ext cx="135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게임 실행</a:t>
            </a:r>
          </a:p>
        </p:txBody>
      </p:sp>
      <p:sp>
        <p:nvSpPr>
          <p:cNvPr id="14" name="도넛 13"/>
          <p:cNvSpPr/>
          <p:nvPr/>
        </p:nvSpPr>
        <p:spPr>
          <a:xfrm>
            <a:off x="3051222" y="4058932"/>
            <a:ext cx="446529" cy="405466"/>
          </a:xfrm>
          <a:prstGeom prst="donut">
            <a:avLst>
              <a:gd name="adj" fmla="val 111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cxnSpLocks/>
            <a:stCxn id="14" idx="4"/>
          </p:cNvCxnSpPr>
          <p:nvPr/>
        </p:nvCxnSpPr>
        <p:spPr>
          <a:xfrm rot="16200000" flipH="1">
            <a:off x="3222509" y="4516375"/>
            <a:ext cx="472144" cy="368189"/>
          </a:xfrm>
          <a:prstGeom prst="bentConnector3">
            <a:avLst>
              <a:gd name="adj1" fmla="val 9841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0402" y="4759762"/>
            <a:ext cx="167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프로그램 종료</a:t>
            </a:r>
          </a:p>
        </p:txBody>
      </p:sp>
      <p:sp>
        <p:nvSpPr>
          <p:cNvPr id="31" name="액자 30"/>
          <p:cNvSpPr/>
          <p:nvPr/>
        </p:nvSpPr>
        <p:spPr>
          <a:xfrm>
            <a:off x="1331386" y="4134924"/>
            <a:ext cx="2166365" cy="421807"/>
          </a:xfrm>
          <a:prstGeom prst="frame">
            <a:avLst>
              <a:gd name="adj1" fmla="val 31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 flipV="1">
            <a:off x="3471974" y="4346265"/>
            <a:ext cx="282097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54071" y="4122154"/>
            <a:ext cx="232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게임 중 키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DB648C-3E3F-4E88-BA07-DDA7730B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93" y="1991794"/>
            <a:ext cx="3756023" cy="32080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7C6D92-A35E-4692-8707-A2CF96D82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99" y="1845744"/>
            <a:ext cx="2438095" cy="33540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7F12D5-B382-4551-BA81-3B75620608C9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2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E0261ACB-F2C9-432D-943F-1D5166183F19}"/>
              </a:ext>
            </a:extLst>
          </p:cNvPr>
          <p:cNvSpPr txBox="1">
            <a:spLocks/>
          </p:cNvSpPr>
          <p:nvPr/>
        </p:nvSpPr>
        <p:spPr>
          <a:xfrm>
            <a:off x="617584" y="185109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구성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C3AC383-7922-4510-852F-5C11332F1AE7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121001D6-63F1-402E-9EBC-6B7D6BD8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13" grpId="0"/>
      <p:bldP spid="14" grpId="0" animBg="1"/>
      <p:bldP spid="16" grpId="0"/>
      <p:bldP spid="31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985F6-53AD-490D-84BD-2333BEFE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5749" y="5324077"/>
            <a:ext cx="2231181" cy="639763"/>
          </a:xfrm>
        </p:spPr>
        <p:txBody>
          <a:bodyPr/>
          <a:lstStyle/>
          <a:p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점수 표시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B2A61-7DDF-4023-8A94-472C5A5D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8929" y="5324076"/>
            <a:ext cx="1246845" cy="639763"/>
          </a:xfrm>
        </p:spPr>
        <p:txBody>
          <a:bodyPr/>
          <a:lstStyle/>
          <a:p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소리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9BCC1-D100-491F-ACA2-C00D32ED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37884"/>
            <a:ext cx="3022600" cy="3144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601701-1F42-4EB5-BC4D-783F9762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45" y="1856604"/>
            <a:ext cx="3279215" cy="314479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12CF32-2644-4FB3-BBD7-0A6CBBFE0271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F3F362-2AB8-4677-BA0E-CC06E506807D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2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7B5496-8171-4BE2-BF59-F1BA2FA4B549}"/>
              </a:ext>
            </a:extLst>
          </p:cNvPr>
          <p:cNvSpPr txBox="1">
            <a:spLocks/>
          </p:cNvSpPr>
          <p:nvPr/>
        </p:nvSpPr>
        <p:spPr>
          <a:xfrm>
            <a:off x="617584" y="185109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구성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0EE091-D269-436D-9B36-FE00A874F521}"/>
              </a:ext>
            </a:extLst>
          </p:cNvPr>
          <p:cNvCxnSpPr>
            <a:cxnSpLocks/>
          </p:cNvCxnSpPr>
          <p:nvPr/>
        </p:nvCxnSpPr>
        <p:spPr>
          <a:xfrm flipV="1">
            <a:off x="5897880" y="1617921"/>
            <a:ext cx="0" cy="4254478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4F0E61A-8B38-4E42-8333-CE8A8D8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2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6D0D2-40FD-4DBA-B0AC-5D5D3DBC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82588"/>
            <a:ext cx="5181600" cy="546100"/>
          </a:xfrm>
        </p:spPr>
        <p:txBody>
          <a:bodyPr/>
          <a:lstStyle/>
          <a:p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박자가 생명</a:t>
            </a:r>
            <a:endParaRPr lang="en-US" altLang="ko-KR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004D6CE-ED78-4D62-B93B-59630E68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06" y="1335368"/>
            <a:ext cx="5181599" cy="457255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90739B0-E6DC-4EAF-8163-FB80CF635BA3}"/>
              </a:ext>
            </a:extLst>
          </p:cNvPr>
          <p:cNvSpPr txBox="1">
            <a:spLocks/>
          </p:cNvSpPr>
          <p:nvPr/>
        </p:nvSpPr>
        <p:spPr>
          <a:xfrm>
            <a:off x="838200" y="3128688"/>
            <a:ext cx="5181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  <a:p>
            <a:r>
              <a:rPr lang="en-US" altLang="ko-KR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Clock cycles counter</a:t>
            </a:r>
            <a:endParaRPr lang="ko-KR" altLang="en-US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E0C125-D531-4673-AF7A-50099BE48FAE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D969BB-D930-4F7F-A705-8713C42896EB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3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E3490F9-0ACD-43DE-BDDB-908F5C7328B6}"/>
              </a:ext>
            </a:extLst>
          </p:cNvPr>
          <p:cNvSpPr txBox="1">
            <a:spLocks/>
          </p:cNvSpPr>
          <p:nvPr/>
        </p:nvSpPr>
        <p:spPr>
          <a:xfrm>
            <a:off x="1135744" y="185109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제한사항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9FE35-D732-47F9-86C7-91E99EA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A85993-CABE-4AA6-918C-275107FD77F5}"/>
              </a:ext>
            </a:extLst>
          </p:cNvPr>
          <p:cNvSpPr txBox="1">
            <a:spLocks/>
          </p:cNvSpPr>
          <p:nvPr/>
        </p:nvSpPr>
        <p:spPr>
          <a:xfrm>
            <a:off x="878840" y="185109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흐름도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3AC8A1-EC8E-4270-8C32-678FBC20D161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2EC4D1F-8C56-4683-9AD6-A3688DF7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88" y="0"/>
            <a:ext cx="73315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71CC7-7210-40A4-B795-A35C8665F334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4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3F12D50-6095-4BEF-B716-4DCA423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63A0F67D-3DC0-417B-93DD-769F0EE978BB}"/>
              </a:ext>
            </a:extLst>
          </p:cNvPr>
          <p:cNvSpPr txBox="1">
            <a:spLocks/>
          </p:cNvSpPr>
          <p:nvPr/>
        </p:nvSpPr>
        <p:spPr>
          <a:xfrm>
            <a:off x="868680" y="183705"/>
            <a:ext cx="327369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회로도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F318-BE34-4A6F-855E-4FDF4DECA645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5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F18FB-E19D-457F-AF14-B695DAD7ECD4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509691B-6142-48D0-B363-CF59CFE57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460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D27055ED-B7B8-499F-A73E-1D298C53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DBCDAF-6736-43AD-9408-BD50A049FE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2" y="2237888"/>
            <a:ext cx="3417067" cy="2024929"/>
          </a:xfrm>
        </p:spPr>
      </p:pic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6D3A1234-21CF-44A7-93D7-0DC762340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11" y="1661959"/>
            <a:ext cx="5181600" cy="280008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0D3235-686F-4B42-89CE-553B6EEB8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21" y="1536050"/>
            <a:ext cx="2955670" cy="305190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157FD9F-3E3B-405F-97CE-5A6C09132F4E}"/>
              </a:ext>
            </a:extLst>
          </p:cNvPr>
          <p:cNvSpPr txBox="1">
            <a:spLocks/>
          </p:cNvSpPr>
          <p:nvPr/>
        </p:nvSpPr>
        <p:spPr>
          <a:xfrm>
            <a:off x="2901566" y="4965272"/>
            <a:ext cx="5181600" cy="159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ko-KR" dirty="0"/>
              <a:t>FREQUENCY cycles: 148+28X</a:t>
            </a:r>
          </a:p>
          <a:p>
            <a:pPr marL="0" indent="0">
              <a:buNone/>
            </a:pPr>
            <a:r>
              <a:rPr lang="fr-FR" altLang="ko-KR" dirty="0"/>
              <a:t>SCALE cycles :  2+(179+28X)Y</a:t>
            </a:r>
          </a:p>
          <a:p>
            <a:pPr marL="0" indent="0">
              <a:buNone/>
            </a:pPr>
            <a:r>
              <a:rPr lang="en-US" altLang="ko-KR" dirty="0"/>
              <a:t>LED cycles 38 + (14+81X)Y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57CBFD-9D51-4264-9588-4F1EB9088AF3}"/>
              </a:ext>
            </a:extLst>
          </p:cNvPr>
          <p:cNvCxnSpPr>
            <a:cxnSpLocks/>
          </p:cNvCxnSpPr>
          <p:nvPr/>
        </p:nvCxnSpPr>
        <p:spPr>
          <a:xfrm flipH="1">
            <a:off x="4917440" y="1139369"/>
            <a:ext cx="727456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C9ACD0-1BAB-41F6-89EF-12DDFF993B85}"/>
              </a:ext>
            </a:extLst>
          </p:cNvPr>
          <p:cNvSpPr txBox="1"/>
          <p:nvPr/>
        </p:nvSpPr>
        <p:spPr>
          <a:xfrm>
            <a:off x="287384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A3159"/>
                </a:solidFill>
              </a:rPr>
              <a:t>6</a:t>
            </a:r>
            <a:endParaRPr lang="ko-KR" altLang="en-US" sz="7200" dirty="0">
              <a:solidFill>
                <a:srgbClr val="3A3159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9A64596-E7FE-46EE-912B-90B7A4FA1B9B}"/>
              </a:ext>
            </a:extLst>
          </p:cNvPr>
          <p:cNvSpPr txBox="1">
            <a:spLocks/>
          </p:cNvSpPr>
          <p:nvPr/>
        </p:nvSpPr>
        <p:spPr>
          <a:xfrm>
            <a:off x="1562464" y="185109"/>
            <a:ext cx="4127136" cy="108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한둥근체 제목" panose="020B0503000000000000" pitchFamily="50" charset="-127"/>
                <a:ea typeface="한둥근체 제목" panose="020B0503000000000000" pitchFamily="50" charset="-127"/>
              </a:rPr>
              <a:t>소프트웨어 설계</a:t>
            </a:r>
            <a:endParaRPr lang="ko-KR" altLang="en-US" dirty="0">
              <a:latin typeface="한둥근체 제목" panose="020B0503000000000000" pitchFamily="50" charset="-127"/>
              <a:ea typeface="한둥근체 제목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C1CA90-92B3-454D-84F4-B420487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36C0-38D3-4399-8056-7C26A6D5DC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568</TotalTime>
  <Words>134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한둥근체 제목</vt:lpstr>
      <vt:lpstr>Arial</vt:lpstr>
      <vt:lpstr>Arial Black</vt:lpstr>
      <vt:lpstr>Office 테마</vt:lpstr>
      <vt:lpstr>마이크로프로세서 Term Project</vt:lpstr>
      <vt:lpstr>목차</vt:lpstr>
      <vt:lpstr>개발 제품 및 목적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</dc:creator>
  <cp:lastModifiedBy>소연 박</cp:lastModifiedBy>
  <cp:revision>52</cp:revision>
  <dcterms:created xsi:type="dcterms:W3CDTF">2019-06-05T12:41:07Z</dcterms:created>
  <dcterms:modified xsi:type="dcterms:W3CDTF">2019-06-09T14:26:43Z</dcterms:modified>
</cp:coreProperties>
</file>