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Anahei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Anaheim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ahei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5d53425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5d53425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a17cf02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a17cf02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6a508a3b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6a508a3b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6a508a3b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6a508a3b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6a508a3b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6a508a3b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6a508a3b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6a508a3b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6a508a3b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6a508a3b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6a508a3b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6a508a3b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6a508a3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6a508a3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a17cf0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a17cf0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6a508a3b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6a508a3b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10c9cff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10c9cff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a17cf02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a17cf02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8" name="Google Shape;98;p14"/>
          <p:cNvCxnSpPr/>
          <p:nvPr/>
        </p:nvCxnSpPr>
        <p:spPr>
          <a:xfrm>
            <a:off x="87838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1501085" y="4854300"/>
            <a:ext cx="7698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>
            <p:ph idx="2" type="pic"/>
          </p:nvPr>
        </p:nvSpPr>
        <p:spPr>
          <a:xfrm>
            <a:off x="1377525" y="0"/>
            <a:ext cx="3802500" cy="3033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/>
          <p:nvPr>
            <p:ph idx="3" type="pic"/>
          </p:nvPr>
        </p:nvSpPr>
        <p:spPr>
          <a:xfrm>
            <a:off x="5516825" y="-23825"/>
            <a:ext cx="3643800" cy="51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04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88055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>
            <p:ph type="title"/>
          </p:nvPr>
        </p:nvSpPr>
        <p:spPr>
          <a:xfrm>
            <a:off x="1377513" y="3108350"/>
            <a:ext cx="3802500" cy="6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377513" y="3679400"/>
            <a:ext cx="38025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071025" y="539500"/>
            <a:ext cx="23598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6071025" y="1570750"/>
            <a:ext cx="23598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>
            <p:ph idx="2" type="pic"/>
          </p:nvPr>
        </p:nvSpPr>
        <p:spPr>
          <a:xfrm>
            <a:off x="0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/>
          <p:nvPr>
            <p:ph idx="3" type="pic"/>
          </p:nvPr>
        </p:nvSpPr>
        <p:spPr>
          <a:xfrm>
            <a:off x="3690500" y="3066625"/>
            <a:ext cx="4705500" cy="207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/>
          <p:nvPr>
            <p:ph idx="4" type="pic"/>
          </p:nvPr>
        </p:nvSpPr>
        <p:spPr>
          <a:xfrm>
            <a:off x="3690375" y="0"/>
            <a:ext cx="2285700" cy="282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8947250" y="0"/>
            <a:ext cx="19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4148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13250" y="1257575"/>
            <a:ext cx="77175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59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>
            <a:off x="87355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3886675" y="4976075"/>
            <a:ext cx="53418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13250" y="1017725"/>
            <a:ext cx="7717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18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8"/>
          <p:cNvCxnSpPr/>
          <p:nvPr/>
        </p:nvCxnSpPr>
        <p:spPr>
          <a:xfrm>
            <a:off x="82671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448300" y="4854275"/>
            <a:ext cx="88176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68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>
            <a:off x="89093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275025"/>
            <a:ext cx="2531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2" type="subTitle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3" type="subTitle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4" type="subTitle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5" type="subTitle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0"/>
          <p:cNvSpPr txBox="1"/>
          <p:nvPr>
            <p:ph idx="6" type="subTitle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0"/>
          <p:cNvSpPr txBox="1"/>
          <p:nvPr>
            <p:ph idx="7" type="subTitle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0"/>
          <p:cNvSpPr txBox="1"/>
          <p:nvPr>
            <p:ph idx="8" type="subTitle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2819875" y="4823675"/>
            <a:ext cx="63336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712900" y="1710154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subTitle"/>
          </p:nvPr>
        </p:nvSpPr>
        <p:spPr>
          <a:xfrm>
            <a:off x="3262909" y="1710164"/>
            <a:ext cx="26178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3" type="subTitle"/>
          </p:nvPr>
        </p:nvSpPr>
        <p:spPr>
          <a:xfrm>
            <a:off x="712900" y="3539851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4" type="subTitle"/>
          </p:nvPr>
        </p:nvSpPr>
        <p:spPr>
          <a:xfrm>
            <a:off x="3262918" y="3539853"/>
            <a:ext cx="26178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5" type="subTitle"/>
          </p:nvPr>
        </p:nvSpPr>
        <p:spPr>
          <a:xfrm>
            <a:off x="5924954" y="1710160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6" type="subTitle"/>
          </p:nvPr>
        </p:nvSpPr>
        <p:spPr>
          <a:xfrm>
            <a:off x="5924973" y="3539851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7" type="subTitle"/>
          </p:nvPr>
        </p:nvSpPr>
        <p:spPr>
          <a:xfrm>
            <a:off x="712900" y="1208575"/>
            <a:ext cx="25059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1"/>
          <p:cNvSpPr txBox="1"/>
          <p:nvPr>
            <p:ph idx="8" type="subTitle"/>
          </p:nvPr>
        </p:nvSpPr>
        <p:spPr>
          <a:xfrm>
            <a:off x="3262908" y="1208575"/>
            <a:ext cx="26154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1"/>
          <p:cNvSpPr txBox="1"/>
          <p:nvPr>
            <p:ph idx="9" type="subTitle"/>
          </p:nvPr>
        </p:nvSpPr>
        <p:spPr>
          <a:xfrm>
            <a:off x="5924951" y="1208575"/>
            <a:ext cx="25035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1"/>
          <p:cNvSpPr txBox="1"/>
          <p:nvPr>
            <p:ph idx="13" type="subTitle"/>
          </p:nvPr>
        </p:nvSpPr>
        <p:spPr>
          <a:xfrm>
            <a:off x="712900" y="3040861"/>
            <a:ext cx="25059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1"/>
          <p:cNvSpPr txBox="1"/>
          <p:nvPr>
            <p:ph idx="14" type="subTitle"/>
          </p:nvPr>
        </p:nvSpPr>
        <p:spPr>
          <a:xfrm>
            <a:off x="3262908" y="3040858"/>
            <a:ext cx="26154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1"/>
          <p:cNvSpPr txBox="1"/>
          <p:nvPr>
            <p:ph idx="15" type="subTitle"/>
          </p:nvPr>
        </p:nvSpPr>
        <p:spPr>
          <a:xfrm>
            <a:off x="5924951" y="3040853"/>
            <a:ext cx="25059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>
            <a:off x="8591250" y="0"/>
            <a:ext cx="5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1"/>
          <p:cNvCxnSpPr/>
          <p:nvPr/>
        </p:nvCxnSpPr>
        <p:spPr>
          <a:xfrm>
            <a:off x="4148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37375" y="4832600"/>
            <a:ext cx="61983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2"/>
          <p:cNvSpPr txBox="1"/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/>
        </p:nvSpPr>
        <p:spPr>
          <a:xfrm>
            <a:off x="713225" y="3528875"/>
            <a:ext cx="3765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8844200" y="0"/>
            <a:ext cx="30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2087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56275" y="4604000"/>
            <a:ext cx="81753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7776150" y="0"/>
            <a:ext cx="136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255619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873881" y="2193146"/>
            <a:ext cx="30009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720000" y="2193152"/>
            <a:ext cx="30009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720000" y="1340875"/>
            <a:ext cx="30009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3873881" y="1340875"/>
            <a:ext cx="30009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 flipH="1">
            <a:off x="-18775" y="4604000"/>
            <a:ext cx="74295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1232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20000" y="1413363"/>
            <a:ext cx="53214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445025"/>
            <a:ext cx="5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" name="Google Shape;49;p7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13225" y="3836875"/>
            <a:ext cx="3574200" cy="750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140.238.153.4:20080/searc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03</a:t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분산처리 시스템 </a:t>
            </a:r>
            <a:r>
              <a:rPr lang="en"/>
              <a:t>구현</a:t>
            </a:r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2" name="Google Shape;202;p2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5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25"/>
          <p:cNvSpPr txBox="1"/>
          <p:nvPr/>
        </p:nvSpPr>
        <p:spPr>
          <a:xfrm>
            <a:off x="4657675" y="539500"/>
            <a:ext cx="3773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657686" y="771938"/>
            <a:ext cx="3773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팀장 : 김하영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4657686" y="1004375"/>
            <a:ext cx="3773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팀원 : 유선우, 김동현, 조태식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개발</a:t>
            </a:r>
            <a:endParaRPr/>
          </a:p>
        </p:txBody>
      </p:sp>
      <p:sp>
        <p:nvSpPr>
          <p:cNvPr id="279" name="Google Shape;279;p34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81" name="Google Shape;281;p3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4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017725"/>
            <a:ext cx="60864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Preprocessing</a:t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720000" y="1078300"/>
            <a:ext cx="763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데이터 수집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하루 단위의 각 뉴스 섹터별 뉴스를 전부 크롤링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수집 데이터의 규모가 약 40만개로 병렬 처리를 통해 데이터 수집 속도를 높였다.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데이터베이스의 컬럼은 main_section, sub_section, title, datetime, content, image_src, byline 컬럼으로 구성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데이터 전처리(word_counts)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Spark와 Konlpy모듈을 사용하여 word_counts 진행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일반명사(NNG), 고유명사(NNP), 동사(VV)를 제외한 불용어 제외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DB에 word_counts tables 생성하여 insert 함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istributed Systems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20000" y="1078300"/>
            <a:ext cx="763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분</a:t>
            </a:r>
            <a:r>
              <a:rPr b="1" lang="en"/>
              <a:t>산 시스템</a:t>
            </a:r>
            <a:br>
              <a:rPr lang="en"/>
            </a:br>
            <a:endParaRPr/>
          </a:p>
          <a:p>
            <a:pPr indent="-317500" lvl="1" marL="64008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총 3대의 서버를 이용한 온프레미스 환경 구성</a:t>
            </a:r>
            <a:br>
              <a:rPr lang="en"/>
            </a:br>
            <a:endParaRPr/>
          </a:p>
          <a:p>
            <a:pPr indent="-317500" lvl="1" marL="64008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각각의 서버에 Hadoop과 Spark 중복 구성</a:t>
            </a:r>
            <a:br>
              <a:rPr lang="en"/>
            </a:br>
            <a:endParaRPr/>
          </a:p>
          <a:p>
            <a:pPr indent="-317500" lvl="1" marL="64008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node1이 </a:t>
            </a:r>
            <a:r>
              <a:rPr lang="en"/>
              <a:t>은 클러스터의 중심 역할을 수행하며,</a:t>
            </a:r>
            <a:br>
              <a:rPr lang="en"/>
            </a:br>
            <a:r>
              <a:rPr lang="en"/>
              <a:t>node2와 node3는 Worker로서 작동하도록</a:t>
            </a:r>
            <a:br>
              <a:rPr lang="en"/>
            </a:br>
            <a:r>
              <a:rPr lang="en"/>
              <a:t>역할을 지정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69" y="374100"/>
            <a:ext cx="3614083" cy="4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r>
              <a:rPr lang="en"/>
              <a:t> &amp; Deployments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720000" y="1078300"/>
            <a:ext cx="7636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API 작성</a:t>
            </a:r>
            <a:endParaRPr b="1"/>
          </a:p>
          <a:p>
            <a:pPr indent="-317500" lvl="1" marL="5943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API </a:t>
            </a:r>
            <a:endParaRPr/>
          </a:p>
          <a:p>
            <a:pPr indent="-317500" lvl="2" marL="7772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빠른 API 서버 개발을 위해 Fast API를 사용</a:t>
            </a:r>
            <a:endParaRPr/>
          </a:p>
          <a:p>
            <a:pPr indent="-317500" lvl="2" marL="7772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익숙한 Python환경에서 최소한의 코드로 서버 개발 가능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Web 개발</a:t>
            </a:r>
            <a:endParaRPr b="1"/>
          </a:p>
          <a:p>
            <a:pPr indent="-317500" lvl="1" marL="5943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Vue.js</a:t>
            </a:r>
            <a:endParaRPr/>
          </a:p>
          <a:p>
            <a:pPr indent="-317500" lvl="2" marL="7772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FastAPI에는 Django와 같은 템플릿 기능이 존재하지 않아 빠르게 웹 대시보드를 만들기 위해 사용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720000" y="1078300"/>
            <a:ext cx="763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개발 환경 또는 github에서 비밀 관리(Secret Management) </a:t>
            </a:r>
            <a:br>
              <a:rPr lang="en"/>
            </a:br>
            <a:r>
              <a:rPr lang="en"/>
              <a:t>- .gitignore</a:t>
            </a:r>
            <a:br>
              <a:rPr lang="en"/>
            </a:br>
            <a:r>
              <a:rPr lang="en"/>
              <a:t>- .env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Pyspark driver 경로 문제로 인한 </a:t>
            </a:r>
            <a:br>
              <a:rPr lang="en"/>
            </a:br>
            <a:r>
              <a:rPr lang="en"/>
              <a:t>- jupyter driver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워드 카운트 후 MySql 삽입 시 Par</a:t>
            </a:r>
            <a:r>
              <a:rPr lang="en"/>
              <a:t>quet 포맷 형식 문제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한글 렌더링 이슈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결과</a:t>
            </a:r>
            <a:endParaRPr/>
          </a:p>
        </p:txBody>
      </p:sp>
      <p:sp>
        <p:nvSpPr>
          <p:cNvPr id="319" name="Google Shape;319;p40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20" name="Google Shape;320;p40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321" name="Google Shape;321;p4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40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웹 서비스</a:t>
            </a:r>
            <a:endParaRPr/>
          </a:p>
        </p:txBody>
      </p:sp>
      <p:sp>
        <p:nvSpPr>
          <p:cNvPr id="328" name="Google Shape;328;p41"/>
          <p:cNvSpPr txBox="1"/>
          <p:nvPr/>
        </p:nvSpPr>
        <p:spPr>
          <a:xfrm>
            <a:off x="720000" y="1078300"/>
            <a:ext cx="76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웹 서비스 </a:t>
            </a:r>
            <a:r>
              <a:rPr lang="en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바로가기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334" name="Google Shape;334;p42"/>
          <p:cNvSpPr txBox="1"/>
          <p:nvPr>
            <p:ph idx="1" type="subTitle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</a:t>
            </a:r>
            <a:r>
              <a:rPr lang="en"/>
              <a:t>다.</a:t>
            </a:r>
            <a:endParaRPr/>
          </a:p>
        </p:txBody>
      </p:sp>
      <p:grpSp>
        <p:nvGrpSpPr>
          <p:cNvPr id="335" name="Google Shape;335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36" name="Google Shape;336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12" name="Google Shape;212;p26"/>
          <p:cNvSpPr txBox="1"/>
          <p:nvPr>
            <p:ph idx="2" type="title"/>
          </p:nvPr>
        </p:nvSpPr>
        <p:spPr>
          <a:xfrm>
            <a:off x="720000" y="1579950"/>
            <a:ext cx="765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26"/>
          <p:cNvSpPr txBox="1"/>
          <p:nvPr>
            <p:ph idx="3" type="title"/>
          </p:nvPr>
        </p:nvSpPr>
        <p:spPr>
          <a:xfrm>
            <a:off x="720000" y="2914288"/>
            <a:ext cx="765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26"/>
          <p:cNvSpPr txBox="1"/>
          <p:nvPr>
            <p:ph idx="4" type="title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" name="Google Shape;215;p26"/>
          <p:cNvSpPr txBox="1"/>
          <p:nvPr>
            <p:ph idx="5" type="title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6" name="Google Shape;216;p26"/>
          <p:cNvSpPr txBox="1"/>
          <p:nvPr>
            <p:ph idx="6" type="title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</a:t>
            </a:r>
            <a:r>
              <a:rPr lang="en"/>
              <a:t>트 소개</a:t>
            </a:r>
            <a:endParaRPr/>
          </a:p>
        </p:txBody>
      </p:sp>
      <p:sp>
        <p:nvSpPr>
          <p:cNvPr id="218" name="Google Shape;218;p26"/>
          <p:cNvSpPr txBox="1"/>
          <p:nvPr>
            <p:ph idx="8" type="subTitle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설계</a:t>
            </a:r>
            <a:endParaRPr/>
          </a:p>
        </p:txBody>
      </p:sp>
      <p:sp>
        <p:nvSpPr>
          <p:cNvPr id="219" name="Google Shape;219;p26"/>
          <p:cNvSpPr txBox="1"/>
          <p:nvPr>
            <p:ph idx="9" type="subTitle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개발</a:t>
            </a:r>
            <a:endParaRPr/>
          </a:p>
        </p:txBody>
      </p:sp>
      <p:sp>
        <p:nvSpPr>
          <p:cNvPr id="220" name="Google Shape;220;p26"/>
          <p:cNvSpPr txBox="1"/>
          <p:nvPr>
            <p:ph idx="13" type="subTitle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결과</a:t>
            </a:r>
            <a:endParaRPr/>
          </a:p>
        </p:txBody>
      </p:sp>
      <p:sp>
        <p:nvSpPr>
          <p:cNvPr id="221" name="Google Shape;221;p26"/>
          <p:cNvSpPr txBox="1"/>
          <p:nvPr>
            <p:ph idx="14" type="subTitle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500200" y="2699650"/>
            <a:ext cx="3826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</a:t>
            </a:r>
            <a:r>
              <a:rPr lang="en"/>
              <a:t>트 소개</a:t>
            </a:r>
            <a:endParaRPr/>
          </a:p>
        </p:txBody>
      </p:sp>
      <p:sp>
        <p:nvSpPr>
          <p:cNvPr id="227" name="Google Shape;227;p27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7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720000" y="445025"/>
            <a:ext cx="5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</a:t>
            </a:r>
            <a:r>
              <a:rPr lang="en"/>
              <a:t>트 소개</a:t>
            </a:r>
            <a:endParaRPr/>
          </a:p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>
            <a:off x="720000" y="1413375"/>
            <a:ext cx="52128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데이터 분산처리 서비스 구현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네이버 뉴스 데이터를 이용하여 Hadoop 에코시스템 기반의 분산처리 시스템을 개발하였습니다.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분산처리된 데이터를 바탕으로 기존의 뉴스 raw데이터로부터 단어 빈도수를 측정하고 이를 표출하는 웹 서비스를 개발하였습니다.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720000" y="445025"/>
            <a:ext cx="5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소개</a:t>
            </a:r>
            <a:endParaRPr/>
          </a:p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720000" y="1108575"/>
            <a:ext cx="56685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Git flow 도입하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여 학습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소프트웨어의 개발, 테스트, 배포 과정을 명확히 구분하여 프로젝트를 보다 효율적으로 관리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Master, Develop 메인 브랜치와 Feature 보조 브랜치를 사용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11122" l="0" r="0" t="10495"/>
          <a:stretch/>
        </p:blipFill>
        <p:spPr>
          <a:xfrm>
            <a:off x="731838" y="2276850"/>
            <a:ext cx="5189124" cy="2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설계</a:t>
            </a:r>
            <a:endParaRPr/>
          </a:p>
        </p:txBody>
      </p:sp>
      <p:sp>
        <p:nvSpPr>
          <p:cNvPr id="249" name="Google Shape;249;p30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50" name="Google Shape;250;p30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51" name="Google Shape;251;p3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30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4294967295" type="subTitle"/>
          </p:nvPr>
        </p:nvSpPr>
        <p:spPr>
          <a:xfrm>
            <a:off x="1243050" y="2784425"/>
            <a:ext cx="66579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데이터 수집 : Python의 requests, bs 라이르러리를 이용한 크롤링 진행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데이터 전처리 : Hadoop에 데이터 저장 및 Konlpy와 Spark활용한 전처리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인프라 구축 : Hadoop 에코시스템 클러스터 구축 및 클라우드 활용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데이터 서빙 : API 서버 개발 및 데이터 조회용 웹 페이지 개발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omposition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50" y="976103"/>
            <a:ext cx="7061100" cy="1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 flow</a:t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78150"/>
            <a:ext cx="7704003" cy="22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4294967295" type="subTitle"/>
          </p:nvPr>
        </p:nvSpPr>
        <p:spPr>
          <a:xfrm>
            <a:off x="4423350" y="941525"/>
            <a:ext cx="36456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0434" lvl="0" marL="329184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Hadoop 분</a:t>
            </a:r>
            <a:r>
              <a:rPr b="1" lang="en" sz="1100"/>
              <a:t>산 저장</a:t>
            </a:r>
            <a:br>
              <a:rPr lang="en" sz="1100"/>
            </a:br>
            <a:r>
              <a:rPr lang="en" sz="1100"/>
              <a:t>MySQL 데이터 베이스에서 text 타입으로 데이터를 추출하여  parquet 파일로 저장하고, 이를 HDFS에 업로드합니다.</a:t>
            </a:r>
            <a:br>
              <a:rPr lang="en" sz="1100"/>
            </a:br>
            <a:endParaRPr sz="1100"/>
          </a:p>
          <a:p>
            <a:pPr indent="-170434" lvl="0" marL="329184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 Spark 워드 카운트</a:t>
            </a:r>
            <a:br>
              <a:rPr b="1" lang="en" sz="1100"/>
            </a:br>
            <a:r>
              <a:rPr lang="en" sz="1100"/>
              <a:t>HDFS에 저장된 데이터를 Spark와 Konlpy 라이브러리를 이용하여 워드 카운트 분석을 수행합니다.</a:t>
            </a:r>
            <a:br>
              <a:rPr lang="en" sz="1100"/>
            </a:br>
            <a:endParaRPr sz="1100"/>
          </a:p>
          <a:p>
            <a:pPr indent="-170434" lvl="0" marL="329184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워드 카운트 한 데이터 MySQL DB 적재</a:t>
            </a:r>
            <a:br>
              <a:rPr b="1" lang="en" sz="1100"/>
            </a:br>
            <a:r>
              <a:rPr lang="en" sz="1100"/>
              <a:t>분석 결과를 MySQL 데이터베이스의 </a:t>
            </a:r>
            <a:r>
              <a:rPr lang="en" sz="1100">
                <a:solidFill>
                  <a:srgbClr val="188038"/>
                </a:solidFill>
              </a:rPr>
              <a:t>word_counts</a:t>
            </a:r>
            <a:r>
              <a:rPr lang="en" sz="1100"/>
              <a:t> 테이블에 저장합니다.</a:t>
            </a:r>
            <a:br>
              <a:rPr lang="en" sz="1100"/>
            </a:br>
            <a:endParaRPr sz="1100"/>
          </a:p>
          <a:p>
            <a:pPr indent="-170434" lvl="0" marL="329184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API 작성</a:t>
            </a:r>
            <a:br>
              <a:rPr b="1" lang="en" sz="1100"/>
            </a:br>
            <a:r>
              <a:rPr lang="en" sz="1100"/>
              <a:t>MySQL 데이터베이스에서 데이터를 가져와 클라이언트에게 제공하는 RESTful API를 작성합니다. </a:t>
            </a:r>
            <a:br>
              <a:rPr lang="en" sz="1100"/>
            </a:br>
            <a:endParaRPr sz="1100"/>
          </a:p>
          <a:p>
            <a:pPr indent="-170434" lvl="0" marL="329184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배포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작성한 FastAPI와 Vue.js 코드를 Cloud에 배포합니다. </a:t>
            </a:r>
            <a:endParaRPr sz="1100"/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713250" y="368825"/>
            <a:ext cx="35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plan</a:t>
            </a:r>
            <a:endParaRPr/>
          </a:p>
        </p:txBody>
      </p:sp>
      <p:sp>
        <p:nvSpPr>
          <p:cNvPr id="272" name="Google Shape;272;p33"/>
          <p:cNvSpPr txBox="1"/>
          <p:nvPr>
            <p:ph idx="4294967295" type="subTitle"/>
          </p:nvPr>
        </p:nvSpPr>
        <p:spPr>
          <a:xfrm>
            <a:off x="852850" y="1017725"/>
            <a:ext cx="34515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6784" lvl="0" marL="329184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데이</a:t>
            </a:r>
            <a:r>
              <a:rPr b="1" lang="en"/>
              <a:t>터 수집</a:t>
            </a:r>
            <a:r>
              <a:rPr lang="en"/>
              <a:t> </a:t>
            </a:r>
            <a:br>
              <a:rPr lang="en"/>
            </a:br>
            <a:r>
              <a:rPr lang="en"/>
              <a:t>타겟 데이터 : 네이버 뉴스 데이터</a:t>
            </a:r>
            <a:br>
              <a:rPr lang="en"/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수집된 데이터를 MySQL DB </a:t>
            </a:r>
            <a:r>
              <a:rPr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테이블에 저장합니다.</a:t>
            </a:r>
            <a:br>
              <a:rPr lang="en"/>
            </a:br>
            <a:endParaRPr/>
          </a:p>
          <a:p>
            <a:pPr indent="-176784" lvl="0" marL="329184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ERD</a:t>
            </a:r>
            <a:br>
              <a:rPr b="1" lang="en"/>
            </a:br>
            <a:r>
              <a:rPr lang="en"/>
              <a:t>작성한 ERD를 기준으로 데이터 스키마를 구성합니다.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38" y="2467500"/>
            <a:ext cx="3156726" cy="212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