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293" r:id="rId2"/>
    <p:sldId id="340" r:id="rId3"/>
    <p:sldId id="395" r:id="rId4"/>
    <p:sldId id="341" r:id="rId5"/>
    <p:sldId id="342" r:id="rId6"/>
    <p:sldId id="343" r:id="rId7"/>
    <p:sldId id="345" r:id="rId8"/>
    <p:sldId id="347" r:id="rId9"/>
    <p:sldId id="346" r:id="rId10"/>
    <p:sldId id="359" r:id="rId11"/>
    <p:sldId id="36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87" r:id="rId22"/>
    <p:sldId id="388" r:id="rId23"/>
    <p:sldId id="389" r:id="rId24"/>
    <p:sldId id="390" r:id="rId25"/>
    <p:sldId id="392" r:id="rId26"/>
    <p:sldId id="391" r:id="rId27"/>
    <p:sldId id="358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93" r:id="rId38"/>
    <p:sldId id="394" r:id="rId39"/>
    <p:sldId id="370" r:id="rId40"/>
    <p:sldId id="371" r:id="rId41"/>
    <p:sldId id="372" r:id="rId42"/>
    <p:sldId id="374" r:id="rId43"/>
    <p:sldId id="373" r:id="rId44"/>
    <p:sldId id="375" r:id="rId45"/>
    <p:sldId id="376" r:id="rId46"/>
    <p:sldId id="377" r:id="rId47"/>
    <p:sldId id="378" r:id="rId48"/>
    <p:sldId id="379" r:id="rId49"/>
    <p:sldId id="381" r:id="rId50"/>
    <p:sldId id="382" r:id="rId51"/>
    <p:sldId id="383" r:id="rId52"/>
    <p:sldId id="384" r:id="rId53"/>
    <p:sldId id="385" r:id="rId54"/>
    <p:sldId id="38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8" autoAdjust="0"/>
    <p:restoredTop sz="94660"/>
  </p:normalViewPr>
  <p:slideViewPr>
    <p:cSldViewPr>
      <p:cViewPr varScale="1">
        <p:scale>
          <a:sx n="76" d="100"/>
          <a:sy n="76" d="100"/>
        </p:scale>
        <p:origin x="12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8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DA42A-000A-4A3B-B244-85AFF14734DD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D6D8-5517-4DBC-95D9-01E7D028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375-82B1-4865-8F5D-045100F0EA08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A69-05DD-4A8D-B1D8-3CB611A5AC88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E17-060E-4A48-B53E-9A9E70CD7378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EEA7-F17D-4774-A459-16EB2E8FA238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B10F-5029-4E0A-87FF-17E5D371C2D9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D26D-B4A7-40B0-81C9-E1AA389F0B9C}" type="datetime1">
              <a:rPr lang="en-US" smtClean="0"/>
              <a:t>2/18/2016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BA2-1F43-4925-8BF6-EFB155678A59}" type="datetime1">
              <a:rPr lang="en-US" smtClean="0"/>
              <a:t>2/18/2016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71E-9C15-49F8-B780-5F3EE76502E8}" type="datetime1">
              <a:rPr lang="en-US" smtClean="0"/>
              <a:t>2/18/2016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D9B4-5698-433D-BF10-93F5C36A60C6}" type="datetime1">
              <a:rPr lang="en-US" smtClean="0"/>
              <a:t>2/18/2016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FAF-45F9-44E6-9BB3-AB17A4B9CAA8}" type="datetime1">
              <a:rPr lang="en-US" smtClean="0"/>
              <a:t>2/18/2016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B218-97EC-472B-AB44-C438BD68DC75}" type="datetime1">
              <a:rPr lang="en-US" smtClean="0"/>
              <a:t>2/18/2016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B0FE-F3D4-4C39-979C-CC604060984B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425ECB-8EF4-4635-8F26-5EE9ACB72B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H="1" flipV="1">
            <a:off x="106363" y="-4763"/>
            <a:ext cx="15875" cy="6867526"/>
          </a:xfrm>
          <a:prstGeom prst="line">
            <a:avLst/>
          </a:prstGeom>
          <a:noFill/>
          <a:ln w="5076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2060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Interrupt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2232"/>
            <a:ext cx="6479543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11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372225" cy="613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interrupt synchronization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binary S can be considered conceptually as a queue with a length of one.</a:t>
            </a:r>
          </a:p>
          <a:p>
            <a:pPr lvl="1"/>
            <a:r>
              <a:rPr lang="en-US" dirty="0" smtClean="0"/>
              <a:t>Can contain a maximum of one item at any time</a:t>
            </a:r>
          </a:p>
          <a:p>
            <a:pPr lvl="1"/>
            <a:r>
              <a:rPr lang="en-US" dirty="0" smtClean="0"/>
              <a:t>By calling </a:t>
            </a:r>
            <a:r>
              <a:rPr lang="en-US" dirty="0" err="1" smtClean="0"/>
              <a:t>xSemaphoreTake</a:t>
            </a:r>
            <a:r>
              <a:rPr lang="en-US" dirty="0" smtClean="0"/>
              <a:t>(), the handler task effectively attempts to read from the queue with a block time, causing the task to enter the Blocked state if the queue is empty.</a:t>
            </a:r>
          </a:p>
          <a:p>
            <a:pPr lvl="1"/>
            <a:r>
              <a:rPr lang="en-US" dirty="0" smtClean="0"/>
              <a:t>When the event occurs, the ISR uses the </a:t>
            </a:r>
            <a:r>
              <a:rPr lang="en-US" dirty="0" err="1" smtClean="0"/>
              <a:t>xSemaphoreGiveFromISR</a:t>
            </a:r>
            <a:r>
              <a:rPr lang="en-US" dirty="0" smtClean="0"/>
              <a:t>() function to place a token into the queue, making the queue full.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interrupt synchronization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causes the handler task to exit the Blocked state and remove the token, leaving the queue empty once more.</a:t>
            </a:r>
          </a:p>
          <a:p>
            <a:r>
              <a:rPr lang="en-US" dirty="0" smtClean="0"/>
              <a:t>When the handler task has completed its processing, it once more attempts to read from the queue and, finding the queue empty, re-enters the Blocked state to wait for the next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interrupt ‘giving’ the S even though it has not first ‘taken’ it, and the task ‘taking’ the semaphore but never giving it 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FreeRTOS</a:t>
            </a:r>
            <a:r>
              <a:rPr lang="en-US" dirty="0" smtClean="0"/>
              <a:t> Interrupt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Cortex-M3 architecture and </a:t>
            </a:r>
            <a:r>
              <a:rPr lang="en-US" dirty="0" err="1" smtClean="0"/>
              <a:t>FreeRTOS</a:t>
            </a:r>
            <a:r>
              <a:rPr lang="en-US" dirty="0" smtClean="0"/>
              <a:t> port both permit ISRs to be written entirely in C, even when the ISR wants to cause a context switch. The following examples demonstrate ISR 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vSemaphoreCreateBinary</a:t>
            </a:r>
            <a:r>
              <a:rPr lang="en-US" dirty="0" smtClean="0"/>
              <a:t>() API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to all the various types of </a:t>
            </a:r>
            <a:r>
              <a:rPr lang="en-US" dirty="0" err="1" smtClean="0"/>
              <a:t>FreeRTOS</a:t>
            </a:r>
            <a:r>
              <a:rPr lang="en-US" dirty="0" smtClean="0"/>
              <a:t> semaphores are stored in a variable of type </a:t>
            </a:r>
            <a:r>
              <a:rPr lang="en-US" dirty="0" err="1" smtClean="0"/>
              <a:t>xSemaphoreHandle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Prototype</a:t>
            </a:r>
          </a:p>
          <a:p>
            <a:pPr marL="45720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vSemaphoreCreateBinary</a:t>
            </a:r>
            <a:r>
              <a:rPr lang="en-US" dirty="0" smtClean="0"/>
              <a:t> 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xSemaphoreHandle</a:t>
            </a:r>
            <a:r>
              <a:rPr lang="en-US" dirty="0" smtClean="0"/>
              <a:t> </a:t>
            </a:r>
            <a:r>
              <a:rPr lang="en-US" dirty="0" err="1" smtClean="0"/>
              <a:t>xSemaphore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xSemaphore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xSemaphoreTake</a:t>
            </a:r>
            <a:r>
              <a:rPr lang="en-US" dirty="0" smtClean="0"/>
              <a:t>()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‘Taking’ a semaphore means to ‘obtain’ or ‘receive’ the semaphore. </a:t>
            </a:r>
          </a:p>
          <a:p>
            <a:pPr lvl="1"/>
            <a:r>
              <a:rPr lang="en-US" dirty="0" smtClean="0"/>
              <a:t>S can be taken only if it is available.</a:t>
            </a:r>
          </a:p>
          <a:p>
            <a:pPr lvl="1"/>
            <a:r>
              <a:rPr lang="en-US" dirty="0" smtClean="0"/>
              <a:t>Must not be used from an ISR</a:t>
            </a:r>
          </a:p>
          <a:p>
            <a:pPr lvl="1"/>
            <a:r>
              <a:rPr lang="en-US" dirty="0" smtClean="0"/>
              <a:t>All various types of </a:t>
            </a:r>
            <a:r>
              <a:rPr lang="en-US" dirty="0" err="1" smtClean="0"/>
              <a:t>FreeRTOS</a:t>
            </a:r>
            <a:r>
              <a:rPr lang="en-US" dirty="0" smtClean="0"/>
              <a:t> semaphore can be ‘taken’ using this API function.</a:t>
            </a:r>
          </a:p>
          <a:p>
            <a:pPr lvl="2"/>
            <a:r>
              <a:rPr lang="en-US" dirty="0" smtClean="0"/>
              <a:t>Except recursive semaphores.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Prototype</a:t>
            </a:r>
          </a:p>
          <a:p>
            <a:pPr marL="457200" lvl="1" indent="0">
              <a:buNone/>
            </a:pPr>
            <a:r>
              <a:rPr lang="en-US" sz="2400" dirty="0" err="1"/>
              <a:t>portBASE_TYPE</a:t>
            </a:r>
            <a:r>
              <a:rPr lang="en-US" sz="2400" dirty="0"/>
              <a:t>  </a:t>
            </a:r>
            <a:r>
              <a:rPr lang="en-US" sz="2400" dirty="0" err="1"/>
              <a:t>XSemaphoreTake</a:t>
            </a:r>
            <a:r>
              <a:rPr lang="en-US" sz="2400" dirty="0"/>
              <a:t>(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xSemaphoreHandle</a:t>
            </a:r>
            <a:r>
              <a:rPr lang="en-US" sz="2400" dirty="0"/>
              <a:t> </a:t>
            </a:r>
            <a:r>
              <a:rPr lang="en-US" sz="2400" dirty="0" err="1"/>
              <a:t>xSemaphore</a:t>
            </a:r>
            <a:r>
              <a:rPr lang="en-US" sz="2400" dirty="0"/>
              <a:t>,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portTickType</a:t>
            </a:r>
            <a:r>
              <a:rPr lang="en-US" sz="2400" dirty="0"/>
              <a:t> </a:t>
            </a:r>
            <a:r>
              <a:rPr lang="en-US" sz="2400" dirty="0" err="1"/>
              <a:t>xTicksToWait</a:t>
            </a:r>
            <a:r>
              <a:rPr lang="en-US" sz="2400" dirty="0"/>
              <a:t>);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dirty="0" err="1"/>
              <a:t>xSemaphore</a:t>
            </a:r>
            <a:r>
              <a:rPr lang="en-US" dirty="0"/>
              <a:t>: S being ‘taken’</a:t>
            </a:r>
          </a:p>
          <a:p>
            <a:pPr lvl="1"/>
            <a:r>
              <a:rPr lang="en-US" dirty="0" err="1"/>
              <a:t>xTicksToWait</a:t>
            </a:r>
            <a:r>
              <a:rPr lang="en-US" dirty="0"/>
              <a:t>: Maximum amount of time the task should remain in the Blocked state to wait for the semaphore, if it is not already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possible return values</a:t>
            </a:r>
          </a:p>
          <a:p>
            <a:pPr lvl="1"/>
            <a:r>
              <a:rPr lang="en-US" dirty="0" err="1" smtClean="0"/>
              <a:t>pdPass</a:t>
            </a:r>
            <a:r>
              <a:rPr lang="en-US" dirty="0" smtClean="0"/>
              <a:t>: successfully obtain S, </a:t>
            </a:r>
          </a:p>
          <a:p>
            <a:pPr lvl="1"/>
            <a:r>
              <a:rPr lang="en-US" dirty="0" err="1" smtClean="0"/>
              <a:t>pdFALSE</a:t>
            </a:r>
            <a:r>
              <a:rPr lang="en-US" dirty="0" smtClean="0"/>
              <a:t>: S is not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xSemaphoreGiveFromISR</a:t>
            </a:r>
            <a:r>
              <a:rPr lang="en-US" dirty="0" smtClean="0"/>
              <a:t>() API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 the various types of </a:t>
            </a:r>
            <a:r>
              <a:rPr lang="en-US" dirty="0" err="1" smtClean="0"/>
              <a:t>FreeRTOS</a:t>
            </a:r>
            <a:r>
              <a:rPr lang="en-US" dirty="0" smtClean="0"/>
              <a:t> semaphore, except recursive semaphores, can be ‘given’ using the </a:t>
            </a:r>
            <a:r>
              <a:rPr lang="en-US" dirty="0" err="1" smtClean="0"/>
              <a:t>xSemaphoreGiveFromISR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A special form of </a:t>
            </a:r>
            <a:r>
              <a:rPr lang="en-US" dirty="0" err="1" smtClean="0"/>
              <a:t>xSemaphoreGive</a:t>
            </a:r>
            <a:r>
              <a:rPr lang="en-US" dirty="0" smtClean="0"/>
              <a:t>() that is specially for use within an ISR.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RTSs have to take actions in response to events that originate from the environment.</a:t>
            </a:r>
          </a:p>
          <a:p>
            <a:pPr lvl="1"/>
            <a:r>
              <a:rPr lang="en-US" dirty="0" smtClean="0"/>
              <a:t>A packet arriving on an Ethernet peripheral (event) requires</a:t>
            </a:r>
          </a:p>
          <a:p>
            <a:pPr lvl="1"/>
            <a:r>
              <a:rPr lang="en-US" dirty="0" smtClean="0"/>
              <a:t>A TCP/IP stack for processing (the action)</a:t>
            </a:r>
          </a:p>
          <a:p>
            <a:r>
              <a:rPr lang="en-US" dirty="0" smtClean="0"/>
              <a:t>Different events have different processing overhead and response time requirements.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/>
              <a:t>Prototype</a:t>
            </a:r>
          </a:p>
          <a:p>
            <a:pPr marL="457200" lvl="1" indent="0">
              <a:buNone/>
            </a:pPr>
            <a:r>
              <a:rPr lang="en-US" sz="2400" dirty="0" err="1"/>
              <a:t>portBASE_TYPE</a:t>
            </a:r>
            <a:r>
              <a:rPr lang="en-US" sz="2400" dirty="0"/>
              <a:t> </a:t>
            </a:r>
            <a:r>
              <a:rPr lang="en-US" sz="2400" dirty="0" err="1"/>
              <a:t>xSemaphoreGiveFromISR</a:t>
            </a:r>
            <a:r>
              <a:rPr lang="en-US" sz="2400" dirty="0"/>
              <a:t>(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xSemaphoreHandle</a:t>
            </a:r>
            <a:r>
              <a:rPr lang="en-US" sz="2400" dirty="0"/>
              <a:t> </a:t>
            </a:r>
            <a:r>
              <a:rPr lang="en-US" sz="2400" dirty="0" err="1"/>
              <a:t>xSemaphore</a:t>
            </a:r>
            <a:r>
              <a:rPr lang="en-US" sz="2400" dirty="0"/>
              <a:t>,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portBase_TYPE</a:t>
            </a:r>
            <a:r>
              <a:rPr lang="en-US" sz="2400" dirty="0" smtClean="0"/>
              <a:t> *</a:t>
            </a:r>
            <a:r>
              <a:rPr lang="en-US" sz="2400" dirty="0" err="1" smtClean="0"/>
              <a:t>pxHigherPriorityTaskWoken</a:t>
            </a:r>
            <a:r>
              <a:rPr lang="en-US" sz="2400" dirty="0" smtClean="0"/>
              <a:t>);</a:t>
            </a:r>
            <a:endParaRPr lang="en-US" sz="2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dirty="0" err="1"/>
              <a:t>xSemaphore</a:t>
            </a:r>
            <a:r>
              <a:rPr lang="en-US" dirty="0"/>
              <a:t>: S being </a:t>
            </a:r>
            <a:r>
              <a:rPr lang="en-US" dirty="0" smtClean="0"/>
              <a:t>‘given’</a:t>
            </a:r>
            <a:endParaRPr lang="en-US" dirty="0"/>
          </a:p>
          <a:p>
            <a:pPr lvl="1"/>
            <a:r>
              <a:rPr lang="en-US" sz="2800" dirty="0" err="1" smtClean="0"/>
              <a:t>pxHigherPriorityTaskWoken</a:t>
            </a:r>
            <a:r>
              <a:rPr lang="en-US" dirty="0" smtClean="0"/>
              <a:t>: set to </a:t>
            </a:r>
            <a:r>
              <a:rPr lang="en-US" dirty="0" err="1" smtClean="0"/>
              <a:t>pdTRUE</a:t>
            </a:r>
            <a:r>
              <a:rPr lang="en-US" dirty="0"/>
              <a:t> </a:t>
            </a:r>
            <a:r>
              <a:rPr lang="en-US" dirty="0" smtClean="0"/>
              <a:t>if a context switch should be performed before the interrupt is exited, which ensure that the interrupt returns directly to the highest priority Ready state task.</a:t>
            </a:r>
          </a:p>
          <a:p>
            <a:r>
              <a:rPr lang="en-US" dirty="0" smtClean="0"/>
              <a:t>Two possible return values</a:t>
            </a:r>
          </a:p>
          <a:p>
            <a:pPr lvl="1"/>
            <a:r>
              <a:rPr lang="en-US" dirty="0" err="1" smtClean="0"/>
              <a:t>pdPass</a:t>
            </a:r>
            <a:r>
              <a:rPr lang="en-US" dirty="0" smtClean="0"/>
              <a:t>: successfully give S, </a:t>
            </a:r>
          </a:p>
          <a:p>
            <a:pPr lvl="1"/>
            <a:r>
              <a:rPr lang="en-US" dirty="0" err="1" smtClean="0"/>
              <a:t>pdFALSE</a:t>
            </a:r>
            <a:r>
              <a:rPr lang="en-US" dirty="0" smtClean="0"/>
              <a:t>: S is not given.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12 Using a binary semaphore to synchronize a task with an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r>
              <a:rPr lang="en-US" dirty="0" smtClean="0"/>
              <a:t>Demonstrate using a binary S to unblock a task within an ISR</a:t>
            </a:r>
          </a:p>
          <a:p>
            <a:pPr lvl="1"/>
            <a:r>
              <a:rPr lang="en-US" dirty="0" smtClean="0"/>
              <a:t>synchronizing the task with the interrupt</a:t>
            </a:r>
          </a:p>
          <a:p>
            <a:r>
              <a:rPr lang="en-US" dirty="0" smtClean="0"/>
              <a:t>Use a simple periodic task to generate an interrupt every 500ms.</a:t>
            </a:r>
          </a:p>
          <a:p>
            <a:pPr lvl="1"/>
            <a:r>
              <a:rPr lang="en-US" dirty="0" smtClean="0"/>
              <a:t>Software generated interrupt is used as </a:t>
            </a:r>
          </a:p>
          <a:p>
            <a:pPr lvl="2"/>
            <a:r>
              <a:rPr lang="en-US" sz="2400" dirty="0" smtClean="0"/>
              <a:t>it allows the time at which the interrupt occurs to be controlled.</a:t>
            </a:r>
          </a:p>
          <a:p>
            <a:pPr lvl="2"/>
            <a:r>
              <a:rPr lang="en-US" sz="2400" dirty="0" smtClean="0"/>
              <a:t>It allows the sequence of execution to be observed more 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Static void </a:t>
            </a:r>
            <a:r>
              <a:rPr lang="en-US" sz="2400" dirty="0" err="1" smtClean="0"/>
              <a:t>vPeriodicTask</a:t>
            </a:r>
            <a:r>
              <a:rPr lang="en-US" sz="2400" dirty="0" smtClean="0"/>
              <a:t>(void *</a:t>
            </a:r>
            <a:r>
              <a:rPr lang="en-US" sz="2400" dirty="0" err="1" smtClean="0"/>
              <a:t>pvParameters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for(;;)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vTaskDelay</a:t>
            </a:r>
            <a:r>
              <a:rPr lang="en-US" sz="2400" dirty="0" smtClean="0"/>
              <a:t>(500/</a:t>
            </a:r>
            <a:r>
              <a:rPr lang="en-US" sz="2400" dirty="0" err="1" smtClean="0"/>
              <a:t>portTICK_RATE_MS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vPrintString</a:t>
            </a:r>
            <a:r>
              <a:rPr lang="en-US" sz="2400" dirty="0" smtClean="0"/>
              <a:t>(“About to generate an interrupt\n”);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// simply sets a bit in the interrupt controller’s </a:t>
            </a:r>
          </a:p>
          <a:p>
            <a:pPr marL="0" indent="0">
              <a:buNone/>
            </a:pPr>
            <a:r>
              <a:rPr lang="en-US" sz="2400" dirty="0"/>
              <a:t>	// Set Pending register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mainTRIGGER_INTERRUPT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vPrintString</a:t>
            </a:r>
            <a:r>
              <a:rPr lang="en-US" sz="2400" dirty="0" smtClean="0"/>
              <a:t>(“Interrupt generated\n”);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Handler task synchronized </a:t>
            </a:r>
            <a:r>
              <a:rPr lang="en-US" sz="2800" dirty="0"/>
              <a:t>with the software interrupt through the use of a </a:t>
            </a:r>
            <a:r>
              <a:rPr lang="en-US" sz="2800" dirty="0" smtClean="0"/>
              <a:t>binary 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/>
              <a:t>void </a:t>
            </a:r>
            <a:r>
              <a:rPr lang="en-US" sz="2400" dirty="0" err="1" smtClean="0"/>
              <a:t>vHandlerTask</a:t>
            </a:r>
            <a:r>
              <a:rPr lang="en-US" sz="2400" dirty="0" smtClean="0"/>
              <a:t>(void </a:t>
            </a:r>
            <a:r>
              <a:rPr lang="en-US" sz="2400" dirty="0"/>
              <a:t>*</a:t>
            </a:r>
            <a:r>
              <a:rPr lang="en-US" sz="2400" dirty="0" err="1"/>
              <a:t>pvParameters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xSemaphoreTake</a:t>
            </a:r>
            <a:r>
              <a:rPr lang="en-US" sz="2400" dirty="0" smtClean="0"/>
              <a:t>(</a:t>
            </a:r>
            <a:r>
              <a:rPr lang="en-US" sz="2400" dirty="0" err="1" smtClean="0"/>
              <a:t>xBinarySemaphore</a:t>
            </a:r>
            <a:r>
              <a:rPr lang="en-US" sz="2400" dirty="0" smtClean="0"/>
              <a:t>, 0);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for(;;) {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/>
              <a:t>xSemaphoreTake</a:t>
            </a:r>
            <a:r>
              <a:rPr lang="en-US" sz="2400" dirty="0"/>
              <a:t>(</a:t>
            </a:r>
            <a:r>
              <a:rPr lang="en-US" sz="2400" dirty="0" err="1"/>
              <a:t>xBinarySemaphore</a:t>
            </a:r>
            <a:r>
              <a:rPr lang="en-US" sz="2400" dirty="0"/>
              <a:t>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portMAX_DELAY</a:t>
            </a:r>
            <a:r>
              <a:rPr lang="en-US" sz="2400" dirty="0" smtClean="0"/>
              <a:t>);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vPrintString</a:t>
            </a:r>
            <a:r>
              <a:rPr lang="en-US" sz="2400" dirty="0"/>
              <a:t>(“Interrupt generated\n”);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ISR simply clears the interrupt and ‘give’ the S to unblock the handler task.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vSoftwareInterruptHandler</a:t>
            </a:r>
            <a:r>
              <a:rPr lang="en-US" sz="2400" dirty="0" smtClean="0"/>
              <a:t> (void)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 smtClean="0"/>
              <a:t>portBASE_TYPE</a:t>
            </a:r>
            <a:r>
              <a:rPr lang="en-US" sz="2400" dirty="0" smtClean="0"/>
              <a:t>  </a:t>
            </a:r>
            <a:r>
              <a:rPr lang="en-US" sz="2400" dirty="0" err="1" smtClean="0"/>
              <a:t>xHigherPriorityTaskWoken</a:t>
            </a:r>
            <a:r>
              <a:rPr lang="en-US" sz="2400" dirty="0" smtClean="0"/>
              <a:t> = </a:t>
            </a:r>
            <a:r>
              <a:rPr lang="en-US" sz="2400" dirty="0" err="1" smtClean="0"/>
              <a:t>pdFALSE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xSemaphoreGiveFromISR</a:t>
            </a:r>
            <a:r>
              <a:rPr lang="en-US" sz="2400" dirty="0" smtClean="0"/>
              <a:t> (</a:t>
            </a:r>
            <a:r>
              <a:rPr lang="en-US" sz="2400" dirty="0" err="1" smtClean="0"/>
              <a:t>xBinarySemaphore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 smtClean="0"/>
              <a:t>		 &amp;</a:t>
            </a:r>
            <a:r>
              <a:rPr lang="en-US" sz="2400" dirty="0" err="1" smtClean="0"/>
              <a:t>xHigherPriorityTaskWoken</a:t>
            </a:r>
            <a:r>
              <a:rPr lang="en-US" sz="2400" dirty="0" smtClean="0"/>
              <a:t>);	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mainCLEAR_INTERRUPT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// ISR safe equivalent of </a:t>
            </a:r>
            <a:r>
              <a:rPr lang="en-US" sz="2400" dirty="0" err="1" smtClean="0"/>
              <a:t>taskYIELD</a:t>
            </a:r>
            <a:r>
              <a:rPr lang="en-US" sz="2400" dirty="0" smtClean="0"/>
              <a:t>(), performs a context     // switch only if </a:t>
            </a:r>
            <a:r>
              <a:rPr lang="en-US" sz="2400" dirty="0" err="1" smtClean="0"/>
              <a:t>xHigherPriorityTaskWoken</a:t>
            </a:r>
            <a:r>
              <a:rPr lang="en-US" sz="2400" dirty="0" smtClean="0"/>
              <a:t> equals </a:t>
            </a:r>
            <a:r>
              <a:rPr lang="en-US" sz="2400" dirty="0" err="1" smtClean="0"/>
              <a:t>pdTRUE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portEND_SWITCHING_ISR</a:t>
            </a:r>
            <a:r>
              <a:rPr lang="en-US" sz="2400" dirty="0" smtClean="0"/>
              <a:t> (</a:t>
            </a:r>
            <a:r>
              <a:rPr lang="en-US" sz="2400" dirty="0" err="1" smtClean="0"/>
              <a:t>xHigherPriorityTaskWoken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7630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vSetupEnvironment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vSemaphoreCreateBinary</a:t>
            </a:r>
            <a:r>
              <a:rPr lang="en-US" sz="2400" dirty="0" smtClean="0"/>
              <a:t>(</a:t>
            </a:r>
            <a:r>
              <a:rPr lang="en-US" sz="2400" dirty="0" err="1" smtClean="0"/>
              <a:t>xBinarySemaphore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if(</a:t>
            </a:r>
            <a:r>
              <a:rPr lang="en-US" sz="2400" dirty="0" err="1" smtClean="0"/>
              <a:t>xBinarySemaphore</a:t>
            </a:r>
            <a:r>
              <a:rPr lang="en-US" sz="2400" dirty="0" smtClean="0"/>
              <a:t> != NULL)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prvSetupSoftwareInterrupt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xTaskCreate</a:t>
            </a:r>
            <a:r>
              <a:rPr lang="en-US" sz="2400" dirty="0" smtClean="0"/>
              <a:t>(vHandleTask,“Handler”,240,NULL,3,NULL);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xTaskCreate</a:t>
            </a:r>
            <a:r>
              <a:rPr lang="en-US" sz="2400" dirty="0" smtClean="0"/>
              <a:t>(vPeriodicTask,“Periodic”,240</a:t>
            </a:r>
            <a:r>
              <a:rPr lang="en-US" sz="2400" dirty="0"/>
              <a:t>, </a:t>
            </a:r>
            <a:r>
              <a:rPr lang="en-US" sz="2400" dirty="0" smtClean="0"/>
              <a:t>NULL,1,NULL);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vTaskStartScheduler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 smtClean="0"/>
              <a:t>   for(;;);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 execution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0150"/>
            <a:ext cx="83153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22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Counting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of binary S</a:t>
            </a:r>
          </a:p>
          <a:p>
            <a:pPr lvl="1"/>
            <a:r>
              <a:rPr lang="en-US" dirty="0" smtClean="0"/>
              <a:t>A binary S can latch, at most, one interrupt event.</a:t>
            </a:r>
          </a:p>
          <a:p>
            <a:pPr lvl="1"/>
            <a:r>
              <a:rPr lang="en-US" dirty="0" smtClean="0"/>
              <a:t>Any subsequent events occurring before the latched event has been processed, will be lost.</a:t>
            </a:r>
          </a:p>
          <a:p>
            <a:r>
              <a:rPr lang="en-US" dirty="0" smtClean="0"/>
              <a:t>Use counting semaphores to solve</a:t>
            </a:r>
          </a:p>
          <a:p>
            <a:pPr lvl="1"/>
            <a:r>
              <a:rPr lang="en-US" dirty="0" smtClean="0"/>
              <a:t>Like queues having a length of more than one</a:t>
            </a:r>
          </a:p>
          <a:p>
            <a:pPr lvl="1"/>
            <a:r>
              <a:rPr lang="en-US" dirty="0" smtClean="0"/>
              <a:t>Each time a counting S is ‘given’, another space in its queue is used.</a:t>
            </a:r>
          </a:p>
          <a:p>
            <a:pPr lvl="2"/>
            <a:r>
              <a:rPr lang="en-US" dirty="0" smtClean="0"/>
              <a:t># of items in the queue equals the ‘count’ value of S.</a:t>
            </a:r>
          </a:p>
          <a:p>
            <a:pPr lvl="1"/>
            <a:r>
              <a:rPr lang="en-US" dirty="0" smtClean="0"/>
              <a:t>Tasks are interested in whether a queue is empty or not, not the data stored in the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binary S can latch at most one event.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3" y="1119438"/>
            <a:ext cx="592455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82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597217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4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the best event processing implementation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should the event be detected?</a:t>
            </a:r>
          </a:p>
          <a:p>
            <a:pPr lvl="1"/>
            <a:r>
              <a:rPr lang="en-US" dirty="0" smtClean="0"/>
              <a:t>Interrupts are normally used, but inputs can also be polled.</a:t>
            </a:r>
          </a:p>
          <a:p>
            <a:r>
              <a:rPr lang="en-US" dirty="0" smtClean="0"/>
              <a:t>When interrupts are use, how much processing should be performed inside ISR, and how much outside?</a:t>
            </a:r>
          </a:p>
          <a:p>
            <a:pPr lvl="1"/>
            <a:r>
              <a:rPr lang="en-US" dirty="0" smtClean="0"/>
              <a:t>Normally desirable to keep each ISR as short as possible.</a:t>
            </a:r>
          </a:p>
          <a:p>
            <a:r>
              <a:rPr lang="en-US" dirty="0" smtClean="0"/>
              <a:t>How can events be communicated to the main code, and how can this code be structured to best accommodate processing of potentially asynchronous occurrences?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counting S to ‘count’ 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81100"/>
            <a:ext cx="6344653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07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914400"/>
            <a:ext cx="59340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6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Counting S is typically used for two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Counting events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An event handler will ‘give’ a S each time an event occurs </a:t>
            </a:r>
          </a:p>
          <a:p>
            <a:pPr marL="1314450" lvl="2" indent="-514350"/>
            <a:r>
              <a:rPr lang="en-US" dirty="0" smtClean="0"/>
              <a:t>Increment the count value of S on each ‘give’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 handler task will ‘take’ a S each time it processes an event</a:t>
            </a:r>
          </a:p>
          <a:p>
            <a:pPr marL="1314450" lvl="2" indent="-514350"/>
            <a:r>
              <a:rPr lang="en-US" dirty="0" smtClean="0"/>
              <a:t>Decrement the count value of S on each ‘take’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The count value is the difference between # of events that have occurred and # of events that have been processed.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3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/>
              <a:t>Counting S is typically used for two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Resource management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The initial count value of S equals the # of resources that are available.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 task must first ‘take’ a S to obtain control of a resource</a:t>
            </a:r>
          </a:p>
          <a:p>
            <a:pPr marL="1314450" lvl="2" indent="-514350"/>
            <a:r>
              <a:rPr lang="en-US" dirty="0" smtClean="0"/>
              <a:t>Decrement the count value of S</a:t>
            </a:r>
          </a:p>
          <a:p>
            <a:pPr marL="1314450" lvl="2" indent="-514350"/>
            <a:r>
              <a:rPr lang="en-US" dirty="0" smtClean="0"/>
              <a:t>the count value reaches zero -&gt; no free resources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 task ‘give’ a S back when a task finishes with the resource</a:t>
            </a:r>
          </a:p>
          <a:p>
            <a:pPr marL="1314450" lvl="2" indent="-514350"/>
            <a:r>
              <a:rPr lang="en-US" dirty="0" smtClean="0"/>
              <a:t>Increment </a:t>
            </a:r>
            <a:r>
              <a:rPr lang="en-US" dirty="0"/>
              <a:t>the count value of 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12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xSemaphoreCreateCounting</a:t>
            </a:r>
            <a:r>
              <a:rPr lang="en-US" dirty="0" smtClean="0"/>
              <a:t>() API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pPr marL="0" indent="0">
              <a:buNone/>
            </a:pPr>
            <a:r>
              <a:rPr lang="en-US" sz="2400" dirty="0" err="1" smtClean="0"/>
              <a:t>xSemaphoreHandle</a:t>
            </a:r>
            <a:r>
              <a:rPr lang="en-US" sz="2400" dirty="0" smtClean="0"/>
              <a:t>  </a:t>
            </a:r>
            <a:r>
              <a:rPr lang="en-US" sz="2400" dirty="0" err="1" smtClean="0"/>
              <a:t>xSemaphoreCreateCounting</a:t>
            </a:r>
            <a:r>
              <a:rPr lang="en-US" sz="2400" dirty="0" smtClean="0"/>
              <a:t> (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unsigned </a:t>
            </a:r>
            <a:r>
              <a:rPr lang="en-US" sz="2400" dirty="0" err="1" smtClean="0"/>
              <a:t>portBASE_TYPE</a:t>
            </a:r>
            <a:r>
              <a:rPr lang="en-US" sz="2400" dirty="0" smtClean="0"/>
              <a:t> </a:t>
            </a:r>
            <a:r>
              <a:rPr lang="en-US" sz="2400" dirty="0" err="1" smtClean="0"/>
              <a:t>uxMaxCount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 smtClean="0"/>
              <a:t>   		unsigned </a:t>
            </a:r>
            <a:r>
              <a:rPr lang="en-US" sz="2400" dirty="0" err="1" smtClean="0"/>
              <a:t>portBASE_TYPE</a:t>
            </a:r>
            <a:r>
              <a:rPr lang="en-US" sz="2400" dirty="0" smtClean="0"/>
              <a:t> </a:t>
            </a:r>
            <a:r>
              <a:rPr lang="en-US" sz="2400" dirty="0" err="1" smtClean="0"/>
              <a:t>uxInitialCount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sz="2400" dirty="0" err="1" smtClean="0"/>
              <a:t>uxMaxCount</a:t>
            </a:r>
            <a:r>
              <a:rPr lang="en-US" sz="2400" dirty="0" smtClean="0"/>
              <a:t>: the maximum value S will count to, which is effectively the length of the queue.</a:t>
            </a:r>
          </a:p>
          <a:p>
            <a:pPr lvl="2"/>
            <a:r>
              <a:rPr lang="en-US" sz="2000" dirty="0" smtClean="0"/>
              <a:t>To count or latch events: the max # of events that can be latched,</a:t>
            </a:r>
          </a:p>
          <a:p>
            <a:pPr lvl="2"/>
            <a:r>
              <a:rPr lang="en-US" sz="2000" dirty="0" smtClean="0"/>
              <a:t>To manage access to a collection of resources: the total # of resources that are available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2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uxInitialCount</a:t>
            </a:r>
            <a:r>
              <a:rPr lang="en-US" dirty="0" smtClean="0"/>
              <a:t>: the initial count value of S after it has been created.</a:t>
            </a:r>
          </a:p>
          <a:p>
            <a:pPr lvl="2"/>
            <a:r>
              <a:rPr lang="en-US" dirty="0"/>
              <a:t>To count or latch events: </a:t>
            </a:r>
            <a:r>
              <a:rPr lang="en-US" dirty="0" smtClean="0"/>
              <a:t>set to zero, presumably, when S is created, no events have yet occurred.</a:t>
            </a:r>
            <a:endParaRPr lang="en-US" dirty="0"/>
          </a:p>
          <a:p>
            <a:pPr lvl="2"/>
            <a:r>
              <a:rPr lang="en-US" dirty="0"/>
              <a:t>To manage access to a collection of resources: </a:t>
            </a:r>
            <a:r>
              <a:rPr lang="en-US" dirty="0" smtClean="0"/>
              <a:t>set to equal </a:t>
            </a:r>
            <a:r>
              <a:rPr lang="en-US" dirty="0" err="1" smtClean="0"/>
              <a:t>uxMaxCount</a:t>
            </a:r>
            <a:r>
              <a:rPr lang="en-US" dirty="0" smtClean="0"/>
              <a:t>, </a:t>
            </a:r>
            <a:r>
              <a:rPr lang="en-US" dirty="0" err="1" smtClean="0"/>
              <a:t>preseumably</a:t>
            </a:r>
            <a:r>
              <a:rPr lang="en-US" dirty="0" smtClean="0"/>
              <a:t>, when S is created, all resources are available.</a:t>
            </a:r>
          </a:p>
          <a:p>
            <a:r>
              <a:rPr lang="en-US" dirty="0" smtClean="0"/>
              <a:t>Returned value</a:t>
            </a:r>
          </a:p>
          <a:p>
            <a:pPr lvl="1"/>
            <a:r>
              <a:rPr lang="en-US" dirty="0" smtClean="0"/>
              <a:t>If NULL, S cannot be created due to insufficient heap memory available for </a:t>
            </a:r>
            <a:r>
              <a:rPr lang="en-US" dirty="0" err="1" smtClean="0"/>
              <a:t>FreeRTOS</a:t>
            </a:r>
            <a:r>
              <a:rPr lang="en-US" dirty="0" smtClean="0"/>
              <a:t> to allocate the S data structures.</a:t>
            </a:r>
          </a:p>
          <a:p>
            <a:pPr lvl="1"/>
            <a:r>
              <a:rPr lang="en-US" dirty="0" smtClean="0"/>
              <a:t>If non-NULL, S has been created successfully. The returned value should be stored as the handle to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8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13 Using a counting S to synchronize a task with an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counting S in place of the binary S in Example 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39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7630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vSetupEnvironment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xCountingSemaphore</a:t>
            </a:r>
            <a:r>
              <a:rPr lang="en-US" sz="2400" dirty="0" smtClean="0"/>
              <a:t> = 	</a:t>
            </a:r>
            <a:r>
              <a:rPr lang="en-US" sz="2400" dirty="0" err="1" smtClean="0"/>
              <a:t>vSemaphoreCreateCounting</a:t>
            </a:r>
            <a:r>
              <a:rPr lang="en-US" sz="2400" dirty="0" smtClean="0"/>
              <a:t>(10, 0);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if(</a:t>
            </a:r>
            <a:r>
              <a:rPr lang="en-US" sz="2400" dirty="0" err="1" smtClean="0"/>
              <a:t>xBinarySemaphore</a:t>
            </a:r>
            <a:r>
              <a:rPr lang="en-US" sz="2400" dirty="0" smtClean="0"/>
              <a:t> != NULL)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prvSetupSoftwareInterrupt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xTaskCreate</a:t>
            </a:r>
            <a:r>
              <a:rPr lang="en-US" sz="2400" dirty="0" smtClean="0"/>
              <a:t>(vHandleTask,“Handler”,240,NULL,3,NULL);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xTaskCreate</a:t>
            </a:r>
            <a:r>
              <a:rPr lang="en-US" sz="2400" dirty="0" smtClean="0"/>
              <a:t>(vPeriodicTask,“Periodic”,240</a:t>
            </a:r>
            <a:r>
              <a:rPr lang="en-US" sz="2400" dirty="0"/>
              <a:t>, </a:t>
            </a:r>
            <a:r>
              <a:rPr lang="en-US" sz="2400" dirty="0" smtClean="0"/>
              <a:t>NULL,1,NULL);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vTaskStartScheduler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 smtClean="0"/>
              <a:t>   for(;;);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vSoftwareInterruptHandler</a:t>
            </a:r>
            <a:r>
              <a:rPr lang="en-US" sz="2400" dirty="0"/>
              <a:t> (void)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portBASE_TYPE</a:t>
            </a:r>
            <a:r>
              <a:rPr lang="en-US" sz="2400" dirty="0"/>
              <a:t>  </a:t>
            </a:r>
            <a:r>
              <a:rPr lang="en-US" sz="2400" dirty="0" err="1"/>
              <a:t>xHigherPriorityTaskWoken</a:t>
            </a:r>
            <a:r>
              <a:rPr lang="en-US" sz="2400" dirty="0"/>
              <a:t> = </a:t>
            </a:r>
            <a:r>
              <a:rPr lang="en-US" sz="2400" dirty="0" err="1"/>
              <a:t>pdFALSE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xSemaphoreGiveFromISR</a:t>
            </a:r>
            <a:r>
              <a:rPr lang="en-US" sz="2400" dirty="0"/>
              <a:t> (</a:t>
            </a:r>
            <a:r>
              <a:rPr lang="en-US" sz="2400" dirty="0" err="1" smtClean="0"/>
              <a:t>xCountingSemaphore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	 &amp;</a:t>
            </a:r>
            <a:r>
              <a:rPr lang="en-US" sz="2400" dirty="0" err="1"/>
              <a:t>xHigherPriorityTaskWoken</a:t>
            </a:r>
            <a:r>
              <a:rPr lang="en-US" sz="2400" dirty="0"/>
              <a:t>);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xSemaphoreGiveFromISR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xCountingSemaphore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	 &amp;</a:t>
            </a:r>
            <a:r>
              <a:rPr lang="en-US" sz="2400" dirty="0" err="1"/>
              <a:t>xHigherPriorityTaskWoken</a:t>
            </a:r>
            <a:r>
              <a:rPr lang="en-US" sz="2400" dirty="0"/>
              <a:t>);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xSemaphoreGiveFromISR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xCountingSemaphore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	 &amp;</a:t>
            </a:r>
            <a:r>
              <a:rPr lang="en-US" sz="2400" dirty="0" err="1"/>
              <a:t>xHigherPriorityTaskWoken</a:t>
            </a:r>
            <a:r>
              <a:rPr lang="en-US" sz="2400" dirty="0"/>
              <a:t>);	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mainCLEAR_INTERRUPT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portEND_SWITCHING_ISR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xHigherPriorityTaskWoken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Using Queues within an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Semaphores are used to communicate events.</a:t>
            </a:r>
          </a:p>
          <a:p>
            <a:r>
              <a:rPr lang="en-US" dirty="0" smtClean="0"/>
              <a:t>Queues are used to communicate events and to transfer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provides features that allow the chosen strategy to be implemented in a simple and maintainable way.</a:t>
            </a:r>
          </a:p>
          <a:p>
            <a:pPr lvl="1"/>
            <a:r>
              <a:rPr lang="en-US" dirty="0" smtClean="0"/>
              <a:t>But does </a:t>
            </a:r>
            <a:r>
              <a:rPr lang="en-US" dirty="0"/>
              <a:t>not impose any specific event processing strategy on the application </a:t>
            </a:r>
            <a:r>
              <a:rPr lang="en-US" dirty="0" smtClean="0"/>
              <a:t>designer.</a:t>
            </a:r>
          </a:p>
          <a:p>
            <a:r>
              <a:rPr lang="en-US" dirty="0" smtClean="0"/>
              <a:t>Note: only API functions and macros ending in ‘</a:t>
            </a:r>
            <a:r>
              <a:rPr lang="en-US" i="1" dirty="0" err="1" smtClean="0"/>
              <a:t>FromISR</a:t>
            </a:r>
            <a:r>
              <a:rPr lang="en-US" dirty="0" smtClean="0"/>
              <a:t>’ of ‘</a:t>
            </a:r>
            <a:r>
              <a:rPr lang="en-US" i="1" dirty="0" smtClean="0"/>
              <a:t>FROM_ISR</a:t>
            </a:r>
            <a:r>
              <a:rPr lang="en-US" dirty="0" smtClean="0"/>
              <a:t>’ should be used within an ISR.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xQueueSendToFrontFromISR</a:t>
            </a:r>
            <a:r>
              <a:rPr lang="en-US" dirty="0" smtClean="0"/>
              <a:t>() and</a:t>
            </a:r>
            <a:br>
              <a:rPr lang="en-US" dirty="0" smtClean="0"/>
            </a:br>
            <a:r>
              <a:rPr lang="en-US" dirty="0" err="1" smtClean="0"/>
              <a:t>xQueueSendToBackFromISR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xQueueSendToBackFromISR</a:t>
            </a:r>
            <a:r>
              <a:rPr lang="en-US" dirty="0" smtClean="0"/>
              <a:t>() </a:t>
            </a:r>
            <a:r>
              <a:rPr lang="en-US" dirty="0"/>
              <a:t>is equivalent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err="1" smtClean="0"/>
              <a:t>xQueueSendFromISR</a:t>
            </a:r>
            <a:r>
              <a:rPr lang="en-US" dirty="0" smtClean="0"/>
              <a:t>().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xQueueSendToBackFromISR</a:t>
            </a:r>
            <a:r>
              <a:rPr lang="en-US" sz="2400" dirty="0" smtClean="0"/>
              <a:t> (</a:t>
            </a:r>
            <a:r>
              <a:rPr lang="en-US" sz="2400" dirty="0" err="1" smtClean="0"/>
              <a:t>xQueueHandle</a:t>
            </a:r>
            <a:r>
              <a:rPr lang="en-US" sz="2400" dirty="0" smtClean="0"/>
              <a:t> </a:t>
            </a:r>
            <a:r>
              <a:rPr lang="en-US" sz="2400" dirty="0" err="1" smtClean="0"/>
              <a:t>xQueue</a:t>
            </a:r>
            <a:r>
              <a:rPr lang="en-US" sz="2400" dirty="0" smtClean="0"/>
              <a:t>,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*</a:t>
            </a:r>
            <a:r>
              <a:rPr lang="en-US" sz="2400" dirty="0" err="1" smtClean="0"/>
              <a:t>pvItemToQueue</a:t>
            </a:r>
            <a:r>
              <a:rPr lang="en-US" sz="2400" dirty="0" smtClean="0"/>
              <a:t>,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portBASE_TYPE</a:t>
            </a:r>
            <a:r>
              <a:rPr lang="en-US" sz="2400" dirty="0" smtClean="0"/>
              <a:t> *</a:t>
            </a:r>
            <a:r>
              <a:rPr lang="en-US" sz="2400" dirty="0" err="1" smtClean="0"/>
              <a:t>pxHigherPriorityTaskWoken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xQueueSendToFrontFromISR</a:t>
            </a:r>
            <a:r>
              <a:rPr lang="en-US" sz="2400" dirty="0" smtClean="0"/>
              <a:t>( </a:t>
            </a:r>
            <a:r>
              <a:rPr lang="en-US" sz="2400" dirty="0" err="1" smtClean="0"/>
              <a:t>xQueueHandle</a:t>
            </a:r>
            <a:r>
              <a:rPr lang="en-US" sz="2400" dirty="0" smtClean="0"/>
              <a:t> </a:t>
            </a:r>
            <a:r>
              <a:rPr lang="en-US" sz="2400" dirty="0" err="1"/>
              <a:t>xQueue</a:t>
            </a:r>
            <a:r>
              <a:rPr lang="en-US" sz="2400" dirty="0"/>
              <a:t>, </a:t>
            </a:r>
          </a:p>
          <a:p>
            <a:pPr marL="457200" lvl="1" indent="0">
              <a:buNone/>
            </a:pPr>
            <a:r>
              <a:rPr lang="en-US" sz="2400" dirty="0"/>
              <a:t>	void *</a:t>
            </a:r>
            <a:r>
              <a:rPr lang="en-US" sz="2400" dirty="0" err="1"/>
              <a:t>pvItemToQueue</a:t>
            </a:r>
            <a:r>
              <a:rPr lang="en-US" sz="2400" dirty="0"/>
              <a:t>,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portBASE_TYPE</a:t>
            </a:r>
            <a:r>
              <a:rPr lang="en-US" sz="2400" dirty="0"/>
              <a:t> *</a:t>
            </a:r>
            <a:r>
              <a:rPr lang="en-US" sz="2400" dirty="0" err="1"/>
              <a:t>pxHigherPriorityTaskWoken</a:t>
            </a:r>
            <a:r>
              <a:rPr lang="en-US" sz="2400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2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xQueue</a:t>
            </a:r>
            <a:r>
              <a:rPr lang="en-US" dirty="0" smtClean="0"/>
              <a:t>: The handle of the queue to which the data is being sent. It will have been returned from the call to </a:t>
            </a:r>
            <a:r>
              <a:rPr lang="en-US" dirty="0" err="1" smtClean="0"/>
              <a:t>xQueueCreate</a:t>
            </a:r>
            <a:r>
              <a:rPr lang="en-US" dirty="0" smtClean="0"/>
              <a:t>().</a:t>
            </a:r>
          </a:p>
          <a:p>
            <a:pPr lvl="1"/>
            <a:r>
              <a:rPr lang="en-US" dirty="0" err="1" smtClean="0"/>
              <a:t>pvItemToQueue</a:t>
            </a:r>
            <a:r>
              <a:rPr lang="en-US" dirty="0" smtClean="0"/>
              <a:t>: a pointer to the data to be copied into the queue. </a:t>
            </a:r>
          </a:p>
          <a:p>
            <a:pPr lvl="2"/>
            <a:r>
              <a:rPr lang="en-US" dirty="0" smtClean="0"/>
              <a:t>The size of each item that the queue can hold is set when it is created, so this # of bytes will be copied from </a:t>
            </a:r>
            <a:r>
              <a:rPr lang="en-US" dirty="0" err="1" smtClean="0"/>
              <a:t>pvItemToQueue</a:t>
            </a:r>
            <a:r>
              <a:rPr lang="en-US" dirty="0" smtClean="0"/>
              <a:t> into the queue storage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8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pxHigherPriorityTaskWoken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A single queue may have one or more tasks blocked on it waiting for data to be available. </a:t>
            </a:r>
          </a:p>
          <a:p>
            <a:pPr lvl="2"/>
            <a:r>
              <a:rPr lang="en-US" dirty="0" smtClean="0"/>
              <a:t>Calling </a:t>
            </a:r>
            <a:r>
              <a:rPr lang="en-US" dirty="0"/>
              <a:t>these two </a:t>
            </a:r>
            <a:r>
              <a:rPr lang="en-US" dirty="0" smtClean="0"/>
              <a:t>APIs can </a:t>
            </a:r>
            <a:r>
              <a:rPr lang="en-US" dirty="0"/>
              <a:t>make data available, so cause such a task to leave the Blocked state. If the unblocked task has a priority equal to or higher than the currently executing task, </a:t>
            </a:r>
            <a:r>
              <a:rPr lang="en-US" dirty="0" smtClean="0"/>
              <a:t>internally</a:t>
            </a:r>
            <a:r>
              <a:rPr lang="en-US" dirty="0"/>
              <a:t>, the API function will set it to </a:t>
            </a:r>
            <a:r>
              <a:rPr lang="en-US" dirty="0" err="1" smtClean="0"/>
              <a:t>pdTRUE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Then, a context switch should be performed before the interrupt is exited. </a:t>
            </a:r>
          </a:p>
          <a:p>
            <a:pPr marL="457200" lvl="1" indent="0">
              <a:buNone/>
            </a:pPr>
            <a:r>
              <a:rPr lang="en-US" dirty="0" smtClean="0"/>
              <a:t>This ensures that interrupt returns directly to the highest priority Ready state task.</a:t>
            </a:r>
          </a:p>
          <a:p>
            <a:r>
              <a:rPr lang="en-US" dirty="0" smtClean="0"/>
              <a:t>Returned value</a:t>
            </a:r>
          </a:p>
          <a:p>
            <a:pPr lvl="1"/>
            <a:r>
              <a:rPr lang="en-US" dirty="0" err="1" smtClean="0"/>
              <a:t>pdPASS</a:t>
            </a:r>
            <a:r>
              <a:rPr lang="en-US" dirty="0" smtClean="0"/>
              <a:t> : data has been sent successfully</a:t>
            </a:r>
          </a:p>
          <a:p>
            <a:pPr lvl="1"/>
            <a:r>
              <a:rPr lang="en-US" dirty="0" err="1" smtClean="0"/>
              <a:t>errQUEUE_FULL</a:t>
            </a:r>
            <a:r>
              <a:rPr lang="en-US" dirty="0" smtClean="0"/>
              <a:t>: data cannot be sent to the queue as the queue is already full.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9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Queue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demo applications include  a simple UART driver</a:t>
            </a:r>
          </a:p>
          <a:p>
            <a:pPr lvl="1"/>
            <a:r>
              <a:rPr lang="en-US" dirty="0" smtClean="0"/>
              <a:t>use queues to pass characters into the transmit interrupt handler and out of the receive interrupt handler.</a:t>
            </a:r>
          </a:p>
          <a:p>
            <a:pPr lvl="1"/>
            <a:r>
              <a:rPr lang="en-US" dirty="0" smtClean="0"/>
              <a:t>Every character gets passed individually through a queue.</a:t>
            </a:r>
          </a:p>
          <a:p>
            <a:pPr lvl="1"/>
            <a:r>
              <a:rPr lang="en-US" dirty="0" smtClean="0"/>
              <a:t>Implementing UART drives in this way easily demonstrates queues being used within interrupts, but is extremely inefficient.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2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technique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each received character in a simple RAM buffer.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a S to unblock a task to process the buffer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a complete message has been received, or a break in transmission has been detected.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32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technique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 the received characters directly within the ISR.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queue to send the interpreted and decoded commands to a task for processing.</a:t>
            </a:r>
          </a:p>
          <a:p>
            <a:pPr marL="0" indent="0">
              <a:buNone/>
            </a:pPr>
            <a:r>
              <a:rPr lang="en-US" dirty="0" smtClean="0"/>
              <a:t>It is suitable only if interpreting the data stream is quick enough to be performed entirely within an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14 Sending and receiving on a queue within an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</a:t>
            </a:r>
            <a:r>
              <a:rPr lang="en-US" dirty="0" err="1" smtClean="0"/>
              <a:t>xQueueSendToBackFromISR</a:t>
            </a:r>
            <a:r>
              <a:rPr lang="en-US" dirty="0" smtClean="0"/>
              <a:t>() and </a:t>
            </a:r>
            <a:r>
              <a:rPr lang="en-US" dirty="0" err="1" smtClean="0"/>
              <a:t>xQueueReceiveFromISR</a:t>
            </a:r>
            <a:r>
              <a:rPr lang="en-US" dirty="0" smtClean="0"/>
              <a:t>() being used within the same interrupt.</a:t>
            </a:r>
          </a:p>
          <a:p>
            <a:endParaRPr lang="en-US" dirty="0" smtClean="0"/>
          </a:p>
          <a:p>
            <a:r>
              <a:rPr lang="en-US" dirty="0" smtClean="0"/>
              <a:t>A periodic task is created  to send five numbers to queue every 200ms.</a:t>
            </a:r>
          </a:p>
          <a:p>
            <a:pPr lvl="1"/>
            <a:r>
              <a:rPr lang="en-US" dirty="0" smtClean="0"/>
              <a:t>It generates a software interrupt only after all 5 values have been 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6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tatic void </a:t>
            </a:r>
            <a:r>
              <a:rPr lang="en-US" sz="2400" dirty="0" err="1" smtClean="0"/>
              <a:t>vIntegerGenerator</a:t>
            </a:r>
            <a:r>
              <a:rPr lang="en-US" sz="2400" dirty="0" smtClean="0"/>
              <a:t> (void *</a:t>
            </a:r>
            <a:r>
              <a:rPr lang="en-US" sz="2400" dirty="0" err="1" smtClean="0"/>
              <a:t>pvParameters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portTickType</a:t>
            </a:r>
            <a:r>
              <a:rPr lang="en-US" sz="2400" dirty="0" smtClean="0"/>
              <a:t> </a:t>
            </a:r>
            <a:r>
              <a:rPr lang="en-US" sz="2400" dirty="0" err="1" smtClean="0"/>
              <a:t>xLastExecutionTime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unsigned long </a:t>
            </a:r>
            <a:r>
              <a:rPr lang="en-US" sz="2400" dirty="0" err="1" smtClean="0"/>
              <a:t>ulValueToSend</a:t>
            </a:r>
            <a:r>
              <a:rPr lang="en-US" sz="2400" dirty="0" smtClean="0"/>
              <a:t> = 0;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xLastExecutionTime</a:t>
            </a:r>
            <a:r>
              <a:rPr lang="en-US" sz="2400" dirty="0" smtClean="0"/>
              <a:t> = </a:t>
            </a:r>
            <a:r>
              <a:rPr lang="en-US" sz="2400" dirty="0" err="1" smtClean="0"/>
              <a:t>xTaskGetTickCount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(;;) {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vTaskDelayUntil</a:t>
            </a:r>
            <a:r>
              <a:rPr lang="en-US" sz="2400" dirty="0" smtClean="0"/>
              <a:t>(&amp;</a:t>
            </a:r>
            <a:r>
              <a:rPr lang="en-US" sz="2400" dirty="0" err="1" smtClean="0"/>
              <a:t>xLastExecutionTime</a:t>
            </a:r>
            <a:r>
              <a:rPr lang="en-US" sz="2400" dirty="0" smtClean="0"/>
              <a:t>, 				200/</a:t>
            </a:r>
            <a:r>
              <a:rPr lang="en-US" sz="2400" dirty="0" err="1" smtClean="0"/>
              <a:t>portTICK_RATE_MS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for (I = 0; I &lt; 5;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/>
              <a:t>	</a:t>
            </a:r>
            <a:r>
              <a:rPr lang="en-US" sz="2400" dirty="0" err="1" smtClean="0"/>
              <a:t>xQueueSendToBack</a:t>
            </a:r>
            <a:r>
              <a:rPr lang="en-US" sz="2400" dirty="0" smtClean="0"/>
              <a:t>(</a:t>
            </a:r>
            <a:r>
              <a:rPr lang="en-US" sz="2400" dirty="0" err="1" smtClean="0"/>
              <a:t>xIntegerQueue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 smtClean="0"/>
              <a:t>				&amp;ulValueToSend,0);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ulValueToSend</a:t>
            </a:r>
            <a:r>
              <a:rPr lang="en-US" sz="2400" dirty="0" smtClean="0"/>
              <a:t>++;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mainTRIGGER_INTERRUPT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}  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1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ISR calls </a:t>
            </a:r>
            <a:r>
              <a:rPr lang="en-US" dirty="0" err="1" smtClean="0"/>
              <a:t>xQueueReceiveFromISR</a:t>
            </a:r>
            <a:r>
              <a:rPr lang="en-US" dirty="0" smtClean="0"/>
              <a:t>() repeatedly, until all values written to the queue by the periodic task have been removed, and the queue is left empty.</a:t>
            </a:r>
          </a:p>
          <a:p>
            <a:r>
              <a:rPr lang="en-US" dirty="0" smtClean="0"/>
              <a:t>The last two bits of each received value are used as an index into an array of strings, with a pointer to the string at the corresponding index position. </a:t>
            </a:r>
          </a:p>
          <a:p>
            <a:r>
              <a:rPr lang="en-US" dirty="0" smtClean="0"/>
              <a:t>and send the string to a different queue using a call to </a:t>
            </a:r>
            <a:r>
              <a:rPr lang="en-US" dirty="0" err="1" smtClean="0"/>
              <a:t>xQueueSendFromISR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5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s</a:t>
            </a:r>
            <a:r>
              <a:rPr lang="en-US" sz="2200" dirty="0" smtClean="0"/>
              <a:t>tatic void </a:t>
            </a:r>
            <a:r>
              <a:rPr lang="en-US" sz="2200" dirty="0" err="1" smtClean="0"/>
              <a:t>vsoftwareInterruptHandler</a:t>
            </a:r>
            <a:r>
              <a:rPr lang="en-US" sz="2200" dirty="0" smtClean="0"/>
              <a:t>(void) {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en-US" sz="2200" dirty="0" err="1" smtClean="0"/>
              <a:t>portBASE_TYPE</a:t>
            </a:r>
            <a:r>
              <a:rPr lang="en-US" sz="2200" dirty="0" smtClean="0"/>
              <a:t>  </a:t>
            </a:r>
            <a:r>
              <a:rPr lang="en-US" sz="2200" dirty="0" err="1" smtClean="0"/>
              <a:t>xHigherPriorityTaskWoken</a:t>
            </a:r>
            <a:r>
              <a:rPr lang="en-US" sz="2200" dirty="0" smtClean="0"/>
              <a:t> = </a:t>
            </a:r>
            <a:r>
              <a:rPr lang="en-US" sz="2200" dirty="0" err="1" smtClean="0"/>
              <a:t>pdFALSE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static unsigned long </a:t>
            </a:r>
            <a:r>
              <a:rPr lang="en-US" sz="2200" dirty="0" err="1" smtClean="0"/>
              <a:t>ulReceivedNumber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portBASE_TYPE</a:t>
            </a:r>
            <a:r>
              <a:rPr lang="en-US" sz="2200" dirty="0" smtClean="0"/>
              <a:t>  </a:t>
            </a:r>
            <a:r>
              <a:rPr lang="en-US" sz="2200" dirty="0" err="1" smtClean="0"/>
              <a:t>xStatus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static </a:t>
            </a:r>
            <a:r>
              <a:rPr lang="en-US" sz="2200" dirty="0" err="1" smtClean="0"/>
              <a:t>const</a:t>
            </a:r>
            <a:r>
              <a:rPr lang="en-US" sz="2200" dirty="0" smtClean="0"/>
              <a:t> char *</a:t>
            </a:r>
            <a:r>
              <a:rPr lang="en-US" sz="2200" dirty="0" err="1" smtClean="0"/>
              <a:t>pcStrings</a:t>
            </a:r>
            <a:r>
              <a:rPr lang="en-US" sz="2200" dirty="0" smtClean="0"/>
              <a:t>[] = </a:t>
            </a:r>
          </a:p>
          <a:p>
            <a:pPr marL="0" indent="0">
              <a:buNone/>
            </a:pPr>
            <a:r>
              <a:rPr lang="en-US" sz="2200" dirty="0" smtClean="0"/>
              <a:t>	{“String 0\n”, “String 1\n”,</a:t>
            </a:r>
            <a:r>
              <a:rPr lang="en-US" sz="2200" dirty="0"/>
              <a:t> “String </a:t>
            </a:r>
            <a:r>
              <a:rPr lang="en-US" sz="2200" dirty="0" smtClean="0"/>
              <a:t>2\n”,</a:t>
            </a:r>
            <a:r>
              <a:rPr lang="en-US" sz="2200" dirty="0"/>
              <a:t> “String </a:t>
            </a:r>
            <a:r>
              <a:rPr lang="en-US" sz="2200" dirty="0" smtClean="0"/>
              <a:t>3\n”};</a:t>
            </a:r>
          </a:p>
          <a:p>
            <a:pPr marL="0" indent="0"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xStatus</a:t>
            </a:r>
            <a:r>
              <a:rPr lang="en-US" sz="2200" dirty="0" smtClean="0"/>
              <a:t> = </a:t>
            </a:r>
            <a:r>
              <a:rPr lang="en-US" sz="2200" dirty="0" err="1" smtClean="0"/>
              <a:t>xQueueReceiveFromISR</a:t>
            </a:r>
            <a:r>
              <a:rPr lang="en-US" sz="2200" dirty="0" smtClean="0"/>
              <a:t>(</a:t>
            </a:r>
            <a:r>
              <a:rPr lang="en-US" sz="2200" dirty="0" err="1" smtClean="0"/>
              <a:t>xIntegerQueue</a:t>
            </a:r>
            <a:r>
              <a:rPr lang="en-US" sz="2200" dirty="0" smtClean="0"/>
              <a:t>, 	&amp;</a:t>
            </a:r>
            <a:r>
              <a:rPr lang="en-US" sz="2200" dirty="0" err="1" smtClean="0"/>
              <a:t>ulReceivedNumber</a:t>
            </a:r>
            <a:r>
              <a:rPr lang="en-US" sz="2200" dirty="0" smtClean="0"/>
              <a:t>, &amp; </a:t>
            </a:r>
            <a:r>
              <a:rPr lang="en-US" sz="2200" dirty="0" err="1" smtClean="0"/>
              <a:t>xHigherPriorityTaskWoken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    while (</a:t>
            </a:r>
            <a:r>
              <a:rPr lang="en-US" sz="2200" dirty="0" err="1" smtClean="0"/>
              <a:t>xStatus</a:t>
            </a:r>
            <a:r>
              <a:rPr lang="en-US" sz="2200" dirty="0" smtClean="0"/>
              <a:t> != </a:t>
            </a:r>
            <a:r>
              <a:rPr lang="en-US" sz="2200" dirty="0" err="1" smtClean="0"/>
              <a:t>errQUEUE_EMPTY</a:t>
            </a:r>
            <a:r>
              <a:rPr lang="en-US" sz="2200" dirty="0" smtClean="0"/>
              <a:t>) {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ulReceivedNumber</a:t>
            </a:r>
            <a:r>
              <a:rPr lang="en-US" sz="2200" dirty="0" smtClean="0"/>
              <a:t> &amp;= 0x03; // Truncate value 0 to 3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xQueueSendToBackFromISR</a:t>
            </a:r>
            <a:r>
              <a:rPr lang="en-US" sz="2200" dirty="0" smtClean="0"/>
              <a:t>(</a:t>
            </a:r>
            <a:r>
              <a:rPr lang="en-US" sz="2200" dirty="0" err="1" smtClean="0"/>
              <a:t>xStringQueue</a:t>
            </a:r>
            <a:r>
              <a:rPr lang="en-US" sz="2200" dirty="0"/>
              <a:t>, 	</a:t>
            </a:r>
            <a:r>
              <a:rPr lang="en-US" sz="2200" dirty="0" smtClean="0"/>
              <a:t>		    &amp;</a:t>
            </a:r>
            <a:r>
              <a:rPr lang="en-US" sz="2200" dirty="0" err="1" smtClean="0"/>
              <a:t>pcStrings</a:t>
            </a:r>
            <a:r>
              <a:rPr lang="en-US" sz="2200" dirty="0" smtClean="0"/>
              <a:t>[</a:t>
            </a:r>
            <a:r>
              <a:rPr lang="en-US" sz="2200" dirty="0" err="1" smtClean="0"/>
              <a:t>ulReceiveNumber</a:t>
            </a:r>
            <a:r>
              <a:rPr lang="en-US" sz="2200" dirty="0" smtClean="0"/>
              <a:t>], </a:t>
            </a:r>
          </a:p>
          <a:p>
            <a:pPr marL="0" indent="0">
              <a:buNone/>
            </a:pPr>
            <a:r>
              <a:rPr lang="en-US" sz="2200" dirty="0"/>
              <a:t>	 </a:t>
            </a:r>
            <a:r>
              <a:rPr lang="en-US" sz="2200" dirty="0" smtClean="0"/>
              <a:t>   &amp; </a:t>
            </a:r>
            <a:r>
              <a:rPr lang="en-US" sz="2200" dirty="0" err="1"/>
              <a:t>xHigherPriorityTaskWoken</a:t>
            </a:r>
            <a:r>
              <a:rPr lang="en-US" sz="2200" dirty="0" smtClean="0"/>
              <a:t>);</a:t>
            </a:r>
            <a:r>
              <a:rPr lang="en-US" sz="2200" dirty="0"/>
              <a:t> </a:t>
            </a:r>
            <a:r>
              <a:rPr lang="en-US" sz="2200" dirty="0" smtClean="0"/>
              <a:t>}</a:t>
            </a:r>
          </a:p>
          <a:p>
            <a:pPr marL="0" indent="0"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mainCLEAR_INTERRUPT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en-US" sz="2200" dirty="0" err="1" smtClean="0"/>
              <a:t>portEND_SWITCHING_ISR</a:t>
            </a:r>
            <a:r>
              <a:rPr lang="en-US" sz="2200" dirty="0" smtClean="0"/>
              <a:t>(</a:t>
            </a:r>
            <a:r>
              <a:rPr lang="en-US" sz="2200" dirty="0" err="1" smtClean="0"/>
              <a:t>xHigherPriorityTaskWoken</a:t>
            </a:r>
            <a:r>
              <a:rPr lang="en-US" sz="2200" dirty="0" smtClean="0"/>
              <a:t>);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 smtClean="0"/>
              <a:t>}  }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5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API functions that can be used within an ISR.</a:t>
            </a:r>
          </a:p>
          <a:p>
            <a:pPr lvl="1"/>
            <a:r>
              <a:rPr lang="en-US" dirty="0" smtClean="0"/>
              <a:t>Implement a deferred interrupt scheme.</a:t>
            </a:r>
          </a:p>
          <a:p>
            <a:r>
              <a:rPr lang="en-US" dirty="0" smtClean="0"/>
              <a:t>Use binary semaphore and counting semaphore, and identify their differences</a:t>
            </a:r>
          </a:p>
          <a:p>
            <a:r>
              <a:rPr lang="en-US" dirty="0" smtClean="0"/>
              <a:t>Use a queue to pass data into/out of an ISR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The task that receives the character pointers from the ISR blocks on the queue until a message arrives, printing out each string as it is received.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2600" dirty="0" smtClean="0"/>
              <a:t>static </a:t>
            </a:r>
            <a:r>
              <a:rPr lang="en-US" sz="2600" dirty="0"/>
              <a:t>void </a:t>
            </a:r>
            <a:r>
              <a:rPr lang="en-US" sz="2600" dirty="0" err="1" smtClean="0"/>
              <a:t>vStringPrinter</a:t>
            </a:r>
            <a:r>
              <a:rPr lang="en-US" sz="2600" dirty="0" smtClean="0"/>
              <a:t>(void *</a:t>
            </a:r>
            <a:r>
              <a:rPr lang="en-US" sz="2600" dirty="0" err="1" smtClean="0"/>
              <a:t>pvParameters</a:t>
            </a:r>
            <a:r>
              <a:rPr lang="en-US" sz="2600" dirty="0" smtClean="0"/>
              <a:t>) </a:t>
            </a: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  </a:t>
            </a:r>
            <a:r>
              <a:rPr lang="en-US" sz="2600" dirty="0" smtClean="0"/>
              <a:t>char *</a:t>
            </a:r>
            <a:r>
              <a:rPr lang="en-US" sz="2600" dirty="0" err="1" smtClean="0"/>
              <a:t>pcString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for(;;) {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xQueueReceive</a:t>
            </a:r>
            <a:r>
              <a:rPr lang="en-US" sz="2600" dirty="0" smtClean="0"/>
              <a:t> (</a:t>
            </a:r>
            <a:r>
              <a:rPr lang="en-US" sz="2600" dirty="0" err="1" smtClean="0"/>
              <a:t>xStringQueue</a:t>
            </a:r>
            <a:r>
              <a:rPr lang="en-US" sz="2600" dirty="0" smtClean="0"/>
              <a:t>,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&amp;</a:t>
            </a:r>
            <a:r>
              <a:rPr lang="en-US" sz="2600" dirty="0" err="1" smtClean="0"/>
              <a:t>pcString</a:t>
            </a:r>
            <a:r>
              <a:rPr lang="en-US" sz="2600" dirty="0" smtClean="0"/>
              <a:t>, </a:t>
            </a:r>
            <a:r>
              <a:rPr lang="en-US" sz="2600" dirty="0" err="1" smtClean="0"/>
              <a:t>portMAX_DELAY</a:t>
            </a:r>
            <a:r>
              <a:rPr lang="en-US" sz="2600" dirty="0" smtClean="0"/>
              <a:t>);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vPrintString</a:t>
            </a:r>
            <a:r>
              <a:rPr lang="en-US" sz="2600" dirty="0" smtClean="0"/>
              <a:t>(</a:t>
            </a:r>
            <a:r>
              <a:rPr lang="en-US" sz="2600" dirty="0" err="1" smtClean="0"/>
              <a:t>pcString</a:t>
            </a:r>
            <a:r>
              <a:rPr lang="en-US" sz="2600" dirty="0" smtClean="0"/>
              <a:t>);</a:t>
            </a:r>
          </a:p>
          <a:p>
            <a:pPr marL="0" indent="0">
              <a:buNone/>
            </a:pPr>
            <a:r>
              <a:rPr lang="en-US" sz="2600" dirty="0" smtClean="0"/>
              <a:t>      }</a:t>
            </a:r>
          </a:p>
          <a:p>
            <a:pPr marL="0" indent="0">
              <a:buNone/>
            </a:pPr>
            <a:r>
              <a:rPr lang="en-US" sz="2600" dirty="0" smtClean="0"/>
              <a:t>}}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7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66750"/>
            <a:ext cx="83534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908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3.5 Interrupt Nesting- Constants </a:t>
            </a:r>
            <a:r>
              <a:rPr lang="en-US" dirty="0"/>
              <a:t>that affect interrupt </a:t>
            </a:r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configKERNEL_INTERRUPT_PRIORITY</a:t>
            </a:r>
            <a:endParaRPr lang="en-US" sz="2800" dirty="0" smtClean="0"/>
          </a:p>
          <a:p>
            <a:pPr lvl="1"/>
            <a:r>
              <a:rPr lang="en-US" dirty="0" smtClean="0"/>
              <a:t>Set the priority of interrupts used by the kernel.</a:t>
            </a:r>
          </a:p>
          <a:p>
            <a:pPr lvl="2"/>
            <a:r>
              <a:rPr lang="en-US" dirty="0" smtClean="0"/>
              <a:t>The timer interrupt used to generate the tick and </a:t>
            </a:r>
            <a:r>
              <a:rPr lang="en-US" dirty="0" err="1" smtClean="0"/>
              <a:t>PendSV</a:t>
            </a:r>
            <a:r>
              <a:rPr lang="en-US" dirty="0" smtClean="0"/>
              <a:t> (Pend Service Call) interrupt used within the API.</a:t>
            </a:r>
          </a:p>
          <a:p>
            <a:pPr lvl="1"/>
            <a:r>
              <a:rPr lang="en-US" dirty="0" smtClean="0"/>
              <a:t>Will almost always be set to the lowest possible interrupt priority.</a:t>
            </a:r>
          </a:p>
          <a:p>
            <a:r>
              <a:rPr lang="en-US" sz="2800" dirty="0" err="1" smtClean="0"/>
              <a:t>configMAX_SYSCALL_INTERRUPT_PRIORITY</a:t>
            </a:r>
            <a:endParaRPr lang="en-US" sz="2800" dirty="0" smtClean="0"/>
          </a:p>
          <a:p>
            <a:pPr lvl="1"/>
            <a:r>
              <a:rPr lang="en-US" dirty="0" smtClean="0"/>
              <a:t>Define the highest interrupt priority from which </a:t>
            </a:r>
            <a:r>
              <a:rPr lang="en-US" dirty="0" err="1" smtClean="0"/>
              <a:t>FreeRTOS</a:t>
            </a:r>
            <a:r>
              <a:rPr lang="en-US" dirty="0" smtClean="0"/>
              <a:t> API functions can be called.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15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Cortex-M3 core can use up to 8 bits to specify an interrupt priority</a:t>
            </a:r>
          </a:p>
          <a:p>
            <a:pPr lvl="1"/>
            <a:r>
              <a:rPr lang="en-US" dirty="0" smtClean="0"/>
              <a:t>Allowing a maximum of 256 different priorities</a:t>
            </a:r>
          </a:p>
          <a:p>
            <a:pPr lvl="1"/>
            <a:r>
              <a:rPr lang="en-US" dirty="0" smtClean="0"/>
              <a:t>High numeric values denote low interrupt priorities.</a:t>
            </a:r>
          </a:p>
          <a:p>
            <a:pPr lvl="2"/>
            <a:r>
              <a:rPr lang="en-US" dirty="0" smtClean="0"/>
              <a:t>Highest interrupt priority is 0, the lowest one is 255.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Two ways to simplify the specification of interrupt priority values</a:t>
            </a:r>
          </a:p>
          <a:p>
            <a:pPr lvl="1"/>
            <a:r>
              <a:rPr lang="en-US" dirty="0" smtClean="0"/>
              <a:t>Think priority implemented by LSB, then shift the priority left by the # of unimplemented priority bits.</a:t>
            </a:r>
          </a:p>
          <a:p>
            <a:pPr lvl="1"/>
            <a:r>
              <a:rPr lang="en-US" dirty="0" smtClean="0"/>
              <a:t>Use the functions provided by the CMSIS to access the interrupt controller. </a:t>
            </a:r>
          </a:p>
          <a:p>
            <a:pPr lvl="2"/>
            <a:r>
              <a:rPr lang="en-US" dirty="0" err="1" smtClean="0"/>
              <a:t>NVIC_SetPriority</a:t>
            </a:r>
            <a:r>
              <a:rPr lang="en-US" dirty="0" smtClean="0"/>
              <a:t>(</a:t>
            </a:r>
            <a:r>
              <a:rPr lang="en-US" dirty="0" err="1" smtClean="0"/>
              <a:t>WDT_IRQn</a:t>
            </a:r>
            <a:r>
              <a:rPr lang="en-US" dirty="0" smtClean="0"/>
              <a:t>, 5);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Achieve full interrupt nesting functionality by setting </a:t>
            </a:r>
            <a:r>
              <a:rPr lang="en-US" sz="2400" dirty="0" err="1" smtClean="0"/>
              <a:t>configMAX_SYSCALL_INTERRUPT_PRIORITY</a:t>
            </a:r>
            <a:r>
              <a:rPr lang="en-US" sz="2400" dirty="0" smtClean="0"/>
              <a:t> to a higher priority (lower numeric value) than </a:t>
            </a:r>
            <a:r>
              <a:rPr lang="en-US" sz="2400" dirty="0" err="1" smtClean="0"/>
              <a:t>configKERNEL_INTERRUPT_PRIORITY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default priority of all interrupts is zero.</a:t>
            </a:r>
          </a:p>
          <a:p>
            <a:r>
              <a:rPr lang="en-US" sz="2400" dirty="0" smtClean="0"/>
              <a:t>If an interrupt uses a </a:t>
            </a:r>
            <a:r>
              <a:rPr lang="en-US" sz="2400" dirty="0" err="1" smtClean="0"/>
              <a:t>FreeRTOS</a:t>
            </a:r>
            <a:r>
              <a:rPr lang="en-US" sz="2400" dirty="0" smtClean="0"/>
              <a:t> API function, its priority must never be left uninitialized, unless </a:t>
            </a:r>
            <a:r>
              <a:rPr lang="en-US" sz="2400" dirty="0" err="1" smtClean="0"/>
              <a:t>configMAX_SYSCALL_INTERRUPT_PRIORITY</a:t>
            </a:r>
            <a:r>
              <a:rPr lang="en-US" sz="2400" dirty="0" smtClean="0"/>
              <a:t> is also set to zero.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Deferred interrupt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binary semaphore to unblock a task each time a particular interrupt occurs</a:t>
            </a:r>
          </a:p>
          <a:p>
            <a:pPr lvl="1"/>
            <a:r>
              <a:rPr lang="en-US" dirty="0" smtClean="0"/>
              <a:t>Effectively synchronizing the task with the interrupt </a:t>
            </a:r>
          </a:p>
          <a:p>
            <a:r>
              <a:rPr lang="en-US" dirty="0" smtClean="0"/>
              <a:t>This allows the majority of the interrupt processing to be implemented within the synchronized task.</a:t>
            </a:r>
          </a:p>
          <a:p>
            <a:pPr lvl="1"/>
            <a:r>
              <a:rPr lang="en-US" dirty="0" smtClean="0"/>
              <a:t>Only a very fast and short portion remaining directly in the ISR.</a:t>
            </a:r>
          </a:p>
          <a:p>
            <a:r>
              <a:rPr lang="en-US" dirty="0" smtClean="0"/>
              <a:t>So the interrupt processing is said to have been ‘deferred’ to a ‘handler’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interrupt processing is particularly time critical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set the handler task’s priority to ensure that it always pre-empts other tasks in the system.</a:t>
            </a:r>
          </a:p>
          <a:p>
            <a:pPr lvl="1"/>
            <a:r>
              <a:rPr lang="en-US" dirty="0" smtClean="0"/>
              <a:t>Then can implement ISR to include a context switch to ensure that it returns directly to the handler task when ISR itself has completed executing.</a:t>
            </a:r>
          </a:p>
          <a:p>
            <a:r>
              <a:rPr lang="en-US" dirty="0" smtClean="0"/>
              <a:t>This can ensure that the entire event processing executes contiguously in time, just as if it had all been implemented within the ISR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interrupt interrupts one task but returns to another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5495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 rot="5400000">
            <a:off x="4738730" y="5120893"/>
            <a:ext cx="320040" cy="7181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handler task uses a blocking ‘take’ call to a semaphore so as to enter the Blocked state to wait for the event to occur.</a:t>
            </a:r>
          </a:p>
          <a:p>
            <a:r>
              <a:rPr lang="en-US" dirty="0" smtClean="0"/>
              <a:t>When the event occurs, the ISR uses a ‘give’ operation on the same semaphore to unblock the handler task so that the required event processing can proceed.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5ECB-8EF4-4635-8F26-5EE9ACB72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C766945-5F6D-4110-B6A2-18BB29A344A6}" vid="{678DC5EE-58C4-4CC9-805E-1FB635067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15403</TotalTime>
  <Words>2299</Words>
  <Application>Microsoft Office PowerPoint</Application>
  <PresentationFormat>On-screen Show (4:3)</PresentationFormat>
  <Paragraphs>357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Theme1</vt:lpstr>
      <vt:lpstr>3. Interrupt Management</vt:lpstr>
      <vt:lpstr>Events</vt:lpstr>
      <vt:lpstr>Make the best event processing implementation strategy</vt:lpstr>
      <vt:lpstr>Introduction</vt:lpstr>
      <vt:lpstr>Scope</vt:lpstr>
      <vt:lpstr>3.2 Deferred interrupt processing</vt:lpstr>
      <vt:lpstr>PowerPoint Presentation</vt:lpstr>
      <vt:lpstr>The interrupt interrupts one task but returns to another</vt:lpstr>
      <vt:lpstr>PowerPoint Presentation</vt:lpstr>
      <vt:lpstr>PowerPoint Presentation</vt:lpstr>
      <vt:lpstr>PowerPoint Presentation</vt:lpstr>
      <vt:lpstr>In this interrupt synchronization scenario</vt:lpstr>
      <vt:lpstr>In this interrupt synchronization scenario</vt:lpstr>
      <vt:lpstr>PowerPoint Presentation</vt:lpstr>
      <vt:lpstr>Writing FreeRTOS Interrupt Handler</vt:lpstr>
      <vt:lpstr>vSemaphoreCreateBinary() API Function</vt:lpstr>
      <vt:lpstr>xSemaphoreTake() API</vt:lpstr>
      <vt:lpstr>PowerPoint Presentation</vt:lpstr>
      <vt:lpstr>xSemaphoreGiveFromISR() API Function</vt:lpstr>
      <vt:lpstr>PowerPoint Presentation</vt:lpstr>
      <vt:lpstr>Example 12 Using a binary semaphore to synchronize a task with an interrupt</vt:lpstr>
      <vt:lpstr>PowerPoint Presentation</vt:lpstr>
      <vt:lpstr>Handler task synchronized with the software interrupt through the use of a binary S</vt:lpstr>
      <vt:lpstr>ISR simply clears the interrupt and ‘give’ the S to unblock the handler task.</vt:lpstr>
      <vt:lpstr>PowerPoint Presentation</vt:lpstr>
      <vt:lpstr>Example 12 execution sequence</vt:lpstr>
      <vt:lpstr>3.3 Counting Semaphores</vt:lpstr>
      <vt:lpstr>A binary S can latch at most one event.</vt:lpstr>
      <vt:lpstr>PowerPoint Presentation</vt:lpstr>
      <vt:lpstr>Using a counting S to ‘count’ events</vt:lpstr>
      <vt:lpstr>PowerPoint Presentation</vt:lpstr>
      <vt:lpstr>Counting S is typically used for two things</vt:lpstr>
      <vt:lpstr>Counting S is typically used for two things</vt:lpstr>
      <vt:lpstr>xSemaphoreCreateCounting() API Function</vt:lpstr>
      <vt:lpstr>PowerPoint Presentation</vt:lpstr>
      <vt:lpstr>Example 13 Using a counting S to synchronize a task with an interrupt</vt:lpstr>
      <vt:lpstr>PowerPoint Presentation</vt:lpstr>
      <vt:lpstr>PowerPoint Presentation</vt:lpstr>
      <vt:lpstr>3.4 Using Queues within an ISR</vt:lpstr>
      <vt:lpstr>xQueueSendToFrontFromISR() and xQueueSendToBackFromISR()</vt:lpstr>
      <vt:lpstr>PowerPoint Presentation</vt:lpstr>
      <vt:lpstr>PowerPoint Presentation</vt:lpstr>
      <vt:lpstr>Efficient Queue Usage</vt:lpstr>
      <vt:lpstr>Efficient technique 1</vt:lpstr>
      <vt:lpstr>Efficient technique 2</vt:lpstr>
      <vt:lpstr>Example 14 Sending and receiving on a queue within an interrupt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3.5 Interrupt Nesting- Constants that affect interrupt nesting</vt:lpstr>
      <vt:lpstr>PowerPoint Presentation</vt:lpstr>
      <vt:lpstr>PowerPoint Presentation</vt:lpstr>
    </vt:vector>
  </TitlesOfParts>
  <Company>MSU, Mankato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</dc:title>
  <dc:creator>admin</dc:creator>
  <cp:lastModifiedBy>He, Nannan</cp:lastModifiedBy>
  <cp:revision>1014</cp:revision>
  <dcterms:created xsi:type="dcterms:W3CDTF">2012-11-03T23:43:25Z</dcterms:created>
  <dcterms:modified xsi:type="dcterms:W3CDTF">2016-02-18T17:23:15Z</dcterms:modified>
</cp:coreProperties>
</file>