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4"/>
  </p:notesMasterIdLst>
  <p:sldIdLst>
    <p:sldId id="256" r:id="rId2"/>
    <p:sldId id="292" r:id="rId3"/>
    <p:sldId id="346" r:id="rId4"/>
    <p:sldId id="281" r:id="rId5"/>
    <p:sldId id="349" r:id="rId6"/>
    <p:sldId id="348" r:id="rId7"/>
    <p:sldId id="351" r:id="rId8"/>
    <p:sldId id="352" r:id="rId9"/>
    <p:sldId id="353" r:id="rId10"/>
    <p:sldId id="354" r:id="rId11"/>
    <p:sldId id="282" r:id="rId12"/>
    <p:sldId id="355" r:id="rId13"/>
    <p:sldId id="356" r:id="rId14"/>
    <p:sldId id="357" r:id="rId15"/>
    <p:sldId id="358" r:id="rId16"/>
    <p:sldId id="359" r:id="rId17"/>
    <p:sldId id="283" r:id="rId18"/>
    <p:sldId id="360" r:id="rId19"/>
    <p:sldId id="361" r:id="rId20"/>
    <p:sldId id="362" r:id="rId21"/>
    <p:sldId id="363" r:id="rId22"/>
    <p:sldId id="364" r:id="rId23"/>
    <p:sldId id="374" r:id="rId24"/>
    <p:sldId id="375" r:id="rId25"/>
    <p:sldId id="365" r:id="rId26"/>
    <p:sldId id="373" r:id="rId27"/>
    <p:sldId id="370" r:id="rId28"/>
    <p:sldId id="371" r:id="rId29"/>
    <p:sldId id="372" r:id="rId30"/>
    <p:sldId id="369" r:id="rId31"/>
    <p:sldId id="366" r:id="rId32"/>
    <p:sldId id="36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240" y="6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9DA42A-000A-4A3B-B244-85AFF14734DD}" type="datetimeFigureOut">
              <a:rPr lang="en-US" smtClean="0"/>
              <a:t>2/12/2016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92D6D8-5517-4DBC-95D9-01E7D028E7BE}" type="slidenum">
              <a:rPr lang="en-US" smtClean="0"/>
              <a:t>‹#›</a:t>
            </a:fld>
            <a:endParaRPr lang="en-US"/>
          </a:p>
        </p:txBody>
      </p:sp>
    </p:spTree>
    <p:extLst>
      <p:ext uri="{BB962C8B-B14F-4D97-AF65-F5344CB8AC3E}">
        <p14:creationId xmlns:p14="http://schemas.microsoft.com/office/powerpoint/2010/main" val="3567975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92D6D8-5517-4DBC-95D9-01E7D028E7BE}" type="slidenum">
              <a:rPr lang="en-US" smtClean="0"/>
              <a:t>31</a:t>
            </a:fld>
            <a:endParaRPr lang="en-US"/>
          </a:p>
        </p:txBody>
      </p:sp>
    </p:spTree>
    <p:extLst>
      <p:ext uri="{BB962C8B-B14F-4D97-AF65-F5344CB8AC3E}">
        <p14:creationId xmlns:p14="http://schemas.microsoft.com/office/powerpoint/2010/main" val="3950287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data are allocated on a task</a:t>
            </a:r>
            <a:r>
              <a:rPr lang="en-US" baseline="0" dirty="0" smtClean="0"/>
              <a:t> stack.</a:t>
            </a:r>
            <a:endParaRPr lang="en-US" dirty="0" smtClean="0"/>
          </a:p>
          <a:p>
            <a:endParaRPr lang="en-US" dirty="0"/>
          </a:p>
        </p:txBody>
      </p:sp>
      <p:sp>
        <p:nvSpPr>
          <p:cNvPr id="4" name="Slide Number Placeholder 3"/>
          <p:cNvSpPr>
            <a:spLocks noGrp="1"/>
          </p:cNvSpPr>
          <p:nvPr>
            <p:ph type="sldNum" sz="quarter" idx="10"/>
          </p:nvPr>
        </p:nvSpPr>
        <p:spPr/>
        <p:txBody>
          <a:bodyPr/>
          <a:lstStyle/>
          <a:p>
            <a:fld id="{6A92D6D8-5517-4DBC-95D9-01E7D028E7BE}" type="slidenum">
              <a:rPr lang="en-US" smtClean="0"/>
              <a:t>32</a:t>
            </a:fld>
            <a:endParaRPr lang="en-US"/>
          </a:p>
        </p:txBody>
      </p:sp>
    </p:spTree>
    <p:extLst>
      <p:ext uri="{BB962C8B-B14F-4D97-AF65-F5344CB8AC3E}">
        <p14:creationId xmlns:p14="http://schemas.microsoft.com/office/powerpoint/2010/main" val="1574584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D25375-82B1-4865-8F5D-045100F0EA08}" type="datetime1">
              <a:rPr lang="en-US" smtClean="0"/>
              <a:t>2/12/2016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5425ECB-8EF4-4635-8F26-5EE9ACB72B4B}" type="slidenum">
              <a:rPr lang="en-US" smtClean="0"/>
              <a:t>‹#›</a:t>
            </a:fld>
            <a:endParaRPr lang="en-US"/>
          </a:p>
        </p:txBody>
      </p:sp>
    </p:spTree>
    <p:extLst>
      <p:ext uri="{BB962C8B-B14F-4D97-AF65-F5344CB8AC3E}">
        <p14:creationId xmlns:p14="http://schemas.microsoft.com/office/powerpoint/2010/main" val="2689112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CFDA69-05DD-4A8D-B1D8-3CB611A5AC88}" type="datetime1">
              <a:rPr lang="en-US" smtClean="0"/>
              <a:t>2/12/2016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5425ECB-8EF4-4635-8F26-5EE9ACB72B4B}" type="slidenum">
              <a:rPr lang="en-US" smtClean="0"/>
              <a:t>‹#›</a:t>
            </a:fld>
            <a:endParaRPr lang="en-US"/>
          </a:p>
        </p:txBody>
      </p:sp>
    </p:spTree>
    <p:extLst>
      <p:ext uri="{BB962C8B-B14F-4D97-AF65-F5344CB8AC3E}">
        <p14:creationId xmlns:p14="http://schemas.microsoft.com/office/powerpoint/2010/main" val="2875245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196E17-060E-4A48-B53E-9A9E70CD7378}" type="datetime1">
              <a:rPr lang="en-US" smtClean="0"/>
              <a:t>2/12/2016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5425ECB-8EF4-4635-8F26-5EE9ACB72B4B}" type="slidenum">
              <a:rPr lang="en-US" smtClean="0"/>
              <a:t>‹#›</a:t>
            </a:fld>
            <a:endParaRPr lang="en-US"/>
          </a:p>
        </p:txBody>
      </p:sp>
    </p:spTree>
    <p:extLst>
      <p:ext uri="{BB962C8B-B14F-4D97-AF65-F5344CB8AC3E}">
        <p14:creationId xmlns:p14="http://schemas.microsoft.com/office/powerpoint/2010/main" val="1499937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6BEEA7-F17D-4774-A459-16EB2E8FA238}" type="datetime1">
              <a:rPr lang="en-US" smtClean="0"/>
              <a:t>2/12/2016</a:t>
            </a:fld>
            <a:endParaRPr lang="en-US"/>
          </a:p>
        </p:txBody>
      </p:sp>
      <p:sp>
        <p:nvSpPr>
          <p:cNvPr id="6" name="Slide Number Placeholder 5"/>
          <p:cNvSpPr>
            <a:spLocks noGrp="1"/>
          </p:cNvSpPr>
          <p:nvPr>
            <p:ph type="sldNum" sz="quarter" idx="12"/>
          </p:nvPr>
        </p:nvSpPr>
        <p:spPr/>
        <p:txBody>
          <a:bodyPr/>
          <a:lstStyle/>
          <a:p>
            <a:fld id="{55425ECB-8EF4-4635-8F26-5EE9ACB72B4B}" type="slidenum">
              <a:rPr lang="en-US" smtClean="0"/>
              <a:t>‹#›</a:t>
            </a:fld>
            <a:endParaRPr lang="en-US"/>
          </a:p>
        </p:txBody>
      </p:sp>
    </p:spTree>
    <p:extLst>
      <p:ext uri="{BB962C8B-B14F-4D97-AF65-F5344CB8AC3E}">
        <p14:creationId xmlns:p14="http://schemas.microsoft.com/office/powerpoint/2010/main" val="988328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500"/>
                                        <p:tgtEl>
                                          <p:spTgt spid="3">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left)">
                                      <p:cBhvr>
                                        <p:cTn id="18" dur="500"/>
                                        <p:tgtEl>
                                          <p:spTgt spid="3">
                                            <p:txEl>
                                              <p:pRg st="2" end="2"/>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left)">
                                      <p:cBhvr>
                                        <p:cTn id="21" dur="500"/>
                                        <p:tgtEl>
                                          <p:spTgt spid="3">
                                            <p:txEl>
                                              <p:pRg st="3" end="3"/>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3FB10F-5029-4E0A-87FF-17E5D371C2D9}" type="datetime1">
              <a:rPr lang="en-US" smtClean="0"/>
              <a:t>2/12/2016</a:t>
            </a:fld>
            <a:endParaRPr lang="en-US"/>
          </a:p>
        </p:txBody>
      </p:sp>
      <p:sp>
        <p:nvSpPr>
          <p:cNvPr id="6" name="Slide Number Placeholder 5"/>
          <p:cNvSpPr>
            <a:spLocks noGrp="1"/>
          </p:cNvSpPr>
          <p:nvPr>
            <p:ph type="sldNum" sz="quarter" idx="12"/>
          </p:nvPr>
        </p:nvSpPr>
        <p:spPr/>
        <p:txBody>
          <a:bodyPr/>
          <a:lstStyle/>
          <a:p>
            <a:fld id="{55425ECB-8EF4-4635-8F26-5EE9ACB72B4B}" type="slidenum">
              <a:rPr lang="en-US" smtClean="0"/>
              <a:t>‹#›</a:t>
            </a:fld>
            <a:endParaRPr lang="en-US"/>
          </a:p>
        </p:txBody>
      </p:sp>
    </p:spTree>
    <p:extLst>
      <p:ext uri="{BB962C8B-B14F-4D97-AF65-F5344CB8AC3E}">
        <p14:creationId xmlns:p14="http://schemas.microsoft.com/office/powerpoint/2010/main" val="1950613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5BD26D-B4A7-40B0-81C9-E1AA389F0B9C}" type="datetime1">
              <a:rPr lang="en-US" smtClean="0"/>
              <a:t>2/12/2016</a:t>
            </a:fld>
            <a:endParaRPr lang="en-US"/>
          </a:p>
        </p:txBody>
      </p:sp>
      <p:sp>
        <p:nvSpPr>
          <p:cNvPr id="7" name="Slide Number Placeholder 6"/>
          <p:cNvSpPr>
            <a:spLocks noGrp="1"/>
          </p:cNvSpPr>
          <p:nvPr>
            <p:ph type="sldNum" sz="quarter" idx="12"/>
          </p:nvPr>
        </p:nvSpPr>
        <p:spPr/>
        <p:txBody>
          <a:bodyPr/>
          <a:lstStyle/>
          <a:p>
            <a:fld id="{55425ECB-8EF4-4635-8F26-5EE9ACB72B4B}" type="slidenum">
              <a:rPr lang="en-US" smtClean="0"/>
              <a:t>‹#›</a:t>
            </a:fld>
            <a:endParaRPr lang="en-US"/>
          </a:p>
        </p:txBody>
      </p:sp>
    </p:spTree>
    <p:extLst>
      <p:ext uri="{BB962C8B-B14F-4D97-AF65-F5344CB8AC3E}">
        <p14:creationId xmlns:p14="http://schemas.microsoft.com/office/powerpoint/2010/main" val="542726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500"/>
                                        <p:tgtEl>
                                          <p:spTgt spid="3">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left)">
                                      <p:cBhvr>
                                        <p:cTn id="18" dur="500"/>
                                        <p:tgtEl>
                                          <p:spTgt spid="3">
                                            <p:txEl>
                                              <p:pRg st="2" end="2"/>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left)">
                                      <p:cBhvr>
                                        <p:cTn id="21" dur="500"/>
                                        <p:tgtEl>
                                          <p:spTgt spid="3">
                                            <p:txEl>
                                              <p:pRg st="3" end="3"/>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E31BA2-1F43-4925-8BF6-EFB155678A59}" type="datetime1">
              <a:rPr lang="en-US" smtClean="0"/>
              <a:t>2/12/2016</a:t>
            </a:fld>
            <a:endParaRPr lang="en-US"/>
          </a:p>
        </p:txBody>
      </p:sp>
      <p:sp>
        <p:nvSpPr>
          <p:cNvPr id="9" name="Slide Number Placeholder 8"/>
          <p:cNvSpPr>
            <a:spLocks noGrp="1"/>
          </p:cNvSpPr>
          <p:nvPr>
            <p:ph type="sldNum" sz="quarter" idx="12"/>
          </p:nvPr>
        </p:nvSpPr>
        <p:spPr/>
        <p:txBody>
          <a:bodyPr/>
          <a:lstStyle/>
          <a:p>
            <a:fld id="{55425ECB-8EF4-4635-8F26-5EE9ACB72B4B}" type="slidenum">
              <a:rPr lang="en-US" smtClean="0"/>
              <a:t>‹#›</a:t>
            </a:fld>
            <a:endParaRPr lang="en-US"/>
          </a:p>
        </p:txBody>
      </p:sp>
    </p:spTree>
    <p:extLst>
      <p:ext uri="{BB962C8B-B14F-4D97-AF65-F5344CB8AC3E}">
        <p14:creationId xmlns:p14="http://schemas.microsoft.com/office/powerpoint/2010/main" val="2988771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88C71E-9C15-49F8-B780-5F3EE76502E8}" type="datetime1">
              <a:rPr lang="en-US" smtClean="0"/>
              <a:t>2/12/2016</a:t>
            </a:fld>
            <a:endParaRPr lang="en-US"/>
          </a:p>
        </p:txBody>
      </p:sp>
      <p:sp>
        <p:nvSpPr>
          <p:cNvPr id="5" name="Slide Number Placeholder 4"/>
          <p:cNvSpPr>
            <a:spLocks noGrp="1"/>
          </p:cNvSpPr>
          <p:nvPr>
            <p:ph type="sldNum" sz="quarter" idx="12"/>
          </p:nvPr>
        </p:nvSpPr>
        <p:spPr/>
        <p:txBody>
          <a:bodyPr/>
          <a:lstStyle/>
          <a:p>
            <a:fld id="{55425ECB-8EF4-4635-8F26-5EE9ACB72B4B}" type="slidenum">
              <a:rPr lang="en-US" smtClean="0"/>
              <a:t>‹#›</a:t>
            </a:fld>
            <a:endParaRPr lang="en-US"/>
          </a:p>
        </p:txBody>
      </p:sp>
    </p:spTree>
    <p:extLst>
      <p:ext uri="{BB962C8B-B14F-4D97-AF65-F5344CB8AC3E}">
        <p14:creationId xmlns:p14="http://schemas.microsoft.com/office/powerpoint/2010/main" val="1593395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8D9B4-5698-433D-BF10-93F5C36A60C6}" type="datetime1">
              <a:rPr lang="en-US" smtClean="0"/>
              <a:t>2/12/2016</a:t>
            </a:fld>
            <a:endParaRPr lang="en-US"/>
          </a:p>
        </p:txBody>
      </p:sp>
      <p:sp>
        <p:nvSpPr>
          <p:cNvPr id="4" name="Slide Number Placeholder 3"/>
          <p:cNvSpPr>
            <a:spLocks noGrp="1"/>
          </p:cNvSpPr>
          <p:nvPr>
            <p:ph type="sldNum" sz="quarter" idx="12"/>
          </p:nvPr>
        </p:nvSpPr>
        <p:spPr/>
        <p:txBody>
          <a:bodyPr/>
          <a:lstStyle/>
          <a:p>
            <a:fld id="{55425ECB-8EF4-4635-8F26-5EE9ACB72B4B}" type="slidenum">
              <a:rPr lang="en-US" smtClean="0"/>
              <a:t>‹#›</a:t>
            </a:fld>
            <a:endParaRPr lang="en-US"/>
          </a:p>
        </p:txBody>
      </p:sp>
    </p:spTree>
    <p:extLst>
      <p:ext uri="{BB962C8B-B14F-4D97-AF65-F5344CB8AC3E}">
        <p14:creationId xmlns:p14="http://schemas.microsoft.com/office/powerpoint/2010/main" val="2491790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C78FAF-45F9-44E6-9BB3-AB17A4B9CAA8}" type="datetime1">
              <a:rPr lang="en-US" smtClean="0"/>
              <a:t>2/12/2016</a:t>
            </a:fld>
            <a:endParaRPr lang="en-US"/>
          </a:p>
        </p:txBody>
      </p:sp>
      <p:sp>
        <p:nvSpPr>
          <p:cNvPr id="7" name="Slide Number Placeholder 6"/>
          <p:cNvSpPr>
            <a:spLocks noGrp="1"/>
          </p:cNvSpPr>
          <p:nvPr>
            <p:ph type="sldNum" sz="quarter" idx="12"/>
          </p:nvPr>
        </p:nvSpPr>
        <p:spPr/>
        <p:txBody>
          <a:bodyPr/>
          <a:lstStyle/>
          <a:p>
            <a:fld id="{55425ECB-8EF4-4635-8F26-5EE9ACB72B4B}" type="slidenum">
              <a:rPr lang="en-US" smtClean="0"/>
              <a:t>‹#›</a:t>
            </a:fld>
            <a:endParaRPr lang="en-US"/>
          </a:p>
        </p:txBody>
      </p:sp>
    </p:spTree>
    <p:extLst>
      <p:ext uri="{BB962C8B-B14F-4D97-AF65-F5344CB8AC3E}">
        <p14:creationId xmlns:p14="http://schemas.microsoft.com/office/powerpoint/2010/main" val="1403327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76B218-97EC-472B-AB44-C438BD68DC75}" type="datetime1">
              <a:rPr lang="en-US" smtClean="0"/>
              <a:t>2/12/2016</a:t>
            </a:fld>
            <a:endParaRPr lang="en-US"/>
          </a:p>
        </p:txBody>
      </p:sp>
      <p:sp>
        <p:nvSpPr>
          <p:cNvPr id="7" name="Slide Number Placeholder 6"/>
          <p:cNvSpPr>
            <a:spLocks noGrp="1"/>
          </p:cNvSpPr>
          <p:nvPr>
            <p:ph type="sldNum" sz="quarter" idx="12"/>
          </p:nvPr>
        </p:nvSpPr>
        <p:spPr/>
        <p:txBody>
          <a:bodyPr/>
          <a:lstStyle/>
          <a:p>
            <a:fld id="{55425ECB-8EF4-4635-8F26-5EE9ACB72B4B}" type="slidenum">
              <a:rPr lang="en-US" smtClean="0"/>
              <a:t>‹#›</a:t>
            </a:fld>
            <a:endParaRPr lang="en-US"/>
          </a:p>
        </p:txBody>
      </p:sp>
    </p:spTree>
    <p:extLst>
      <p:ext uri="{BB962C8B-B14F-4D97-AF65-F5344CB8AC3E}">
        <p14:creationId xmlns:p14="http://schemas.microsoft.com/office/powerpoint/2010/main" val="2083828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F7B0FE-F3D4-4C39-979C-CC604060984B}" type="datetime1">
              <a:rPr lang="en-US" smtClean="0"/>
              <a:t>2/12/2016</a:t>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fld id="{55425ECB-8EF4-4635-8F26-5EE9ACB72B4B}" type="slidenum">
              <a:rPr lang="en-US" smtClean="0"/>
              <a:t>‹#›</a:t>
            </a:fld>
            <a:endParaRPr lang="en-US"/>
          </a:p>
        </p:txBody>
      </p:sp>
      <p:sp>
        <p:nvSpPr>
          <p:cNvPr id="7" name="Line 2"/>
          <p:cNvSpPr>
            <a:spLocks noChangeShapeType="1"/>
          </p:cNvSpPr>
          <p:nvPr/>
        </p:nvSpPr>
        <p:spPr bwMode="auto">
          <a:xfrm flipH="1" flipV="1">
            <a:off x="106363" y="-4763"/>
            <a:ext cx="15875" cy="6867526"/>
          </a:xfrm>
          <a:prstGeom prst="line">
            <a:avLst/>
          </a:prstGeom>
          <a:noFill/>
          <a:ln w="50760">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33042370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spcBef>
          <a:spcPct val="0"/>
        </a:spcBef>
        <a:buNone/>
        <a:defRPr sz="3600" b="1" kern="1200">
          <a:solidFill>
            <a:srgbClr val="002060"/>
          </a:solidFill>
          <a:latin typeface="+mn-lt"/>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FreeRTOS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87266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Blocking on Queue </a:t>
            </a:r>
            <a:r>
              <a:rPr lang="en-US" dirty="0" smtClean="0"/>
              <a:t>Writes</a:t>
            </a:r>
            <a:endParaRPr lang="en-US" dirty="0"/>
          </a:p>
        </p:txBody>
      </p:sp>
      <p:sp>
        <p:nvSpPr>
          <p:cNvPr id="3" name="Content Placeholder 2"/>
          <p:cNvSpPr>
            <a:spLocks noGrp="1"/>
          </p:cNvSpPr>
          <p:nvPr>
            <p:ph idx="1"/>
          </p:nvPr>
        </p:nvSpPr>
        <p:spPr/>
        <p:txBody>
          <a:bodyPr>
            <a:normAutofit/>
          </a:bodyPr>
          <a:lstStyle/>
          <a:p>
            <a:r>
              <a:rPr lang="en-US" dirty="0"/>
              <a:t>Queue can have multiple writers.</a:t>
            </a:r>
          </a:p>
          <a:p>
            <a:pPr lvl="1"/>
            <a:r>
              <a:rPr lang="en-US" dirty="0"/>
              <a:t>It is possible for a full queue to have more than one task blocked on it </a:t>
            </a:r>
            <a:r>
              <a:rPr lang="en-US" dirty="0" smtClean="0"/>
              <a:t>waiting to complete a send operation.</a:t>
            </a:r>
            <a:endParaRPr lang="en-US" dirty="0"/>
          </a:p>
          <a:p>
            <a:r>
              <a:rPr lang="en-US" dirty="0" smtClean="0"/>
              <a:t>Only one task will be unblocked when </a:t>
            </a:r>
            <a:r>
              <a:rPr lang="en-US" b="1" dirty="0" smtClean="0"/>
              <a:t>space</a:t>
            </a:r>
            <a:r>
              <a:rPr lang="en-US" dirty="0" smtClean="0"/>
              <a:t> on the queue becomes available.</a:t>
            </a:r>
          </a:p>
          <a:p>
            <a:pPr lvl="1"/>
            <a:r>
              <a:rPr lang="en-US" dirty="0" smtClean="0"/>
              <a:t>The task that is unblocked will always be the highest priority task that is waiting for </a:t>
            </a:r>
            <a:r>
              <a:rPr lang="en-US" b="1" dirty="0" smtClean="0"/>
              <a:t>space</a:t>
            </a:r>
            <a:r>
              <a:rPr lang="en-US" dirty="0" smtClean="0"/>
              <a:t>.</a:t>
            </a:r>
          </a:p>
          <a:p>
            <a:pPr lvl="1"/>
            <a:r>
              <a:rPr lang="en-US" dirty="0" smtClean="0"/>
              <a:t>If the blocked tasks have equal priority, the task that has been waiting for </a:t>
            </a:r>
            <a:r>
              <a:rPr lang="en-US" b="1" dirty="0" smtClean="0"/>
              <a:t>space</a:t>
            </a:r>
            <a:r>
              <a:rPr lang="en-US" dirty="0" smtClean="0"/>
              <a:t> the longest will be unblocked.</a:t>
            </a:r>
            <a:endParaRPr lang="en-US" dirty="0"/>
          </a:p>
        </p:txBody>
      </p:sp>
      <p:sp>
        <p:nvSpPr>
          <p:cNvPr id="4" name="Slide Number Placeholder 3"/>
          <p:cNvSpPr>
            <a:spLocks noGrp="1"/>
          </p:cNvSpPr>
          <p:nvPr>
            <p:ph type="sldNum" sz="quarter" idx="12"/>
          </p:nvPr>
        </p:nvSpPr>
        <p:spPr/>
        <p:txBody>
          <a:bodyPr/>
          <a:lstStyle/>
          <a:p>
            <a:fld id="{55425ECB-8EF4-4635-8F26-5EE9ACB72B4B}" type="slidenum">
              <a:rPr lang="en-US" smtClean="0"/>
              <a:t>10</a:t>
            </a:fld>
            <a:endParaRPr lang="en-US"/>
          </a:p>
        </p:txBody>
      </p:sp>
    </p:spTree>
    <p:extLst>
      <p:ext uri="{BB962C8B-B14F-4D97-AF65-F5344CB8AC3E}">
        <p14:creationId xmlns:p14="http://schemas.microsoft.com/office/powerpoint/2010/main" val="11798299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2.3 Using a Queue</a:t>
            </a:r>
            <a:endParaRPr lang="en-US" dirty="0"/>
          </a:p>
        </p:txBody>
      </p:sp>
      <p:sp>
        <p:nvSpPr>
          <p:cNvPr id="3" name="Content Placeholder 2"/>
          <p:cNvSpPr>
            <a:spLocks noGrp="1"/>
          </p:cNvSpPr>
          <p:nvPr>
            <p:ph idx="1"/>
          </p:nvPr>
        </p:nvSpPr>
        <p:spPr>
          <a:xfrm>
            <a:off x="457200" y="1600200"/>
            <a:ext cx="8382000" cy="4525963"/>
          </a:xfrm>
        </p:spPr>
        <p:txBody>
          <a:bodyPr>
            <a:noAutofit/>
          </a:bodyPr>
          <a:lstStyle/>
          <a:p>
            <a:r>
              <a:rPr lang="en-US" sz="2800" dirty="0" smtClean="0"/>
              <a:t>A queue must be explicitly created before it can be used.</a:t>
            </a:r>
          </a:p>
          <a:p>
            <a:pPr lvl="1"/>
            <a:r>
              <a:rPr lang="en-US" sz="2400" dirty="0" err="1" smtClean="0"/>
              <a:t>FreeRTOS</a:t>
            </a:r>
            <a:r>
              <a:rPr lang="en-US" sz="2400" dirty="0" smtClean="0"/>
              <a:t> allocates RAM from the heap when a queue is created.</a:t>
            </a:r>
          </a:p>
          <a:p>
            <a:pPr lvl="1"/>
            <a:r>
              <a:rPr lang="en-US" sz="2400" dirty="0" smtClean="0"/>
              <a:t>RAM holds both the queue data structure and the items that are contained in the queue.</a:t>
            </a:r>
          </a:p>
          <a:p>
            <a:pPr marL="457200" lvl="1" indent="0">
              <a:buNone/>
            </a:pPr>
            <a:endParaRPr lang="en-US" sz="2400" dirty="0" smtClean="0"/>
          </a:p>
          <a:p>
            <a:r>
              <a:rPr lang="en-US" sz="2800" dirty="0" err="1" smtClean="0"/>
              <a:t>xQueueCreate</a:t>
            </a:r>
            <a:r>
              <a:rPr lang="en-US" sz="2800" dirty="0" smtClean="0"/>
              <a:t>() API Function</a:t>
            </a:r>
            <a:endParaRPr lang="en-US" sz="2800" dirty="0"/>
          </a:p>
          <a:p>
            <a:pPr lvl="1"/>
            <a:r>
              <a:rPr lang="en-US" sz="2400" dirty="0" smtClean="0"/>
              <a:t>Be used to create a queue and returns an </a:t>
            </a:r>
            <a:r>
              <a:rPr lang="en-US" sz="2400" dirty="0" err="1" smtClean="0"/>
              <a:t>xQueueHandle</a:t>
            </a:r>
            <a:r>
              <a:rPr lang="en-US" sz="2400" dirty="0" smtClean="0"/>
              <a:t> to reference the queue it creates.</a:t>
            </a:r>
          </a:p>
        </p:txBody>
      </p:sp>
      <p:sp>
        <p:nvSpPr>
          <p:cNvPr id="4" name="Slide Number Placeholder 3"/>
          <p:cNvSpPr>
            <a:spLocks noGrp="1"/>
          </p:cNvSpPr>
          <p:nvPr>
            <p:ph type="sldNum" sz="quarter" idx="12"/>
          </p:nvPr>
        </p:nvSpPr>
        <p:spPr/>
        <p:txBody>
          <a:bodyPr/>
          <a:lstStyle/>
          <a:p>
            <a:fld id="{55425ECB-8EF4-4635-8F26-5EE9ACB72B4B}" type="slidenum">
              <a:rPr lang="en-US" smtClean="0"/>
              <a:t>11</a:t>
            </a:fld>
            <a:endParaRPr lang="en-US"/>
          </a:p>
        </p:txBody>
      </p:sp>
    </p:spTree>
    <p:extLst>
      <p:ext uri="{BB962C8B-B14F-4D97-AF65-F5344CB8AC3E}">
        <p14:creationId xmlns:p14="http://schemas.microsoft.com/office/powerpoint/2010/main" val="24589623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96000"/>
          </a:xfrm>
        </p:spPr>
        <p:txBody>
          <a:bodyPr>
            <a:noAutofit/>
          </a:bodyPr>
          <a:lstStyle/>
          <a:p>
            <a:r>
              <a:rPr lang="en-US" sz="2400" dirty="0" smtClean="0"/>
              <a:t>Function Prototype</a:t>
            </a:r>
          </a:p>
          <a:p>
            <a:pPr marL="0" indent="0">
              <a:buNone/>
            </a:pPr>
            <a:r>
              <a:rPr lang="en-US" sz="2400" dirty="0" smtClean="0"/>
              <a:t>    </a:t>
            </a:r>
            <a:r>
              <a:rPr lang="en-US" sz="2400" dirty="0" err="1" smtClean="0"/>
              <a:t>xQueueHandle</a:t>
            </a:r>
            <a:r>
              <a:rPr lang="en-US" sz="2400" dirty="0" smtClean="0"/>
              <a:t> </a:t>
            </a:r>
            <a:r>
              <a:rPr lang="en-US" sz="2400" dirty="0" err="1" smtClean="0"/>
              <a:t>xQueueCreate</a:t>
            </a:r>
            <a:r>
              <a:rPr lang="en-US" sz="2400" dirty="0" smtClean="0"/>
              <a:t>(</a:t>
            </a:r>
          </a:p>
          <a:p>
            <a:pPr marL="0" indent="0">
              <a:buNone/>
            </a:pPr>
            <a:r>
              <a:rPr lang="en-US" sz="2400" dirty="0"/>
              <a:t>	</a:t>
            </a:r>
            <a:r>
              <a:rPr lang="en-US" sz="2400" dirty="0" smtClean="0"/>
              <a:t>	unsigned </a:t>
            </a:r>
            <a:r>
              <a:rPr lang="en-US" sz="2400" dirty="0" err="1" smtClean="0"/>
              <a:t>portBASE_TYPE</a:t>
            </a:r>
            <a:r>
              <a:rPr lang="en-US" sz="2400" dirty="0"/>
              <a:t> </a:t>
            </a:r>
            <a:r>
              <a:rPr lang="en-US" sz="2400" dirty="0" err="1" smtClean="0"/>
              <a:t>uxQueueLength</a:t>
            </a:r>
            <a:r>
              <a:rPr lang="en-US" sz="2400" dirty="0" smtClean="0"/>
              <a:t>, 		unsigned </a:t>
            </a:r>
            <a:r>
              <a:rPr lang="en-US" sz="2400" dirty="0" err="1" smtClean="0"/>
              <a:t>portBASE_TYPE</a:t>
            </a:r>
            <a:r>
              <a:rPr lang="en-US" sz="2400" dirty="0" smtClean="0"/>
              <a:t> </a:t>
            </a:r>
            <a:r>
              <a:rPr lang="en-US" sz="2400" dirty="0" err="1" smtClean="0"/>
              <a:t>uxItemSize</a:t>
            </a:r>
            <a:r>
              <a:rPr lang="en-US" sz="2400" dirty="0" smtClean="0"/>
              <a:t>);</a:t>
            </a:r>
          </a:p>
          <a:p>
            <a:pPr lvl="1"/>
            <a:r>
              <a:rPr lang="en-US" sz="2400" dirty="0" err="1" smtClean="0"/>
              <a:t>xQueueLength</a:t>
            </a:r>
            <a:r>
              <a:rPr lang="en-US" sz="2400" dirty="0" smtClean="0"/>
              <a:t>: The maximum number of items that the queue being created can hold at any one time.</a:t>
            </a:r>
          </a:p>
          <a:p>
            <a:pPr lvl="1"/>
            <a:r>
              <a:rPr lang="en-US" sz="2400" dirty="0" err="1" smtClean="0"/>
              <a:t>uxItemSize</a:t>
            </a:r>
            <a:r>
              <a:rPr lang="en-US" sz="2400" dirty="0" smtClean="0"/>
              <a:t>: the size in bytes of each data item that can be stored in the queue.</a:t>
            </a:r>
          </a:p>
          <a:p>
            <a:pPr lvl="1"/>
            <a:endParaRPr lang="en-US" sz="1800" dirty="0"/>
          </a:p>
          <a:p>
            <a:pPr lvl="1"/>
            <a:r>
              <a:rPr lang="en-US" sz="2400" dirty="0" smtClean="0"/>
              <a:t>Return Value: </a:t>
            </a:r>
          </a:p>
          <a:p>
            <a:pPr lvl="2"/>
            <a:r>
              <a:rPr lang="en-US" sz="2000" dirty="0" smtClean="0"/>
              <a:t>if NULL is returned, the queue cannot be created as there is insufficient heap memory available for </a:t>
            </a:r>
            <a:r>
              <a:rPr lang="en-US" sz="2000" dirty="0" err="1" smtClean="0"/>
              <a:t>FreeRTOS</a:t>
            </a:r>
            <a:r>
              <a:rPr lang="en-US" sz="2000" dirty="0" smtClean="0"/>
              <a:t> to allocate the queue data structures and storage. </a:t>
            </a:r>
          </a:p>
          <a:p>
            <a:pPr lvl="2"/>
            <a:r>
              <a:rPr lang="en-US" sz="2000" dirty="0" smtClean="0"/>
              <a:t>A non-NULL value returned indicates that the queue has been created successfully. It should be stored as the handle to the created queue.</a:t>
            </a:r>
          </a:p>
        </p:txBody>
      </p:sp>
      <p:sp>
        <p:nvSpPr>
          <p:cNvPr id="4" name="Slide Number Placeholder 3"/>
          <p:cNvSpPr>
            <a:spLocks noGrp="1"/>
          </p:cNvSpPr>
          <p:nvPr>
            <p:ph type="sldNum" sz="quarter" idx="12"/>
          </p:nvPr>
        </p:nvSpPr>
        <p:spPr/>
        <p:txBody>
          <a:bodyPr/>
          <a:lstStyle/>
          <a:p>
            <a:fld id="{55425ECB-8EF4-4635-8F26-5EE9ACB72B4B}" type="slidenum">
              <a:rPr lang="en-US" smtClean="0"/>
              <a:t>12</a:t>
            </a:fld>
            <a:endParaRPr lang="en-US"/>
          </a:p>
        </p:txBody>
      </p:sp>
    </p:spTree>
    <p:extLst>
      <p:ext uri="{BB962C8B-B14F-4D97-AF65-F5344CB8AC3E}">
        <p14:creationId xmlns:p14="http://schemas.microsoft.com/office/powerpoint/2010/main" val="39353933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xQueueSendToBack</a:t>
            </a:r>
            <a:r>
              <a:rPr lang="en-US" dirty="0" smtClean="0"/>
              <a:t>() and </a:t>
            </a:r>
            <a:r>
              <a:rPr lang="en-US" dirty="0" err="1" smtClean="0"/>
              <a:t>xQueueSendToFront</a:t>
            </a:r>
            <a:r>
              <a:rPr lang="en-US" dirty="0" smtClean="0"/>
              <a:t>() API Functions</a:t>
            </a:r>
            <a:endParaRPr lang="en-US" dirty="0"/>
          </a:p>
        </p:txBody>
      </p:sp>
      <p:sp>
        <p:nvSpPr>
          <p:cNvPr id="3" name="Content Placeholder 2"/>
          <p:cNvSpPr>
            <a:spLocks noGrp="1"/>
          </p:cNvSpPr>
          <p:nvPr>
            <p:ph idx="1"/>
          </p:nvPr>
        </p:nvSpPr>
        <p:spPr/>
        <p:txBody>
          <a:bodyPr>
            <a:normAutofit/>
          </a:bodyPr>
          <a:lstStyle/>
          <a:p>
            <a:r>
              <a:rPr lang="en-US" dirty="0" err="1" smtClean="0"/>
              <a:t>xQueueSendToBack</a:t>
            </a:r>
            <a:r>
              <a:rPr lang="en-US" dirty="0" smtClean="0"/>
              <a:t>() </a:t>
            </a:r>
          </a:p>
          <a:p>
            <a:pPr lvl="1"/>
            <a:r>
              <a:rPr lang="en-US" dirty="0" smtClean="0"/>
              <a:t>Be equivalent to </a:t>
            </a:r>
            <a:r>
              <a:rPr lang="en-US" dirty="0" err="1" smtClean="0"/>
              <a:t>xQueueSend</a:t>
            </a:r>
            <a:r>
              <a:rPr lang="en-US" dirty="0" smtClean="0"/>
              <a:t>()</a:t>
            </a:r>
          </a:p>
          <a:p>
            <a:pPr lvl="1"/>
            <a:r>
              <a:rPr lang="en-US" dirty="0" smtClean="0"/>
              <a:t>Be used to send data to the back(tail) of a queue</a:t>
            </a:r>
          </a:p>
          <a:p>
            <a:r>
              <a:rPr lang="en-US" dirty="0" err="1" smtClean="0"/>
              <a:t>xQueueSendToFront</a:t>
            </a:r>
            <a:r>
              <a:rPr lang="en-US" dirty="0" smtClean="0"/>
              <a:t>()</a:t>
            </a:r>
          </a:p>
          <a:p>
            <a:pPr lvl="1"/>
            <a:r>
              <a:rPr lang="en-US" dirty="0" smtClean="0"/>
              <a:t>Be used to send data to the front (head) of a queue</a:t>
            </a:r>
          </a:p>
          <a:p>
            <a:r>
              <a:rPr lang="en-US" dirty="0" smtClean="0"/>
              <a:t>Please note, never call these two API functions from an interrupt service routine (ISR).</a:t>
            </a:r>
          </a:p>
          <a:p>
            <a:pPr lvl="1"/>
            <a:r>
              <a:rPr lang="en-US" dirty="0" smtClean="0"/>
              <a:t>Interrupt-safe versions will be used in their place and described in next chapter. </a:t>
            </a:r>
            <a:endParaRPr lang="en-US" dirty="0"/>
          </a:p>
        </p:txBody>
      </p:sp>
      <p:sp>
        <p:nvSpPr>
          <p:cNvPr id="4" name="Slide Number Placeholder 3"/>
          <p:cNvSpPr>
            <a:spLocks noGrp="1"/>
          </p:cNvSpPr>
          <p:nvPr>
            <p:ph type="sldNum" sz="quarter" idx="12"/>
          </p:nvPr>
        </p:nvSpPr>
        <p:spPr/>
        <p:txBody>
          <a:bodyPr/>
          <a:lstStyle/>
          <a:p>
            <a:fld id="{55425ECB-8EF4-4635-8F26-5EE9ACB72B4B}" type="slidenum">
              <a:rPr lang="en-US" smtClean="0"/>
              <a:t>13</a:t>
            </a:fld>
            <a:endParaRPr lang="en-US"/>
          </a:p>
        </p:txBody>
      </p:sp>
    </p:spTree>
    <p:extLst>
      <p:ext uri="{BB962C8B-B14F-4D97-AF65-F5344CB8AC3E}">
        <p14:creationId xmlns:p14="http://schemas.microsoft.com/office/powerpoint/2010/main" val="7076176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96000"/>
          </a:xfrm>
        </p:spPr>
        <p:txBody>
          <a:bodyPr>
            <a:normAutofit/>
          </a:bodyPr>
          <a:lstStyle/>
          <a:p>
            <a:r>
              <a:rPr lang="en-US" sz="2400" dirty="0" smtClean="0"/>
              <a:t>Function prototypes</a:t>
            </a:r>
          </a:p>
          <a:p>
            <a:pPr marL="0" indent="0">
              <a:buNone/>
            </a:pPr>
            <a:r>
              <a:rPr lang="en-US" sz="2400" dirty="0" err="1" smtClean="0"/>
              <a:t>portBASE_TYPE</a:t>
            </a:r>
            <a:r>
              <a:rPr lang="en-US" sz="2400" dirty="0" smtClean="0"/>
              <a:t>    </a:t>
            </a:r>
            <a:r>
              <a:rPr lang="en-US" sz="2400" dirty="0" err="1" smtClean="0"/>
              <a:t>xQueueSendToBack</a:t>
            </a:r>
            <a:r>
              <a:rPr lang="en-US" sz="2400" dirty="0" smtClean="0"/>
              <a:t> (</a:t>
            </a:r>
            <a:endParaRPr lang="en-US" sz="2400" dirty="0"/>
          </a:p>
          <a:p>
            <a:pPr marL="0" indent="0">
              <a:buNone/>
            </a:pPr>
            <a:r>
              <a:rPr lang="en-US" sz="2400" dirty="0"/>
              <a:t>  </a:t>
            </a:r>
            <a:r>
              <a:rPr lang="en-US" sz="2400" dirty="0" smtClean="0"/>
              <a:t>		</a:t>
            </a:r>
            <a:r>
              <a:rPr lang="en-US" sz="2400" dirty="0" err="1" smtClean="0"/>
              <a:t>xQueueHandle</a:t>
            </a:r>
            <a:r>
              <a:rPr lang="en-US" sz="2400" dirty="0" smtClean="0"/>
              <a:t>  </a:t>
            </a:r>
            <a:r>
              <a:rPr lang="en-US" sz="2400" dirty="0" err="1"/>
              <a:t>xQueue</a:t>
            </a:r>
            <a:r>
              <a:rPr lang="en-US" sz="2400" dirty="0"/>
              <a:t>, </a:t>
            </a:r>
            <a:endParaRPr lang="en-US" sz="2400" dirty="0" smtClean="0"/>
          </a:p>
          <a:p>
            <a:pPr marL="0" indent="0">
              <a:buNone/>
            </a:pPr>
            <a:r>
              <a:rPr lang="en-US" sz="2400" dirty="0"/>
              <a:t>	</a:t>
            </a:r>
            <a:r>
              <a:rPr lang="en-US" sz="2400" dirty="0" smtClean="0"/>
              <a:t>	</a:t>
            </a:r>
            <a:r>
              <a:rPr lang="en-US" sz="2400" dirty="0" err="1" smtClean="0"/>
              <a:t>const</a:t>
            </a:r>
            <a:r>
              <a:rPr lang="en-US" sz="2400" dirty="0" smtClean="0"/>
              <a:t> </a:t>
            </a:r>
            <a:r>
              <a:rPr lang="en-US" sz="2400" dirty="0"/>
              <a:t>void * </a:t>
            </a:r>
            <a:r>
              <a:rPr lang="en-US" sz="2400" dirty="0" err="1"/>
              <a:t>pvItemToQueue</a:t>
            </a:r>
            <a:r>
              <a:rPr lang="en-US" sz="2400" dirty="0"/>
              <a:t>,</a:t>
            </a:r>
          </a:p>
          <a:p>
            <a:pPr marL="0" indent="0">
              <a:buNone/>
            </a:pPr>
            <a:r>
              <a:rPr lang="en-US" sz="2400" dirty="0"/>
              <a:t>      </a:t>
            </a:r>
            <a:r>
              <a:rPr lang="en-US" sz="2400" dirty="0" smtClean="0"/>
              <a:t>		</a:t>
            </a:r>
            <a:r>
              <a:rPr lang="en-US" sz="2400" dirty="0" err="1" smtClean="0"/>
              <a:t>portTickType</a:t>
            </a:r>
            <a:r>
              <a:rPr lang="en-US" sz="2400" dirty="0" smtClean="0"/>
              <a:t> </a:t>
            </a:r>
            <a:r>
              <a:rPr lang="en-US" sz="2400" dirty="0" err="1"/>
              <a:t>xTicksToWait</a:t>
            </a:r>
            <a:r>
              <a:rPr lang="en-US" sz="2400" dirty="0"/>
              <a:t>);</a:t>
            </a:r>
          </a:p>
          <a:p>
            <a:pPr marL="0" indent="0">
              <a:buNone/>
            </a:pPr>
            <a:endParaRPr lang="en-US" sz="1800" dirty="0"/>
          </a:p>
          <a:p>
            <a:pPr marL="0" indent="0">
              <a:buNone/>
            </a:pPr>
            <a:r>
              <a:rPr lang="en-US" sz="2400" dirty="0" err="1"/>
              <a:t>portBASE_TYPE</a:t>
            </a:r>
            <a:r>
              <a:rPr lang="en-US" sz="2400" dirty="0"/>
              <a:t> </a:t>
            </a:r>
            <a:r>
              <a:rPr lang="en-US" sz="2400" dirty="0" smtClean="0"/>
              <a:t>  </a:t>
            </a:r>
            <a:r>
              <a:rPr lang="en-US" sz="2400" dirty="0" err="1" smtClean="0"/>
              <a:t>xQueueSendToFront</a:t>
            </a:r>
            <a:r>
              <a:rPr lang="en-US" sz="2400" dirty="0"/>
              <a:t>(</a:t>
            </a:r>
          </a:p>
          <a:p>
            <a:pPr marL="0" indent="0">
              <a:buNone/>
            </a:pPr>
            <a:r>
              <a:rPr lang="en-US" sz="2400" dirty="0"/>
              <a:t>   </a:t>
            </a:r>
            <a:r>
              <a:rPr lang="en-US" sz="2400" dirty="0" smtClean="0"/>
              <a:t>		</a:t>
            </a:r>
            <a:r>
              <a:rPr lang="en-US" sz="2400" dirty="0" err="1" smtClean="0"/>
              <a:t>xQueueHandle</a:t>
            </a:r>
            <a:r>
              <a:rPr lang="en-US" sz="2400" dirty="0" smtClean="0"/>
              <a:t> </a:t>
            </a:r>
            <a:r>
              <a:rPr lang="en-US" sz="2400" dirty="0" err="1"/>
              <a:t>xQueue</a:t>
            </a:r>
            <a:r>
              <a:rPr lang="en-US" sz="2400" dirty="0"/>
              <a:t>, </a:t>
            </a:r>
            <a:endParaRPr lang="en-US" sz="2400" dirty="0" smtClean="0"/>
          </a:p>
          <a:p>
            <a:pPr marL="0" indent="0">
              <a:buNone/>
            </a:pPr>
            <a:r>
              <a:rPr lang="en-US" sz="2400" dirty="0"/>
              <a:t>	</a:t>
            </a:r>
            <a:r>
              <a:rPr lang="en-US" sz="2400" dirty="0" smtClean="0"/>
              <a:t>	</a:t>
            </a:r>
            <a:r>
              <a:rPr lang="en-US" sz="2400" dirty="0" err="1" smtClean="0"/>
              <a:t>const</a:t>
            </a:r>
            <a:r>
              <a:rPr lang="en-US" sz="2400" dirty="0" smtClean="0"/>
              <a:t> </a:t>
            </a:r>
            <a:r>
              <a:rPr lang="en-US" sz="2400" dirty="0"/>
              <a:t>void * </a:t>
            </a:r>
            <a:r>
              <a:rPr lang="en-US" sz="2400" dirty="0" err="1"/>
              <a:t>pvItemToQueue</a:t>
            </a:r>
            <a:r>
              <a:rPr lang="en-US" sz="2400" dirty="0"/>
              <a:t>,</a:t>
            </a:r>
          </a:p>
          <a:p>
            <a:pPr marL="0" indent="0">
              <a:buNone/>
            </a:pPr>
            <a:r>
              <a:rPr lang="en-US" sz="2400" dirty="0"/>
              <a:t>      </a:t>
            </a:r>
            <a:r>
              <a:rPr lang="en-US" sz="2400" dirty="0" smtClean="0"/>
              <a:t>		</a:t>
            </a:r>
            <a:r>
              <a:rPr lang="en-US" sz="2400" dirty="0" err="1" smtClean="0"/>
              <a:t>portTickType</a:t>
            </a:r>
            <a:r>
              <a:rPr lang="en-US" sz="2400" dirty="0" smtClean="0"/>
              <a:t> </a:t>
            </a:r>
            <a:r>
              <a:rPr lang="en-US" sz="2400" dirty="0" err="1"/>
              <a:t>xTicksToWait</a:t>
            </a:r>
            <a:r>
              <a:rPr lang="en-US" sz="2400" dirty="0" smtClean="0"/>
              <a:t>);</a:t>
            </a:r>
          </a:p>
          <a:p>
            <a:pPr marL="0" indent="0">
              <a:buNone/>
            </a:pPr>
            <a:endParaRPr lang="en-US" sz="2400" dirty="0"/>
          </a:p>
          <a:p>
            <a:pPr lvl="1"/>
            <a:r>
              <a:rPr lang="en-US" sz="2400" dirty="0" err="1" smtClean="0"/>
              <a:t>xQueue</a:t>
            </a:r>
            <a:r>
              <a:rPr lang="en-US" sz="2400" dirty="0" smtClean="0"/>
              <a:t>: The handle of the queue to which the data is being send (written). It will have been returned from the call to </a:t>
            </a:r>
            <a:r>
              <a:rPr lang="en-US" sz="2400" dirty="0" err="1" smtClean="0"/>
              <a:t>xQueueCreate</a:t>
            </a:r>
            <a:r>
              <a:rPr lang="en-US" sz="2400" dirty="0" smtClean="0"/>
              <a:t>() used to create the queue</a:t>
            </a:r>
            <a:r>
              <a:rPr lang="en-US" dirty="0" smtClean="0"/>
              <a:t>.</a:t>
            </a:r>
          </a:p>
        </p:txBody>
      </p:sp>
      <p:sp>
        <p:nvSpPr>
          <p:cNvPr id="4" name="Slide Number Placeholder 3"/>
          <p:cNvSpPr>
            <a:spLocks noGrp="1"/>
          </p:cNvSpPr>
          <p:nvPr>
            <p:ph type="sldNum" sz="quarter" idx="12"/>
          </p:nvPr>
        </p:nvSpPr>
        <p:spPr/>
        <p:txBody>
          <a:bodyPr/>
          <a:lstStyle/>
          <a:p>
            <a:fld id="{55425ECB-8EF4-4635-8F26-5EE9ACB72B4B}" type="slidenum">
              <a:rPr lang="en-US" smtClean="0"/>
              <a:t>14</a:t>
            </a:fld>
            <a:endParaRPr lang="en-US"/>
          </a:p>
        </p:txBody>
      </p:sp>
    </p:spTree>
    <p:extLst>
      <p:ext uri="{BB962C8B-B14F-4D97-AF65-F5344CB8AC3E}">
        <p14:creationId xmlns:p14="http://schemas.microsoft.com/office/powerpoint/2010/main" val="16641197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lvl="1"/>
            <a:r>
              <a:rPr lang="en-US" sz="2400" dirty="0" err="1" smtClean="0"/>
              <a:t>pvItemToQueue</a:t>
            </a:r>
            <a:r>
              <a:rPr lang="en-US" sz="2400" dirty="0" smtClean="0"/>
              <a:t>: a pointer to the data to be copied into the queue. </a:t>
            </a:r>
          </a:p>
          <a:p>
            <a:pPr lvl="2"/>
            <a:r>
              <a:rPr lang="en-US" dirty="0" smtClean="0"/>
              <a:t>The size of each item that the queue can hold is set when the queue is created, so the data will be copied from </a:t>
            </a:r>
            <a:r>
              <a:rPr lang="en-US" i="1" dirty="0" err="1" smtClean="0"/>
              <a:t>pvItemQueue</a:t>
            </a:r>
            <a:r>
              <a:rPr lang="en-US" dirty="0" smtClean="0"/>
              <a:t> into the queue storage area.</a:t>
            </a:r>
          </a:p>
          <a:p>
            <a:pPr lvl="1"/>
            <a:r>
              <a:rPr lang="en-US" sz="2400" dirty="0" err="1" smtClean="0"/>
              <a:t>xTicksToWait</a:t>
            </a:r>
            <a:r>
              <a:rPr lang="en-US" sz="2400" dirty="0" smtClean="0"/>
              <a:t>: the maximum amount of time the task should remain in the Blocked state to wait for the space to become available on the queue, should the queue already be full.</a:t>
            </a:r>
          </a:p>
          <a:p>
            <a:pPr lvl="2"/>
            <a:r>
              <a:rPr lang="en-US" dirty="0"/>
              <a:t>if </a:t>
            </a:r>
            <a:r>
              <a:rPr lang="en-US" dirty="0" err="1"/>
              <a:t>xTicksToWait</a:t>
            </a:r>
            <a:r>
              <a:rPr lang="en-US" dirty="0"/>
              <a:t> is </a:t>
            </a:r>
            <a:r>
              <a:rPr lang="en-US" dirty="0" smtClean="0"/>
              <a:t>zero, both APIs will return immediately in case the queue is already full.</a:t>
            </a:r>
          </a:p>
          <a:p>
            <a:pPr lvl="2"/>
            <a:r>
              <a:rPr lang="en-US" dirty="0" smtClean="0"/>
              <a:t>The block time is specified in tick periods, so the absolute time it represents is dependent on the tick frequency. The constant </a:t>
            </a:r>
            <a:r>
              <a:rPr lang="en-US" dirty="0" err="1" smtClean="0"/>
              <a:t>portTICK_RATE_MS</a:t>
            </a:r>
            <a:r>
              <a:rPr lang="en-US" dirty="0" smtClean="0"/>
              <a:t> can be used to convert </a:t>
            </a:r>
            <a:r>
              <a:rPr lang="en-US" dirty="0" err="1" smtClean="0"/>
              <a:t>tickes</a:t>
            </a:r>
            <a:r>
              <a:rPr lang="en-US" dirty="0" smtClean="0"/>
              <a:t> into a time specified in MS. </a:t>
            </a:r>
          </a:p>
          <a:p>
            <a:pPr lvl="1"/>
            <a:endParaRPr lang="en-US" sz="2400" dirty="0"/>
          </a:p>
        </p:txBody>
      </p:sp>
      <p:sp>
        <p:nvSpPr>
          <p:cNvPr id="4" name="Slide Number Placeholder 3"/>
          <p:cNvSpPr>
            <a:spLocks noGrp="1"/>
          </p:cNvSpPr>
          <p:nvPr>
            <p:ph type="sldNum" sz="quarter" idx="12"/>
          </p:nvPr>
        </p:nvSpPr>
        <p:spPr/>
        <p:txBody>
          <a:bodyPr/>
          <a:lstStyle/>
          <a:p>
            <a:fld id="{55425ECB-8EF4-4635-8F26-5EE9ACB72B4B}" type="slidenum">
              <a:rPr lang="en-US" smtClean="0"/>
              <a:t>15</a:t>
            </a:fld>
            <a:endParaRPr lang="en-US"/>
          </a:p>
        </p:txBody>
      </p:sp>
    </p:spTree>
    <p:extLst>
      <p:ext uri="{BB962C8B-B14F-4D97-AF65-F5344CB8AC3E}">
        <p14:creationId xmlns:p14="http://schemas.microsoft.com/office/powerpoint/2010/main" val="25666884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Returned value: two possible return values.</a:t>
            </a:r>
          </a:p>
          <a:p>
            <a:pPr lvl="1"/>
            <a:r>
              <a:rPr lang="en-US" dirty="0" err="1" smtClean="0"/>
              <a:t>pdPASS</a:t>
            </a:r>
            <a:r>
              <a:rPr lang="en-US" dirty="0"/>
              <a:t> </a:t>
            </a:r>
            <a:r>
              <a:rPr lang="en-US" dirty="0" smtClean="0"/>
              <a:t>will be returned if data was successfully sent to the queue. </a:t>
            </a:r>
          </a:p>
          <a:p>
            <a:pPr lvl="2"/>
            <a:r>
              <a:rPr lang="en-US" dirty="0" smtClean="0"/>
              <a:t>If a block time was specified, it is possible that the calling task was placed in the Blocked state </a:t>
            </a:r>
            <a:r>
              <a:rPr lang="en-US" dirty="0"/>
              <a:t>to wait for another task or interrupt to make room in the </a:t>
            </a:r>
            <a:r>
              <a:rPr lang="en-US" dirty="0" smtClean="0"/>
              <a:t>queue, before the function returned, </a:t>
            </a:r>
          </a:p>
          <a:p>
            <a:pPr lvl="2"/>
            <a:r>
              <a:rPr lang="en-US" dirty="0" smtClean="0"/>
              <a:t>Data was successfully written to the queue before the block time expired.</a:t>
            </a:r>
          </a:p>
          <a:p>
            <a:pPr lvl="1"/>
            <a:r>
              <a:rPr lang="en-US" dirty="0" err="1" smtClean="0"/>
              <a:t>errQUEUE_FULL</a:t>
            </a:r>
            <a:r>
              <a:rPr lang="en-US" dirty="0"/>
              <a:t> </a:t>
            </a:r>
            <a:r>
              <a:rPr lang="en-US" dirty="0" smtClean="0"/>
              <a:t>will be returned if data could not be written to the queue as the queue was already full.</a:t>
            </a:r>
          </a:p>
          <a:p>
            <a:pPr lvl="2"/>
            <a:r>
              <a:rPr lang="en-US" dirty="0"/>
              <a:t>In a similar scenario that a block time was </a:t>
            </a:r>
            <a:r>
              <a:rPr lang="en-US" dirty="0" smtClean="0"/>
              <a:t>specified, </a:t>
            </a:r>
            <a:r>
              <a:rPr lang="en-US" dirty="0"/>
              <a:t>but </a:t>
            </a:r>
            <a:r>
              <a:rPr lang="en-US" dirty="0" smtClean="0"/>
              <a:t>it expired </a:t>
            </a:r>
            <a:r>
              <a:rPr lang="en-US" dirty="0"/>
              <a:t>before </a:t>
            </a:r>
            <a:r>
              <a:rPr lang="en-US" dirty="0" smtClean="0"/>
              <a:t>space becomes available in the queue.</a:t>
            </a:r>
            <a:endParaRPr lang="en-US" b="1" dirty="0"/>
          </a:p>
        </p:txBody>
      </p:sp>
      <p:sp>
        <p:nvSpPr>
          <p:cNvPr id="4" name="Slide Number Placeholder 3"/>
          <p:cNvSpPr>
            <a:spLocks noGrp="1"/>
          </p:cNvSpPr>
          <p:nvPr>
            <p:ph type="sldNum" sz="quarter" idx="12"/>
          </p:nvPr>
        </p:nvSpPr>
        <p:spPr/>
        <p:txBody>
          <a:bodyPr/>
          <a:lstStyle/>
          <a:p>
            <a:fld id="{55425ECB-8EF4-4635-8F26-5EE9ACB72B4B}" type="slidenum">
              <a:rPr lang="en-US" smtClean="0"/>
              <a:t>16</a:t>
            </a:fld>
            <a:endParaRPr lang="en-US"/>
          </a:p>
        </p:txBody>
      </p:sp>
    </p:spTree>
    <p:extLst>
      <p:ext uri="{BB962C8B-B14F-4D97-AF65-F5344CB8AC3E}">
        <p14:creationId xmlns:p14="http://schemas.microsoft.com/office/powerpoint/2010/main" val="28155656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xQueueReceive</a:t>
            </a:r>
            <a:r>
              <a:rPr lang="en-US" dirty="0" smtClean="0"/>
              <a:t>() and </a:t>
            </a:r>
            <a:r>
              <a:rPr lang="en-US" dirty="0" err="1" smtClean="0"/>
              <a:t>xQueuePeek</a:t>
            </a:r>
            <a:r>
              <a:rPr lang="en-US" dirty="0" smtClean="0"/>
              <a:t>() API Function </a:t>
            </a:r>
            <a:endParaRPr lang="en-US" dirty="0"/>
          </a:p>
        </p:txBody>
      </p:sp>
      <p:sp>
        <p:nvSpPr>
          <p:cNvPr id="3" name="Content Placeholder 2"/>
          <p:cNvSpPr>
            <a:spLocks noGrp="1"/>
          </p:cNvSpPr>
          <p:nvPr>
            <p:ph idx="1"/>
          </p:nvPr>
        </p:nvSpPr>
        <p:spPr/>
        <p:txBody>
          <a:bodyPr>
            <a:normAutofit/>
          </a:bodyPr>
          <a:lstStyle/>
          <a:p>
            <a:r>
              <a:rPr lang="en-US" dirty="0" err="1" smtClean="0"/>
              <a:t>xQueueReceive</a:t>
            </a:r>
            <a:r>
              <a:rPr lang="en-US" dirty="0" smtClean="0"/>
              <a:t>()</a:t>
            </a:r>
          </a:p>
          <a:p>
            <a:pPr lvl="1"/>
            <a:r>
              <a:rPr lang="en-US" dirty="0" smtClean="0"/>
              <a:t>Be used to receive (consume) an item from a queue. The item received is removed from the queue.</a:t>
            </a:r>
          </a:p>
          <a:p>
            <a:r>
              <a:rPr lang="en-US" dirty="0" err="1" smtClean="0"/>
              <a:t>xQueuePeek</a:t>
            </a:r>
            <a:r>
              <a:rPr lang="en-US" dirty="0" smtClean="0"/>
              <a:t>()</a:t>
            </a:r>
          </a:p>
          <a:p>
            <a:pPr lvl="1"/>
            <a:r>
              <a:rPr lang="en-US" dirty="0" smtClean="0"/>
              <a:t>Be used receive an item from the queue without the item being removed from the queue.</a:t>
            </a:r>
          </a:p>
          <a:p>
            <a:pPr lvl="1"/>
            <a:r>
              <a:rPr lang="en-US" dirty="0" smtClean="0"/>
              <a:t>Receives the item from the head of the queue.</a:t>
            </a:r>
          </a:p>
          <a:p>
            <a:r>
              <a:rPr lang="en-US" dirty="0"/>
              <a:t>Please note, never call these two API functions from an interrupt service routine (ISR).</a:t>
            </a:r>
          </a:p>
        </p:txBody>
      </p:sp>
      <p:sp>
        <p:nvSpPr>
          <p:cNvPr id="4" name="Slide Number Placeholder 3"/>
          <p:cNvSpPr>
            <a:spLocks noGrp="1"/>
          </p:cNvSpPr>
          <p:nvPr>
            <p:ph type="sldNum" sz="quarter" idx="12"/>
          </p:nvPr>
        </p:nvSpPr>
        <p:spPr/>
        <p:txBody>
          <a:bodyPr/>
          <a:lstStyle/>
          <a:p>
            <a:fld id="{55425ECB-8EF4-4635-8F26-5EE9ACB72B4B}" type="slidenum">
              <a:rPr lang="en-US" smtClean="0"/>
              <a:t>17</a:t>
            </a:fld>
            <a:endParaRPr lang="en-US"/>
          </a:p>
        </p:txBody>
      </p:sp>
    </p:spTree>
    <p:extLst>
      <p:ext uri="{BB962C8B-B14F-4D97-AF65-F5344CB8AC3E}">
        <p14:creationId xmlns:p14="http://schemas.microsoft.com/office/powerpoint/2010/main" val="11853996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96000"/>
          </a:xfrm>
        </p:spPr>
        <p:txBody>
          <a:bodyPr>
            <a:normAutofit/>
          </a:bodyPr>
          <a:lstStyle/>
          <a:p>
            <a:r>
              <a:rPr lang="en-US" sz="2400" dirty="0" smtClean="0"/>
              <a:t>Function prototypes</a:t>
            </a:r>
          </a:p>
          <a:p>
            <a:pPr marL="0" indent="0">
              <a:buNone/>
            </a:pPr>
            <a:r>
              <a:rPr lang="en-US" sz="2400" dirty="0" err="1" smtClean="0"/>
              <a:t>portBASE_TYPE</a:t>
            </a:r>
            <a:r>
              <a:rPr lang="en-US" sz="2400" dirty="0" smtClean="0"/>
              <a:t>   </a:t>
            </a:r>
            <a:r>
              <a:rPr lang="en-US" sz="2400" dirty="0" err="1" smtClean="0"/>
              <a:t>xQueueReceive</a:t>
            </a:r>
            <a:r>
              <a:rPr lang="en-US" sz="2400" dirty="0" smtClean="0"/>
              <a:t> (</a:t>
            </a:r>
            <a:endParaRPr lang="en-US" sz="2400" dirty="0"/>
          </a:p>
          <a:p>
            <a:pPr marL="0" indent="0">
              <a:buNone/>
            </a:pPr>
            <a:r>
              <a:rPr lang="en-US" sz="2400" dirty="0"/>
              <a:t>  </a:t>
            </a:r>
            <a:r>
              <a:rPr lang="en-US" sz="2400" dirty="0" smtClean="0"/>
              <a:t>		</a:t>
            </a:r>
            <a:r>
              <a:rPr lang="en-US" sz="2400" dirty="0" err="1" smtClean="0"/>
              <a:t>xQueueHandle</a:t>
            </a:r>
            <a:r>
              <a:rPr lang="en-US" sz="2400" dirty="0" smtClean="0"/>
              <a:t>  </a:t>
            </a:r>
            <a:r>
              <a:rPr lang="en-US" sz="2400" dirty="0" err="1"/>
              <a:t>xQueue</a:t>
            </a:r>
            <a:r>
              <a:rPr lang="en-US" sz="2400" dirty="0"/>
              <a:t>, </a:t>
            </a:r>
            <a:endParaRPr lang="en-US" sz="2400" dirty="0" smtClean="0"/>
          </a:p>
          <a:p>
            <a:pPr marL="0" indent="0">
              <a:buNone/>
            </a:pPr>
            <a:r>
              <a:rPr lang="en-US" sz="2400" dirty="0"/>
              <a:t>	</a:t>
            </a:r>
            <a:r>
              <a:rPr lang="en-US" sz="2400" dirty="0" smtClean="0"/>
              <a:t>	</a:t>
            </a:r>
            <a:r>
              <a:rPr lang="en-US" sz="2400" dirty="0" err="1" smtClean="0"/>
              <a:t>const</a:t>
            </a:r>
            <a:r>
              <a:rPr lang="en-US" sz="2400" dirty="0" smtClean="0"/>
              <a:t> </a:t>
            </a:r>
            <a:r>
              <a:rPr lang="en-US" sz="2400" dirty="0"/>
              <a:t>void </a:t>
            </a:r>
            <a:r>
              <a:rPr lang="en-US" sz="2400" dirty="0" smtClean="0"/>
              <a:t> *</a:t>
            </a:r>
            <a:r>
              <a:rPr lang="en-US" sz="2400" dirty="0" err="1" smtClean="0"/>
              <a:t>pvBuffer</a:t>
            </a:r>
            <a:r>
              <a:rPr lang="en-US" sz="2400" dirty="0" smtClean="0"/>
              <a:t>,</a:t>
            </a:r>
            <a:endParaRPr lang="en-US" sz="2400" dirty="0"/>
          </a:p>
          <a:p>
            <a:pPr marL="0" indent="0">
              <a:buNone/>
            </a:pPr>
            <a:r>
              <a:rPr lang="en-US" sz="2400" dirty="0"/>
              <a:t>      </a:t>
            </a:r>
            <a:r>
              <a:rPr lang="en-US" sz="2400" dirty="0" smtClean="0"/>
              <a:t>		</a:t>
            </a:r>
            <a:r>
              <a:rPr lang="en-US" sz="2400" dirty="0" err="1" smtClean="0"/>
              <a:t>portTickType</a:t>
            </a:r>
            <a:r>
              <a:rPr lang="en-US" sz="2400" dirty="0" smtClean="0"/>
              <a:t>  </a:t>
            </a:r>
            <a:r>
              <a:rPr lang="en-US" sz="2400" dirty="0" err="1" smtClean="0"/>
              <a:t>xTicksToWait</a:t>
            </a:r>
            <a:r>
              <a:rPr lang="en-US" sz="2400" dirty="0"/>
              <a:t>);</a:t>
            </a:r>
          </a:p>
          <a:p>
            <a:pPr marL="0" indent="0">
              <a:buNone/>
            </a:pPr>
            <a:endParaRPr lang="en-US" sz="1800" dirty="0"/>
          </a:p>
          <a:p>
            <a:pPr marL="0" indent="0">
              <a:buNone/>
            </a:pPr>
            <a:r>
              <a:rPr lang="en-US" sz="2400" dirty="0" err="1"/>
              <a:t>portBASE_TYPE</a:t>
            </a:r>
            <a:r>
              <a:rPr lang="en-US" sz="2400" dirty="0"/>
              <a:t> </a:t>
            </a:r>
            <a:r>
              <a:rPr lang="en-US" sz="2400" dirty="0" smtClean="0"/>
              <a:t>  </a:t>
            </a:r>
            <a:r>
              <a:rPr lang="en-US" sz="2400" dirty="0" err="1" smtClean="0"/>
              <a:t>xQueuePeek</a:t>
            </a:r>
            <a:r>
              <a:rPr lang="en-US" sz="2400" dirty="0" smtClean="0"/>
              <a:t>(</a:t>
            </a:r>
            <a:endParaRPr lang="en-US" sz="2400" dirty="0"/>
          </a:p>
          <a:p>
            <a:pPr marL="0" indent="0">
              <a:buNone/>
            </a:pPr>
            <a:r>
              <a:rPr lang="en-US" sz="2400" dirty="0"/>
              <a:t>   </a:t>
            </a:r>
            <a:r>
              <a:rPr lang="en-US" sz="2400" dirty="0" smtClean="0"/>
              <a:t>		</a:t>
            </a:r>
            <a:r>
              <a:rPr lang="en-US" sz="2400" dirty="0" err="1" smtClean="0"/>
              <a:t>xQueueHandle</a:t>
            </a:r>
            <a:r>
              <a:rPr lang="en-US" sz="2400" dirty="0" smtClean="0"/>
              <a:t> </a:t>
            </a:r>
            <a:r>
              <a:rPr lang="en-US" sz="2400" dirty="0" err="1"/>
              <a:t>xQueue</a:t>
            </a:r>
            <a:r>
              <a:rPr lang="en-US" sz="2400" dirty="0"/>
              <a:t>, </a:t>
            </a:r>
            <a:endParaRPr lang="en-US" sz="2400" dirty="0" smtClean="0"/>
          </a:p>
          <a:p>
            <a:pPr marL="0" indent="0">
              <a:buNone/>
            </a:pPr>
            <a:r>
              <a:rPr lang="en-US" sz="2400" dirty="0"/>
              <a:t>	</a:t>
            </a:r>
            <a:r>
              <a:rPr lang="en-US" sz="2400" dirty="0" smtClean="0"/>
              <a:t>	</a:t>
            </a:r>
            <a:r>
              <a:rPr lang="en-US" sz="2400" dirty="0" err="1" smtClean="0"/>
              <a:t>const</a:t>
            </a:r>
            <a:r>
              <a:rPr lang="en-US" sz="2400" dirty="0" smtClean="0"/>
              <a:t> </a:t>
            </a:r>
            <a:r>
              <a:rPr lang="en-US" sz="2400" dirty="0"/>
              <a:t>void * </a:t>
            </a:r>
            <a:r>
              <a:rPr lang="en-US" sz="2400" dirty="0" err="1" smtClean="0"/>
              <a:t>pvBuffer</a:t>
            </a:r>
            <a:r>
              <a:rPr lang="en-US" sz="2400" dirty="0" smtClean="0"/>
              <a:t>,</a:t>
            </a:r>
            <a:endParaRPr lang="en-US" sz="2400" dirty="0"/>
          </a:p>
          <a:p>
            <a:pPr marL="0" indent="0">
              <a:buNone/>
            </a:pPr>
            <a:r>
              <a:rPr lang="en-US" sz="2400" dirty="0"/>
              <a:t>      </a:t>
            </a:r>
            <a:r>
              <a:rPr lang="en-US" sz="2400" dirty="0" smtClean="0"/>
              <a:t>		</a:t>
            </a:r>
            <a:r>
              <a:rPr lang="en-US" sz="2400" dirty="0" err="1" smtClean="0"/>
              <a:t>portTickType</a:t>
            </a:r>
            <a:r>
              <a:rPr lang="en-US" sz="2400" dirty="0" smtClean="0"/>
              <a:t> </a:t>
            </a:r>
            <a:r>
              <a:rPr lang="en-US" sz="2400" dirty="0" err="1"/>
              <a:t>xTicksToWait</a:t>
            </a:r>
            <a:r>
              <a:rPr lang="en-US" sz="2400" dirty="0" smtClean="0"/>
              <a:t>);</a:t>
            </a:r>
          </a:p>
          <a:p>
            <a:pPr marL="0" indent="0">
              <a:buNone/>
            </a:pPr>
            <a:endParaRPr lang="en-US" sz="2400" dirty="0"/>
          </a:p>
          <a:p>
            <a:pPr lvl="1"/>
            <a:r>
              <a:rPr lang="en-US" sz="2400" dirty="0" err="1" smtClean="0"/>
              <a:t>xQueue</a:t>
            </a:r>
            <a:r>
              <a:rPr lang="en-US" sz="2400" dirty="0" smtClean="0"/>
              <a:t>: The handle of the queue from which the data is being received (read). It will have been returned from the call to </a:t>
            </a:r>
            <a:r>
              <a:rPr lang="en-US" sz="2400" dirty="0" err="1" smtClean="0"/>
              <a:t>xQueueCreate</a:t>
            </a:r>
            <a:r>
              <a:rPr lang="en-US" sz="2400" dirty="0" smtClean="0"/>
              <a:t>()</a:t>
            </a:r>
            <a:r>
              <a:rPr lang="en-US" dirty="0" smtClean="0"/>
              <a:t>.</a:t>
            </a:r>
          </a:p>
        </p:txBody>
      </p:sp>
      <p:sp>
        <p:nvSpPr>
          <p:cNvPr id="4" name="Slide Number Placeholder 3"/>
          <p:cNvSpPr>
            <a:spLocks noGrp="1"/>
          </p:cNvSpPr>
          <p:nvPr>
            <p:ph type="sldNum" sz="quarter" idx="12"/>
          </p:nvPr>
        </p:nvSpPr>
        <p:spPr/>
        <p:txBody>
          <a:bodyPr/>
          <a:lstStyle/>
          <a:p>
            <a:fld id="{55425ECB-8EF4-4635-8F26-5EE9ACB72B4B}" type="slidenum">
              <a:rPr lang="en-US" smtClean="0"/>
              <a:t>18</a:t>
            </a:fld>
            <a:endParaRPr lang="en-US"/>
          </a:p>
        </p:txBody>
      </p:sp>
    </p:spTree>
    <p:extLst>
      <p:ext uri="{BB962C8B-B14F-4D97-AF65-F5344CB8AC3E}">
        <p14:creationId xmlns:p14="http://schemas.microsoft.com/office/powerpoint/2010/main" val="31264323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lvl="1"/>
            <a:r>
              <a:rPr lang="en-US" sz="2400" dirty="0" err="1" smtClean="0"/>
              <a:t>pvBuffer</a:t>
            </a:r>
            <a:r>
              <a:rPr lang="en-US" sz="2400" dirty="0" smtClean="0"/>
              <a:t>: a pointer to the memory into which the received data will be copied. </a:t>
            </a:r>
          </a:p>
          <a:p>
            <a:pPr lvl="2"/>
            <a:r>
              <a:rPr lang="en-US" dirty="0" smtClean="0"/>
              <a:t>The memory pointed to by </a:t>
            </a:r>
            <a:r>
              <a:rPr lang="en-US" dirty="0" err="1" smtClean="0"/>
              <a:t>pvBuffer</a:t>
            </a:r>
            <a:r>
              <a:rPr lang="en-US" dirty="0" smtClean="0"/>
              <a:t> must be at least large enough to hold the data item held by the queue.</a:t>
            </a:r>
          </a:p>
          <a:p>
            <a:pPr lvl="1"/>
            <a:r>
              <a:rPr lang="en-US" sz="2400" dirty="0" err="1" smtClean="0"/>
              <a:t>xTicksToWait</a:t>
            </a:r>
            <a:r>
              <a:rPr lang="en-US" sz="2400" dirty="0" smtClean="0"/>
              <a:t>: the maximum amount of time the task should remain in the Blocked state to wait for the data to become available on the queue, should the queue already be empty.</a:t>
            </a:r>
          </a:p>
          <a:p>
            <a:pPr lvl="2"/>
            <a:r>
              <a:rPr lang="en-US" dirty="0"/>
              <a:t>if </a:t>
            </a:r>
            <a:r>
              <a:rPr lang="en-US" dirty="0" err="1"/>
              <a:t>xTicksToWait</a:t>
            </a:r>
            <a:r>
              <a:rPr lang="en-US" dirty="0"/>
              <a:t> is </a:t>
            </a:r>
            <a:r>
              <a:rPr lang="en-US" dirty="0" smtClean="0"/>
              <a:t>zero, both APIs will return immediately in case the queue is already empty.</a:t>
            </a:r>
          </a:p>
          <a:p>
            <a:pPr lvl="2"/>
            <a:r>
              <a:rPr lang="en-US" dirty="0" smtClean="0"/>
              <a:t>The block time is specified in tick periods, so the absolute time it represents is dependent on the tick frequency. The constant </a:t>
            </a:r>
            <a:r>
              <a:rPr lang="en-US" dirty="0" err="1" smtClean="0"/>
              <a:t>portTICK_RATE_MS</a:t>
            </a:r>
            <a:r>
              <a:rPr lang="en-US" dirty="0" smtClean="0"/>
              <a:t> can be used to convert a time specified in MS into ticks. </a:t>
            </a:r>
          </a:p>
        </p:txBody>
      </p:sp>
      <p:sp>
        <p:nvSpPr>
          <p:cNvPr id="4" name="Slide Number Placeholder 3"/>
          <p:cNvSpPr>
            <a:spLocks noGrp="1"/>
          </p:cNvSpPr>
          <p:nvPr>
            <p:ph type="sldNum" sz="quarter" idx="12"/>
          </p:nvPr>
        </p:nvSpPr>
        <p:spPr/>
        <p:txBody>
          <a:bodyPr/>
          <a:lstStyle/>
          <a:p>
            <a:fld id="{55425ECB-8EF4-4635-8F26-5EE9ACB72B4B}" type="slidenum">
              <a:rPr lang="en-US" smtClean="0"/>
              <a:t>19</a:t>
            </a:fld>
            <a:endParaRPr lang="en-US"/>
          </a:p>
        </p:txBody>
      </p:sp>
    </p:spTree>
    <p:extLst>
      <p:ext uri="{BB962C8B-B14F-4D97-AF65-F5344CB8AC3E}">
        <p14:creationId xmlns:p14="http://schemas.microsoft.com/office/powerpoint/2010/main" val="10440945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Queue </a:t>
            </a:r>
            <a:r>
              <a:rPr lang="en-US" dirty="0"/>
              <a:t>M</a:t>
            </a:r>
            <a:r>
              <a:rPr lang="en-US" dirty="0" smtClean="0"/>
              <a:t>anagement</a:t>
            </a:r>
            <a:endParaRPr lang="en-US" dirty="0"/>
          </a:p>
        </p:txBody>
      </p:sp>
      <p:sp>
        <p:nvSpPr>
          <p:cNvPr id="3" name="Content Placeholder 2"/>
          <p:cNvSpPr>
            <a:spLocks noGrp="1"/>
          </p:cNvSpPr>
          <p:nvPr>
            <p:ph idx="1"/>
          </p:nvPr>
        </p:nvSpPr>
        <p:spPr/>
        <p:txBody>
          <a:bodyPr>
            <a:normAutofit/>
          </a:bodyPr>
          <a:lstStyle/>
          <a:p>
            <a:r>
              <a:rPr lang="en-US" dirty="0" err="1" smtClean="0"/>
              <a:t>FreeRTOS</a:t>
            </a:r>
            <a:r>
              <a:rPr lang="en-US" dirty="0" smtClean="0"/>
              <a:t> applications are structured as a set of independent tasks</a:t>
            </a:r>
          </a:p>
          <a:p>
            <a:pPr lvl="1"/>
            <a:r>
              <a:rPr lang="en-US" dirty="0" smtClean="0"/>
              <a:t>Each task is effectively a mini program in its own right.</a:t>
            </a:r>
          </a:p>
          <a:p>
            <a:pPr lvl="1"/>
            <a:r>
              <a:rPr lang="en-US" dirty="0" smtClean="0"/>
              <a:t>It will have to communicate with each other to collectively provide useful system functionality.</a:t>
            </a:r>
          </a:p>
          <a:p>
            <a:r>
              <a:rPr lang="en-US" dirty="0" smtClean="0"/>
              <a:t>Queue is the underlying primitive</a:t>
            </a:r>
          </a:p>
          <a:p>
            <a:pPr lvl="1"/>
            <a:r>
              <a:rPr lang="en-US" dirty="0" smtClean="0"/>
              <a:t>Be used for communication and synchronization mechanisms in </a:t>
            </a:r>
            <a:r>
              <a:rPr lang="en-US" dirty="0" err="1" smtClean="0"/>
              <a:t>FreeRTOS</a:t>
            </a:r>
            <a:r>
              <a:rPr lang="en-US" dirty="0" smtClean="0"/>
              <a:t>.</a:t>
            </a:r>
          </a:p>
        </p:txBody>
      </p:sp>
      <p:sp>
        <p:nvSpPr>
          <p:cNvPr id="2" name="Slide Number Placeholder 1"/>
          <p:cNvSpPr>
            <a:spLocks noGrp="1"/>
          </p:cNvSpPr>
          <p:nvPr>
            <p:ph type="sldNum" sz="quarter" idx="12"/>
          </p:nvPr>
        </p:nvSpPr>
        <p:spPr/>
        <p:txBody>
          <a:bodyPr/>
          <a:lstStyle/>
          <a:p>
            <a:fld id="{55425ECB-8EF4-4635-8F26-5EE9ACB72B4B}" type="slidenum">
              <a:rPr lang="en-US" smtClean="0"/>
              <a:t>2</a:t>
            </a:fld>
            <a:endParaRPr lang="en-US"/>
          </a:p>
        </p:txBody>
      </p:sp>
    </p:spTree>
    <p:extLst>
      <p:ext uri="{BB962C8B-B14F-4D97-AF65-F5344CB8AC3E}">
        <p14:creationId xmlns:p14="http://schemas.microsoft.com/office/powerpoint/2010/main" val="34698747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Returned value: two possible return values.</a:t>
            </a:r>
          </a:p>
          <a:p>
            <a:pPr lvl="1"/>
            <a:r>
              <a:rPr lang="en-US" dirty="0" err="1" smtClean="0"/>
              <a:t>pdPASS</a:t>
            </a:r>
            <a:r>
              <a:rPr lang="en-US" dirty="0"/>
              <a:t> </a:t>
            </a:r>
            <a:r>
              <a:rPr lang="en-US" dirty="0" smtClean="0"/>
              <a:t>will be returned if data was successfully read from the queue. </a:t>
            </a:r>
          </a:p>
          <a:p>
            <a:pPr lvl="2"/>
            <a:r>
              <a:rPr lang="en-US" dirty="0" smtClean="0"/>
              <a:t>If a block time was not zero, it is possible that the calling task was placed in the Blocked state to wait for another task or interrupt to send the data to the queue before the function is returned, </a:t>
            </a:r>
          </a:p>
          <a:p>
            <a:pPr lvl="2"/>
            <a:r>
              <a:rPr lang="en-US" dirty="0" smtClean="0"/>
              <a:t>data was successfully read from the queue before the block time expired.</a:t>
            </a:r>
          </a:p>
          <a:p>
            <a:pPr lvl="1"/>
            <a:r>
              <a:rPr lang="en-US" dirty="0" err="1" smtClean="0"/>
              <a:t>errQUEUE_EMPTY</a:t>
            </a:r>
            <a:r>
              <a:rPr lang="en-US" dirty="0" smtClean="0"/>
              <a:t> will be returned if data could not be read from the queue as the queue was already empty.</a:t>
            </a:r>
          </a:p>
          <a:p>
            <a:pPr lvl="2"/>
            <a:r>
              <a:rPr lang="en-US" dirty="0" smtClean="0"/>
              <a:t>In a similar scenario that a block time was not zero, but it expired before data was sent.</a:t>
            </a:r>
            <a:endParaRPr lang="en-US" dirty="0"/>
          </a:p>
          <a:p>
            <a:pPr lvl="1"/>
            <a:endParaRPr lang="en-US" b="1" dirty="0"/>
          </a:p>
        </p:txBody>
      </p:sp>
      <p:sp>
        <p:nvSpPr>
          <p:cNvPr id="4" name="Slide Number Placeholder 3"/>
          <p:cNvSpPr>
            <a:spLocks noGrp="1"/>
          </p:cNvSpPr>
          <p:nvPr>
            <p:ph type="sldNum" sz="quarter" idx="12"/>
          </p:nvPr>
        </p:nvSpPr>
        <p:spPr/>
        <p:txBody>
          <a:bodyPr/>
          <a:lstStyle/>
          <a:p>
            <a:fld id="{55425ECB-8EF4-4635-8F26-5EE9ACB72B4B}" type="slidenum">
              <a:rPr lang="en-US" smtClean="0"/>
              <a:t>20</a:t>
            </a:fld>
            <a:endParaRPr lang="en-US"/>
          </a:p>
        </p:txBody>
      </p:sp>
    </p:spTree>
    <p:extLst>
      <p:ext uri="{BB962C8B-B14F-4D97-AF65-F5344CB8AC3E}">
        <p14:creationId xmlns:p14="http://schemas.microsoft.com/office/powerpoint/2010/main" val="30384570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uxQueueMessageWaiting</a:t>
            </a:r>
            <a:r>
              <a:rPr lang="en-US" dirty="0" smtClean="0"/>
              <a:t>() API Function</a:t>
            </a:r>
            <a:endParaRPr lang="en-US" dirty="0"/>
          </a:p>
        </p:txBody>
      </p:sp>
      <p:sp>
        <p:nvSpPr>
          <p:cNvPr id="3" name="Content Placeholder 2"/>
          <p:cNvSpPr>
            <a:spLocks noGrp="1"/>
          </p:cNvSpPr>
          <p:nvPr>
            <p:ph idx="1"/>
          </p:nvPr>
        </p:nvSpPr>
        <p:spPr/>
        <p:txBody>
          <a:bodyPr/>
          <a:lstStyle/>
          <a:p>
            <a:r>
              <a:rPr lang="en-US" dirty="0" smtClean="0"/>
              <a:t>Be used to query the number of items that are currently in a queue.</a:t>
            </a:r>
          </a:p>
          <a:p>
            <a:r>
              <a:rPr lang="en-US" dirty="0" smtClean="0"/>
              <a:t>Prototype</a:t>
            </a:r>
          </a:p>
          <a:p>
            <a:pPr marL="0" indent="0">
              <a:buNone/>
            </a:pPr>
            <a:r>
              <a:rPr lang="en-US" sz="2400" dirty="0" smtClean="0"/>
              <a:t>unsigned </a:t>
            </a:r>
            <a:r>
              <a:rPr lang="en-US" sz="2400" dirty="0" err="1" smtClean="0"/>
              <a:t>portBASE_TYPE</a:t>
            </a:r>
            <a:r>
              <a:rPr lang="en-US" sz="2400" dirty="0" smtClean="0"/>
              <a:t> </a:t>
            </a:r>
            <a:r>
              <a:rPr lang="en-US" sz="2400" dirty="0"/>
              <a:t> </a:t>
            </a:r>
            <a:r>
              <a:rPr lang="en-US" sz="2400" dirty="0" err="1" smtClean="0"/>
              <a:t>uxQueueMEssagesWaiting</a:t>
            </a:r>
            <a:r>
              <a:rPr lang="en-US" sz="2400" dirty="0" smtClean="0"/>
              <a:t> (</a:t>
            </a:r>
          </a:p>
          <a:p>
            <a:pPr marL="0" indent="0">
              <a:buNone/>
            </a:pPr>
            <a:r>
              <a:rPr lang="en-US" sz="2400" dirty="0"/>
              <a:t>	</a:t>
            </a:r>
            <a:r>
              <a:rPr lang="en-US" sz="2400" dirty="0" smtClean="0"/>
              <a:t>		</a:t>
            </a:r>
            <a:r>
              <a:rPr lang="en-US" sz="2400" dirty="0" err="1" smtClean="0"/>
              <a:t>xQueueHandle</a:t>
            </a:r>
            <a:r>
              <a:rPr lang="en-US" sz="2400" dirty="0" smtClean="0"/>
              <a:t>  </a:t>
            </a:r>
            <a:r>
              <a:rPr lang="en-US" sz="2400" dirty="0" err="1" smtClean="0"/>
              <a:t>xQueue</a:t>
            </a:r>
            <a:r>
              <a:rPr lang="en-US" sz="2400" dirty="0" smtClean="0"/>
              <a:t>);</a:t>
            </a:r>
          </a:p>
          <a:p>
            <a:pPr lvl="1"/>
            <a:r>
              <a:rPr lang="en-US" dirty="0" smtClean="0"/>
              <a:t>Returned value: the number of items that the queue being queried is currently holding. If zero is returned, the queue is empty.</a:t>
            </a:r>
            <a:endParaRPr lang="en-US" dirty="0"/>
          </a:p>
        </p:txBody>
      </p:sp>
      <p:sp>
        <p:nvSpPr>
          <p:cNvPr id="4" name="Slide Number Placeholder 3"/>
          <p:cNvSpPr>
            <a:spLocks noGrp="1"/>
          </p:cNvSpPr>
          <p:nvPr>
            <p:ph type="sldNum" sz="quarter" idx="12"/>
          </p:nvPr>
        </p:nvSpPr>
        <p:spPr/>
        <p:txBody>
          <a:bodyPr/>
          <a:lstStyle/>
          <a:p>
            <a:fld id="{55425ECB-8EF4-4635-8F26-5EE9ACB72B4B}" type="slidenum">
              <a:rPr lang="en-US" smtClean="0"/>
              <a:t>21</a:t>
            </a:fld>
            <a:endParaRPr lang="en-US"/>
          </a:p>
        </p:txBody>
      </p:sp>
    </p:spTree>
    <p:extLst>
      <p:ext uri="{BB962C8B-B14F-4D97-AF65-F5344CB8AC3E}">
        <p14:creationId xmlns:p14="http://schemas.microsoft.com/office/powerpoint/2010/main" val="31673423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10. Blocking when receiving from a queue</a:t>
            </a:r>
            <a:endParaRPr lang="en-US" dirty="0"/>
          </a:p>
        </p:txBody>
      </p:sp>
      <p:sp>
        <p:nvSpPr>
          <p:cNvPr id="3" name="Content Placeholder 2"/>
          <p:cNvSpPr>
            <a:spLocks noGrp="1"/>
          </p:cNvSpPr>
          <p:nvPr>
            <p:ph idx="1"/>
          </p:nvPr>
        </p:nvSpPr>
        <p:spPr/>
        <p:txBody>
          <a:bodyPr>
            <a:normAutofit/>
          </a:bodyPr>
          <a:lstStyle/>
          <a:p>
            <a:r>
              <a:rPr lang="en-US" dirty="0" smtClean="0"/>
              <a:t>To demonstrate </a:t>
            </a:r>
          </a:p>
          <a:p>
            <a:pPr lvl="1"/>
            <a:r>
              <a:rPr lang="en-US" dirty="0" smtClean="0"/>
              <a:t>a queue being created, </a:t>
            </a:r>
          </a:p>
          <a:p>
            <a:pPr lvl="2"/>
            <a:r>
              <a:rPr lang="en-US" dirty="0" smtClean="0"/>
              <a:t>Hold data items of type </a:t>
            </a:r>
            <a:r>
              <a:rPr lang="en-US" i="1" dirty="0" smtClean="0"/>
              <a:t>long</a:t>
            </a:r>
          </a:p>
          <a:p>
            <a:pPr lvl="1"/>
            <a:r>
              <a:rPr lang="en-US" dirty="0" smtClean="0"/>
              <a:t>data being sent to the queue from multiple tasks,</a:t>
            </a:r>
          </a:p>
          <a:p>
            <a:pPr lvl="2"/>
            <a:r>
              <a:rPr lang="en-US" dirty="0" smtClean="0"/>
              <a:t>Sending tasks do not specify a block time, lower priority than receiving task.</a:t>
            </a:r>
          </a:p>
          <a:p>
            <a:pPr lvl="1"/>
            <a:r>
              <a:rPr lang="en-US" dirty="0" smtClean="0"/>
              <a:t>And data being received from the queue</a:t>
            </a:r>
          </a:p>
          <a:p>
            <a:pPr lvl="2"/>
            <a:r>
              <a:rPr lang="en-US" dirty="0" smtClean="0"/>
              <a:t>Receiving task specifies a block time 100ms</a:t>
            </a:r>
          </a:p>
          <a:p>
            <a:r>
              <a:rPr lang="en-US" dirty="0" smtClean="0"/>
              <a:t>So, </a:t>
            </a:r>
            <a:r>
              <a:rPr lang="en-US" dirty="0"/>
              <a:t>q</a:t>
            </a:r>
            <a:r>
              <a:rPr lang="en-US" dirty="0" smtClean="0"/>
              <a:t>ueue never contains more than one item</a:t>
            </a:r>
          </a:p>
          <a:p>
            <a:pPr lvl="1"/>
            <a:r>
              <a:rPr lang="en-US" dirty="0" smtClean="0"/>
              <a:t>Once data is sent to the queue, the receiving task will unblock, pre-empt the sending tasks, and remove the data – leaving the queue empty once again. </a:t>
            </a:r>
            <a:endParaRPr lang="en-US" dirty="0"/>
          </a:p>
          <a:p>
            <a:pPr marL="914400" lvl="2" indent="0">
              <a:buNone/>
            </a:pP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55425ECB-8EF4-4635-8F26-5EE9ACB72B4B}" type="slidenum">
              <a:rPr lang="en-US" smtClean="0"/>
              <a:t>22</a:t>
            </a:fld>
            <a:endParaRPr lang="en-US"/>
          </a:p>
        </p:txBody>
      </p:sp>
    </p:spTree>
    <p:extLst>
      <p:ext uri="{BB962C8B-B14F-4D97-AF65-F5344CB8AC3E}">
        <p14:creationId xmlns:p14="http://schemas.microsoft.com/office/powerpoint/2010/main" val="37573096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534400" cy="6477000"/>
          </a:xfrm>
        </p:spPr>
        <p:txBody>
          <a:bodyPr>
            <a:normAutofit lnSpcReduction="10000"/>
          </a:bodyPr>
          <a:lstStyle/>
          <a:p>
            <a:r>
              <a:rPr lang="en-US" dirty="0" err="1" smtClean="0"/>
              <a:t>vSenderTask</a:t>
            </a:r>
            <a:r>
              <a:rPr lang="en-US" dirty="0" smtClean="0"/>
              <a:t>() does not specify a block time.</a:t>
            </a:r>
          </a:p>
          <a:p>
            <a:pPr lvl="1"/>
            <a:r>
              <a:rPr lang="en-US" dirty="0" smtClean="0"/>
              <a:t> continuously writing to the queue</a:t>
            </a:r>
            <a:endParaRPr lang="en-US" sz="2000" dirty="0" smtClean="0"/>
          </a:p>
          <a:p>
            <a:pPr marL="0" indent="0">
              <a:buNone/>
            </a:pPr>
            <a:r>
              <a:rPr lang="en-US" sz="2400" dirty="0" err="1" smtClean="0"/>
              <a:t>xStatus</a:t>
            </a:r>
            <a:r>
              <a:rPr lang="en-US" sz="2400" dirty="0" smtClean="0"/>
              <a:t> = </a:t>
            </a:r>
            <a:r>
              <a:rPr lang="en-US" sz="2400" dirty="0" err="1" smtClean="0"/>
              <a:t>xQueueSendToBack</a:t>
            </a:r>
            <a:r>
              <a:rPr lang="en-US" sz="2400" dirty="0" smtClean="0"/>
              <a:t>(</a:t>
            </a:r>
            <a:r>
              <a:rPr lang="en-US" sz="2400" dirty="0" err="1" smtClean="0"/>
              <a:t>xQueue</a:t>
            </a:r>
            <a:r>
              <a:rPr lang="en-US" sz="2400" dirty="0" smtClean="0"/>
              <a:t>, </a:t>
            </a:r>
            <a:r>
              <a:rPr lang="en-US" sz="2400" dirty="0" err="1" smtClean="0"/>
              <a:t>pvParameters</a:t>
            </a:r>
            <a:r>
              <a:rPr lang="en-US" sz="2400" dirty="0" smtClean="0"/>
              <a:t>, 0);</a:t>
            </a:r>
          </a:p>
          <a:p>
            <a:pPr marL="0" indent="0">
              <a:buNone/>
            </a:pPr>
            <a:r>
              <a:rPr lang="en-US" sz="2400" dirty="0" smtClean="0"/>
              <a:t>If (</a:t>
            </a:r>
            <a:r>
              <a:rPr lang="en-US" sz="2400" dirty="0" err="1" smtClean="0"/>
              <a:t>xStatus</a:t>
            </a:r>
            <a:r>
              <a:rPr lang="en-US" sz="2400" dirty="0" smtClean="0"/>
              <a:t> != </a:t>
            </a:r>
            <a:r>
              <a:rPr lang="en-US" sz="2400" dirty="0" err="1" smtClean="0"/>
              <a:t>pdPASS</a:t>
            </a:r>
            <a:r>
              <a:rPr lang="en-US" sz="2400" dirty="0" smtClean="0"/>
              <a:t>) {</a:t>
            </a:r>
          </a:p>
          <a:p>
            <a:pPr marL="0" indent="0">
              <a:buNone/>
            </a:pPr>
            <a:r>
              <a:rPr lang="en-US" sz="2400" dirty="0" smtClean="0"/>
              <a:t>	</a:t>
            </a:r>
            <a:r>
              <a:rPr lang="en-US" sz="2400" dirty="0" err="1" smtClean="0"/>
              <a:t>vPrintString</a:t>
            </a:r>
            <a:r>
              <a:rPr lang="en-US" sz="2400" dirty="0" smtClean="0"/>
              <a:t>(“Could not send to the queue.\n”); }</a:t>
            </a:r>
          </a:p>
          <a:p>
            <a:pPr marL="0" indent="0">
              <a:buNone/>
            </a:pPr>
            <a:r>
              <a:rPr lang="en-US" sz="2400" dirty="0" err="1" smtClean="0"/>
              <a:t>taskYIELD</a:t>
            </a:r>
            <a:r>
              <a:rPr lang="en-US" sz="2400" dirty="0" smtClean="0"/>
              <a:t>();</a:t>
            </a:r>
          </a:p>
          <a:p>
            <a:pPr marL="0" indent="0">
              <a:buNone/>
            </a:pPr>
            <a:endParaRPr lang="en-US" sz="2400" dirty="0" smtClean="0"/>
          </a:p>
          <a:p>
            <a:r>
              <a:rPr lang="en-US" dirty="0" err="1" smtClean="0"/>
              <a:t>vReceiverTask</a:t>
            </a:r>
            <a:r>
              <a:rPr lang="en-US" dirty="0" smtClean="0"/>
              <a:t>() specifies </a:t>
            </a:r>
            <a:r>
              <a:rPr lang="en-US" dirty="0"/>
              <a:t>a block </a:t>
            </a:r>
            <a:r>
              <a:rPr lang="en-US" dirty="0" smtClean="0"/>
              <a:t>time 100ms.</a:t>
            </a:r>
          </a:p>
          <a:p>
            <a:pPr lvl="1"/>
            <a:r>
              <a:rPr lang="en-US" dirty="0" smtClean="0"/>
              <a:t>Enter the Blocked state to wait for data to be available, leaves it when either data is available on the queue, or 100ms expires, which should never occur.</a:t>
            </a:r>
            <a:endParaRPr lang="en-US" sz="1300" dirty="0"/>
          </a:p>
          <a:p>
            <a:pPr marL="0" indent="0">
              <a:buNone/>
            </a:pPr>
            <a:r>
              <a:rPr lang="en-US" sz="2400" dirty="0" err="1"/>
              <a:t>xStatus</a:t>
            </a:r>
            <a:r>
              <a:rPr lang="en-US" sz="2400" dirty="0"/>
              <a:t> = </a:t>
            </a:r>
            <a:r>
              <a:rPr lang="en-US" sz="2400" dirty="0" err="1"/>
              <a:t>xQueueReceive</a:t>
            </a:r>
            <a:r>
              <a:rPr lang="en-US" sz="2400" dirty="0"/>
              <a:t>(</a:t>
            </a:r>
            <a:r>
              <a:rPr lang="en-US" sz="2400" dirty="0" err="1"/>
              <a:t>xQueue</a:t>
            </a:r>
            <a:r>
              <a:rPr lang="en-US" sz="2400" dirty="0"/>
              <a:t>, 					&amp;</a:t>
            </a:r>
            <a:r>
              <a:rPr lang="en-US" sz="2400" dirty="0" err="1"/>
              <a:t>xReceivedValue</a:t>
            </a:r>
            <a:r>
              <a:rPr lang="en-US" sz="2400" dirty="0"/>
              <a:t>, 100/</a:t>
            </a:r>
            <a:r>
              <a:rPr lang="en-US" sz="2400" dirty="0" err="1"/>
              <a:t>portTICK_RATE_MS</a:t>
            </a:r>
            <a:r>
              <a:rPr lang="en-US" sz="2400" dirty="0"/>
              <a:t>);</a:t>
            </a:r>
          </a:p>
          <a:p>
            <a:pPr marL="0" indent="0">
              <a:buNone/>
            </a:pPr>
            <a:r>
              <a:rPr lang="en-US" sz="2400" dirty="0"/>
              <a:t>	if (</a:t>
            </a:r>
            <a:r>
              <a:rPr lang="en-US" sz="2400" dirty="0" err="1"/>
              <a:t>xStatus</a:t>
            </a:r>
            <a:r>
              <a:rPr lang="en-US" sz="2400" dirty="0"/>
              <a:t> == </a:t>
            </a:r>
            <a:r>
              <a:rPr lang="en-US" sz="2400" dirty="0" err="1"/>
              <a:t>pdPASS</a:t>
            </a:r>
            <a:r>
              <a:rPr lang="en-US" sz="2400" dirty="0"/>
              <a:t>) {</a:t>
            </a:r>
          </a:p>
          <a:p>
            <a:pPr marL="0" indent="0">
              <a:buNone/>
            </a:pPr>
            <a:r>
              <a:rPr lang="en-US" sz="2400" dirty="0"/>
              <a:t>		// print the data received</a:t>
            </a:r>
          </a:p>
          <a:p>
            <a:pPr marL="0" indent="0">
              <a:buNone/>
            </a:pPr>
            <a:r>
              <a:rPr lang="en-US" sz="2400" dirty="0"/>
              <a:t>	</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fld id="{55425ECB-8EF4-4635-8F26-5EE9ACB72B4B}" type="slidenum">
              <a:rPr lang="en-US" smtClean="0"/>
              <a:t>23</a:t>
            </a:fld>
            <a:endParaRPr lang="en-US"/>
          </a:p>
        </p:txBody>
      </p:sp>
    </p:spTree>
    <p:extLst>
      <p:ext uri="{BB962C8B-B14F-4D97-AF65-F5344CB8AC3E}">
        <p14:creationId xmlns:p14="http://schemas.microsoft.com/office/powerpoint/2010/main" val="7014615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sequence</a:t>
            </a:r>
            <a:endParaRPr lang="en-US" dirty="0"/>
          </a:p>
        </p:txBody>
      </p:sp>
      <p:sp>
        <p:nvSpPr>
          <p:cNvPr id="3" name="Slide Number Placeholder 2"/>
          <p:cNvSpPr>
            <a:spLocks noGrp="1"/>
          </p:cNvSpPr>
          <p:nvPr>
            <p:ph type="sldNum" sz="quarter" idx="12"/>
          </p:nvPr>
        </p:nvSpPr>
        <p:spPr/>
        <p:txBody>
          <a:bodyPr/>
          <a:lstStyle/>
          <a:p>
            <a:fld id="{55425ECB-8EF4-4635-8F26-5EE9ACB72B4B}" type="slidenum">
              <a:rPr lang="en-US" smtClean="0"/>
              <a:t>24</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47800"/>
            <a:ext cx="7652545" cy="505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41655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Queues to transfer compound types</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It is common for a task to receive data from multiple sources on a single queue.</a:t>
            </a:r>
          </a:p>
          <a:p>
            <a:pPr lvl="1"/>
            <a:r>
              <a:rPr lang="en-US" dirty="0" smtClean="0"/>
              <a:t>Receiver needs to know the data source to allow it to determine how to process the data.</a:t>
            </a:r>
          </a:p>
          <a:p>
            <a:pPr lvl="1"/>
            <a:r>
              <a:rPr lang="en-US" dirty="0" smtClean="0"/>
              <a:t>Use the queue to transfer structures which contain both data value and data source, like</a:t>
            </a:r>
          </a:p>
          <a:p>
            <a:pPr marL="0" indent="0">
              <a:buNone/>
            </a:pPr>
            <a:r>
              <a:rPr lang="en-US" dirty="0" smtClean="0"/>
              <a:t>	</a:t>
            </a:r>
            <a:r>
              <a:rPr lang="en-US" sz="2400" dirty="0" err="1" smtClean="0"/>
              <a:t>typedef</a:t>
            </a:r>
            <a:r>
              <a:rPr lang="en-US" sz="2400" dirty="0" smtClean="0"/>
              <a:t> </a:t>
            </a:r>
            <a:r>
              <a:rPr lang="en-US" sz="2400" dirty="0" err="1" smtClean="0"/>
              <a:t>struct</a:t>
            </a:r>
            <a:r>
              <a:rPr lang="en-US" sz="2400" dirty="0" smtClean="0"/>
              <a:t> {</a:t>
            </a:r>
          </a:p>
          <a:p>
            <a:pPr marL="0" indent="0">
              <a:buNone/>
            </a:pPr>
            <a:r>
              <a:rPr lang="en-US" sz="2400" dirty="0" smtClean="0"/>
              <a:t>	  </a:t>
            </a:r>
            <a:r>
              <a:rPr lang="en-US" sz="2400" dirty="0" err="1" smtClean="0"/>
              <a:t>int</a:t>
            </a:r>
            <a:r>
              <a:rPr lang="en-US" sz="2400" dirty="0" smtClean="0"/>
              <a:t> </a:t>
            </a:r>
            <a:r>
              <a:rPr lang="en-US" sz="2400" dirty="0" err="1" smtClean="0"/>
              <a:t>iValue</a:t>
            </a:r>
            <a:r>
              <a:rPr lang="en-US" sz="2400" dirty="0" smtClean="0"/>
              <a:t>; // a data value</a:t>
            </a:r>
          </a:p>
          <a:p>
            <a:pPr marL="0" indent="0">
              <a:buNone/>
            </a:pPr>
            <a:r>
              <a:rPr lang="en-US" sz="2400" dirty="0" smtClean="0"/>
              <a:t>	  </a:t>
            </a:r>
            <a:r>
              <a:rPr lang="en-US" sz="2400" dirty="0" err="1" smtClean="0"/>
              <a:t>int</a:t>
            </a:r>
            <a:r>
              <a:rPr lang="en-US" sz="2400" dirty="0" smtClean="0"/>
              <a:t> </a:t>
            </a:r>
            <a:r>
              <a:rPr lang="en-US" sz="2400" dirty="0" err="1" smtClean="0"/>
              <a:t>iMeaning</a:t>
            </a:r>
            <a:r>
              <a:rPr lang="en-US" sz="2400" dirty="0" smtClean="0"/>
              <a:t>; // a code indicating data source</a:t>
            </a:r>
          </a:p>
          <a:p>
            <a:pPr marL="0" indent="0">
              <a:buNone/>
            </a:pPr>
            <a:r>
              <a:rPr lang="en-US" sz="2400" dirty="0" smtClean="0"/>
              <a:t>	} </a:t>
            </a:r>
            <a:r>
              <a:rPr lang="en-US" sz="2400" dirty="0" err="1" smtClean="0"/>
              <a:t>xData</a:t>
            </a:r>
            <a:r>
              <a:rPr lang="en-US" sz="2400" dirty="0" smtClean="0"/>
              <a:t>;</a:t>
            </a:r>
          </a:p>
        </p:txBody>
      </p:sp>
      <p:sp>
        <p:nvSpPr>
          <p:cNvPr id="4" name="Slide Number Placeholder 3"/>
          <p:cNvSpPr>
            <a:spLocks noGrp="1"/>
          </p:cNvSpPr>
          <p:nvPr>
            <p:ph type="sldNum" sz="quarter" idx="12"/>
          </p:nvPr>
        </p:nvSpPr>
        <p:spPr/>
        <p:txBody>
          <a:bodyPr/>
          <a:lstStyle/>
          <a:p>
            <a:fld id="{55425ECB-8EF4-4635-8F26-5EE9ACB72B4B}" type="slidenum">
              <a:rPr lang="en-US" smtClean="0"/>
              <a:t>25</a:t>
            </a:fld>
            <a:endParaRPr lang="en-US"/>
          </a:p>
        </p:txBody>
      </p:sp>
    </p:spTree>
    <p:extLst>
      <p:ext uri="{BB962C8B-B14F-4D97-AF65-F5344CB8AC3E}">
        <p14:creationId xmlns:p14="http://schemas.microsoft.com/office/powerpoint/2010/main" val="33852653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4219574"/>
            <a:ext cx="8458200" cy="2638426"/>
          </a:xfrm>
        </p:spPr>
        <p:txBody>
          <a:bodyPr>
            <a:normAutofit/>
          </a:bodyPr>
          <a:lstStyle/>
          <a:p>
            <a:r>
              <a:rPr lang="en-US" dirty="0" smtClean="0"/>
              <a:t>Controller task performs the primary system function.</a:t>
            </a:r>
          </a:p>
          <a:p>
            <a:pPr lvl="1"/>
            <a:r>
              <a:rPr lang="en-US" dirty="0" smtClean="0"/>
              <a:t>React to inputs and changes to the system state communicated to it on the queue.</a:t>
            </a:r>
          </a:p>
          <a:p>
            <a:pPr lvl="1"/>
            <a:r>
              <a:rPr lang="en-US" dirty="0" smtClean="0"/>
              <a:t>A CAN bus task encapsulates the CAN bus interfacing functionality, like the actual motor speed  value.</a:t>
            </a:r>
          </a:p>
          <a:p>
            <a:pPr lvl="1"/>
            <a:r>
              <a:rPr lang="en-US" dirty="0" smtClean="0"/>
              <a:t>A HMI task encapsulates all the HMI functionality, like the actual new set point value.</a:t>
            </a:r>
            <a:endParaRPr lang="en-US" dirty="0"/>
          </a:p>
        </p:txBody>
      </p:sp>
      <p:sp>
        <p:nvSpPr>
          <p:cNvPr id="3" name="Slide Number Placeholder 2"/>
          <p:cNvSpPr>
            <a:spLocks noGrp="1"/>
          </p:cNvSpPr>
          <p:nvPr>
            <p:ph type="sldNum" sz="quarter" idx="12"/>
          </p:nvPr>
        </p:nvSpPr>
        <p:spPr/>
        <p:txBody>
          <a:bodyPr/>
          <a:lstStyle/>
          <a:p>
            <a:fld id="{55425ECB-8EF4-4635-8F26-5EE9ACB72B4B}" type="slidenum">
              <a:rPr lang="en-US" smtClean="0"/>
              <a:t>26</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529" y="304801"/>
            <a:ext cx="6808871" cy="3701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15854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11</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r>
              <a:rPr lang="en-US" dirty="0" smtClean="0"/>
              <a:t>Two differences from Example 10</a:t>
            </a:r>
          </a:p>
          <a:p>
            <a:pPr lvl="1"/>
            <a:r>
              <a:rPr lang="en-US" dirty="0" smtClean="0"/>
              <a:t>Receiving task has a </a:t>
            </a:r>
            <a:r>
              <a:rPr lang="en-US" b="1" dirty="0" smtClean="0"/>
              <a:t>lower</a:t>
            </a:r>
            <a:r>
              <a:rPr lang="en-US" dirty="0" smtClean="0"/>
              <a:t> priority than the sending tasks.</a:t>
            </a:r>
          </a:p>
          <a:p>
            <a:pPr lvl="1"/>
            <a:r>
              <a:rPr lang="en-US" dirty="0" smtClean="0"/>
              <a:t>The queue is used to pass structures, rather than simple long integers between the tasks.</a:t>
            </a:r>
          </a:p>
          <a:p>
            <a:r>
              <a:rPr lang="en-US" dirty="0" smtClean="0"/>
              <a:t>The Queue will normally be full because</a:t>
            </a:r>
          </a:p>
          <a:p>
            <a:pPr lvl="1"/>
            <a:r>
              <a:rPr lang="en-US" dirty="0" smtClean="0"/>
              <a:t>Once the receiving task removes an item from the queue, it is pre-empted by one of the sending tasks which then immediately refills the queue.</a:t>
            </a:r>
          </a:p>
          <a:p>
            <a:pPr lvl="1"/>
            <a:r>
              <a:rPr lang="en-US" dirty="0" smtClean="0"/>
              <a:t>Then sending tasks re-enters the Blocked state to wait for space to become available on the queue again.</a:t>
            </a:r>
          </a:p>
          <a:p>
            <a:pPr lvl="1"/>
            <a:endParaRPr lang="en-US" dirty="0"/>
          </a:p>
        </p:txBody>
      </p:sp>
      <p:sp>
        <p:nvSpPr>
          <p:cNvPr id="4" name="Slide Number Placeholder 3"/>
          <p:cNvSpPr>
            <a:spLocks noGrp="1"/>
          </p:cNvSpPr>
          <p:nvPr>
            <p:ph type="sldNum" sz="quarter" idx="12"/>
          </p:nvPr>
        </p:nvSpPr>
        <p:spPr/>
        <p:txBody>
          <a:bodyPr/>
          <a:lstStyle/>
          <a:p>
            <a:fld id="{55425ECB-8EF4-4635-8F26-5EE9ACB72B4B}" type="slidenum">
              <a:rPr lang="en-US" smtClean="0"/>
              <a:t>27</a:t>
            </a:fld>
            <a:endParaRPr lang="en-US"/>
          </a:p>
        </p:txBody>
      </p:sp>
    </p:spTree>
    <p:extLst>
      <p:ext uri="{BB962C8B-B14F-4D97-AF65-F5344CB8AC3E}">
        <p14:creationId xmlns:p14="http://schemas.microsoft.com/office/powerpoint/2010/main" val="4516902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lnSpcReduction="10000"/>
          </a:bodyPr>
          <a:lstStyle/>
          <a:p>
            <a:r>
              <a:rPr lang="en-US" dirty="0" smtClean="0"/>
              <a:t>In </a:t>
            </a:r>
            <a:r>
              <a:rPr lang="en-US" dirty="0" err="1" smtClean="0"/>
              <a:t>vSenderTask</a:t>
            </a:r>
            <a:r>
              <a:rPr lang="en-US" dirty="0" smtClean="0"/>
              <a:t>(), the sending task specifies a block time of 100ms. </a:t>
            </a:r>
          </a:p>
          <a:p>
            <a:pPr lvl="1"/>
            <a:r>
              <a:rPr lang="en-US" dirty="0" smtClean="0"/>
              <a:t>So, it enters the Blocked state to wait for space to become available each time the queue becomes full.</a:t>
            </a:r>
          </a:p>
          <a:p>
            <a:pPr lvl="1"/>
            <a:r>
              <a:rPr lang="en-US" dirty="0" smtClean="0"/>
              <a:t>It leaves the Blocked state when either the space is available on the queue or 100ms expires without space be available (should never expire as receiving task is continuously removing items from the queue).</a:t>
            </a:r>
            <a:endParaRPr lang="en-US" dirty="0"/>
          </a:p>
          <a:p>
            <a:pPr marL="0" indent="0">
              <a:buNone/>
            </a:pPr>
            <a:endParaRPr lang="en-US" sz="2400" dirty="0" smtClean="0"/>
          </a:p>
          <a:p>
            <a:pPr marL="0" indent="0">
              <a:buNone/>
            </a:pPr>
            <a:r>
              <a:rPr lang="en-US" sz="2400" dirty="0" smtClean="0"/>
              <a:t>	</a:t>
            </a:r>
            <a:r>
              <a:rPr lang="en-US" sz="2600" dirty="0" err="1" smtClean="0"/>
              <a:t>xStatus</a:t>
            </a:r>
            <a:r>
              <a:rPr lang="en-US" sz="2600" dirty="0" smtClean="0"/>
              <a:t> = </a:t>
            </a:r>
            <a:r>
              <a:rPr lang="en-US" sz="2600" dirty="0" err="1" smtClean="0"/>
              <a:t>xQueueSendToBack</a:t>
            </a:r>
            <a:r>
              <a:rPr lang="en-US" sz="2600" dirty="0" smtClean="0"/>
              <a:t>(</a:t>
            </a:r>
            <a:r>
              <a:rPr lang="en-US" sz="2600" dirty="0" err="1" smtClean="0"/>
              <a:t>xQueue</a:t>
            </a:r>
            <a:r>
              <a:rPr lang="en-US" sz="2600" dirty="0" smtClean="0"/>
              <a:t>, 				</a:t>
            </a:r>
            <a:r>
              <a:rPr lang="en-US" sz="2600" dirty="0" err="1" smtClean="0"/>
              <a:t>pvParameters</a:t>
            </a:r>
            <a:r>
              <a:rPr lang="en-US" sz="2600" dirty="0" smtClean="0"/>
              <a:t>, 100/</a:t>
            </a:r>
            <a:r>
              <a:rPr lang="en-US" sz="2600" dirty="0" err="1" smtClean="0"/>
              <a:t>portTICK_RATE_MS</a:t>
            </a:r>
            <a:r>
              <a:rPr lang="en-US" sz="2600" dirty="0" smtClean="0"/>
              <a:t>);</a:t>
            </a:r>
          </a:p>
          <a:p>
            <a:pPr marL="0" indent="0">
              <a:buNone/>
            </a:pPr>
            <a:r>
              <a:rPr lang="en-US" sz="2600" dirty="0" smtClean="0"/>
              <a:t>	If (</a:t>
            </a:r>
            <a:r>
              <a:rPr lang="en-US" sz="2600" dirty="0" err="1" smtClean="0"/>
              <a:t>xStatus</a:t>
            </a:r>
            <a:r>
              <a:rPr lang="en-US" sz="2600" dirty="0" smtClean="0"/>
              <a:t> != </a:t>
            </a:r>
            <a:r>
              <a:rPr lang="en-US" sz="2600" dirty="0" err="1" smtClean="0"/>
              <a:t>pdPASS</a:t>
            </a:r>
            <a:r>
              <a:rPr lang="en-US" sz="2600" dirty="0" smtClean="0"/>
              <a:t>) {</a:t>
            </a:r>
          </a:p>
          <a:p>
            <a:pPr marL="0" indent="0">
              <a:buNone/>
            </a:pPr>
            <a:r>
              <a:rPr lang="en-US" sz="2600" dirty="0" smtClean="0"/>
              <a:t>	</a:t>
            </a:r>
            <a:r>
              <a:rPr lang="en-US" sz="2600" dirty="0"/>
              <a:t> </a:t>
            </a:r>
            <a:r>
              <a:rPr lang="en-US" sz="2600" dirty="0" smtClean="0"/>
              <a:t>      </a:t>
            </a:r>
            <a:r>
              <a:rPr lang="en-US" sz="2600" dirty="0" err="1" smtClean="0"/>
              <a:t>vPrintString</a:t>
            </a:r>
            <a:r>
              <a:rPr lang="en-US" sz="2600" dirty="0" smtClean="0"/>
              <a:t>(“Could not send to the queue.\n”);</a:t>
            </a:r>
            <a:endParaRPr lang="en-US" sz="2600" dirty="0"/>
          </a:p>
          <a:p>
            <a:pPr marL="0" indent="0">
              <a:buNone/>
            </a:pPr>
            <a:r>
              <a:rPr lang="en-US" sz="2600" dirty="0" smtClean="0"/>
              <a:t>	}</a:t>
            </a:r>
          </a:p>
          <a:p>
            <a:pPr marL="0" indent="0">
              <a:buNone/>
            </a:pPr>
            <a:r>
              <a:rPr lang="en-US" sz="2600" dirty="0" smtClean="0"/>
              <a:t>	</a:t>
            </a:r>
            <a:r>
              <a:rPr lang="en-US" sz="2600" dirty="0" err="1" smtClean="0"/>
              <a:t>taskYIELD</a:t>
            </a:r>
            <a:r>
              <a:rPr lang="en-US" sz="2600" dirty="0" smtClean="0"/>
              <a:t>();</a:t>
            </a:r>
          </a:p>
        </p:txBody>
      </p:sp>
      <p:sp>
        <p:nvSpPr>
          <p:cNvPr id="4" name="Slide Number Placeholder 3"/>
          <p:cNvSpPr>
            <a:spLocks noGrp="1"/>
          </p:cNvSpPr>
          <p:nvPr>
            <p:ph type="sldNum" sz="quarter" idx="12"/>
          </p:nvPr>
        </p:nvSpPr>
        <p:spPr/>
        <p:txBody>
          <a:bodyPr/>
          <a:lstStyle/>
          <a:p>
            <a:fld id="{55425ECB-8EF4-4635-8F26-5EE9ACB72B4B}" type="slidenum">
              <a:rPr lang="en-US" smtClean="0"/>
              <a:t>28</a:t>
            </a:fld>
            <a:endParaRPr lang="en-US"/>
          </a:p>
        </p:txBody>
      </p:sp>
    </p:spTree>
    <p:extLst>
      <p:ext uri="{BB962C8B-B14F-4D97-AF65-F5344CB8AC3E}">
        <p14:creationId xmlns:p14="http://schemas.microsoft.com/office/powerpoint/2010/main" val="8994546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err="1" smtClean="0"/>
              <a:t>vReceiverTask</a:t>
            </a:r>
            <a:r>
              <a:rPr lang="en-US" dirty="0" smtClean="0"/>
              <a:t>() will run only when both sending tasks are in the Blocked state. </a:t>
            </a:r>
          </a:p>
          <a:p>
            <a:pPr lvl="1"/>
            <a:r>
              <a:rPr lang="en-US" dirty="0" smtClean="0"/>
              <a:t>Sending tasks will enter the Blocked state only when the queue is full as they have higher priorities.</a:t>
            </a:r>
          </a:p>
          <a:p>
            <a:pPr lvl="1"/>
            <a:r>
              <a:rPr lang="en-US" dirty="0" smtClean="0"/>
              <a:t>The receiving task will execute only when the queue is already full. -&gt; it always expects to receive data even without a ‘block’ time.</a:t>
            </a:r>
          </a:p>
          <a:p>
            <a:pPr lvl="1"/>
            <a:endParaRPr lang="en-US" dirty="0" smtClean="0"/>
          </a:p>
          <a:p>
            <a:pPr marL="0" indent="0">
              <a:buNone/>
            </a:pPr>
            <a:r>
              <a:rPr lang="en-US" sz="2400" dirty="0" smtClean="0"/>
              <a:t>	</a:t>
            </a:r>
            <a:r>
              <a:rPr lang="en-US" sz="2400" dirty="0" err="1" smtClean="0"/>
              <a:t>xStatus</a:t>
            </a:r>
            <a:r>
              <a:rPr lang="en-US" sz="2400" dirty="0" smtClean="0"/>
              <a:t> = </a:t>
            </a:r>
            <a:r>
              <a:rPr lang="en-US" sz="2400" dirty="0" err="1" smtClean="0"/>
              <a:t>xQueueReceive</a:t>
            </a:r>
            <a:r>
              <a:rPr lang="en-US" sz="2400" dirty="0" smtClean="0"/>
              <a:t>(</a:t>
            </a:r>
            <a:r>
              <a:rPr lang="en-US" sz="2400" dirty="0" err="1" smtClean="0"/>
              <a:t>xQueue</a:t>
            </a:r>
            <a:r>
              <a:rPr lang="en-US" sz="2400" dirty="0" smtClean="0"/>
              <a:t>, 						&amp;</a:t>
            </a:r>
            <a:r>
              <a:rPr lang="en-US" sz="2400" dirty="0" err="1" smtClean="0"/>
              <a:t>xReceivedStructure</a:t>
            </a:r>
            <a:r>
              <a:rPr lang="en-US" sz="2400" dirty="0" smtClean="0"/>
              <a:t>, 0);</a:t>
            </a:r>
          </a:p>
          <a:p>
            <a:pPr marL="0" indent="0">
              <a:buNone/>
            </a:pPr>
            <a:r>
              <a:rPr lang="en-US" sz="2400" dirty="0" smtClean="0"/>
              <a:t>	if (</a:t>
            </a:r>
            <a:r>
              <a:rPr lang="en-US" sz="2400" dirty="0" err="1" smtClean="0"/>
              <a:t>xStatus</a:t>
            </a:r>
            <a:r>
              <a:rPr lang="en-US" sz="2400" dirty="0" smtClean="0"/>
              <a:t> == </a:t>
            </a:r>
            <a:r>
              <a:rPr lang="en-US" sz="2400" dirty="0" err="1" smtClean="0"/>
              <a:t>pdPASS</a:t>
            </a:r>
            <a:r>
              <a:rPr lang="en-US" sz="2400" dirty="0" smtClean="0"/>
              <a:t>) {</a:t>
            </a:r>
          </a:p>
          <a:p>
            <a:pPr marL="0" indent="0">
              <a:buNone/>
            </a:pPr>
            <a:r>
              <a:rPr lang="en-US" sz="2400" dirty="0" smtClean="0"/>
              <a:t>		// print the data received</a:t>
            </a:r>
            <a:endParaRPr lang="en-US" sz="2400" dirty="0"/>
          </a:p>
          <a:p>
            <a:pPr marL="0" indent="0">
              <a:buNone/>
            </a:pPr>
            <a:r>
              <a:rPr lang="en-US" sz="2400" dirty="0" smtClean="0"/>
              <a:t>	}</a:t>
            </a:r>
          </a:p>
        </p:txBody>
      </p:sp>
      <p:sp>
        <p:nvSpPr>
          <p:cNvPr id="4" name="Slide Number Placeholder 3"/>
          <p:cNvSpPr>
            <a:spLocks noGrp="1"/>
          </p:cNvSpPr>
          <p:nvPr>
            <p:ph type="sldNum" sz="quarter" idx="12"/>
          </p:nvPr>
        </p:nvSpPr>
        <p:spPr/>
        <p:txBody>
          <a:bodyPr/>
          <a:lstStyle/>
          <a:p>
            <a:fld id="{55425ECB-8EF4-4635-8F26-5EE9ACB72B4B}" type="slidenum">
              <a:rPr lang="en-US" smtClean="0"/>
              <a:t>29</a:t>
            </a:fld>
            <a:endParaRPr lang="en-US"/>
          </a:p>
        </p:txBody>
      </p:sp>
    </p:spTree>
    <p:extLst>
      <p:ext uri="{BB962C8B-B14F-4D97-AF65-F5344CB8AC3E}">
        <p14:creationId xmlns:p14="http://schemas.microsoft.com/office/powerpoint/2010/main" val="34593528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Task-to-task communication</a:t>
            </a:r>
            <a:endParaRPr lang="en-US" dirty="0"/>
          </a:p>
        </p:txBody>
      </p:sp>
      <p:sp>
        <p:nvSpPr>
          <p:cNvPr id="3" name="Content Placeholder 2"/>
          <p:cNvSpPr>
            <a:spLocks noGrp="1"/>
          </p:cNvSpPr>
          <p:nvPr>
            <p:ph idx="1"/>
          </p:nvPr>
        </p:nvSpPr>
        <p:spPr/>
        <p:txBody>
          <a:bodyPr/>
          <a:lstStyle/>
          <a:p>
            <a:r>
              <a:rPr lang="en-US" dirty="0"/>
              <a:t>Scope</a:t>
            </a:r>
          </a:p>
          <a:p>
            <a:pPr lvl="1"/>
            <a:r>
              <a:rPr lang="en-US" dirty="0"/>
              <a:t>How to create a queue</a:t>
            </a:r>
          </a:p>
          <a:p>
            <a:pPr lvl="1"/>
            <a:r>
              <a:rPr lang="en-US" dirty="0"/>
              <a:t>How a queue manages the data it contains</a:t>
            </a:r>
          </a:p>
          <a:p>
            <a:pPr lvl="1"/>
            <a:r>
              <a:rPr lang="en-US" dirty="0"/>
              <a:t>How to send data to a queue</a:t>
            </a:r>
          </a:p>
          <a:p>
            <a:pPr lvl="1"/>
            <a:r>
              <a:rPr lang="en-US" dirty="0"/>
              <a:t>How to receive data from a queue</a:t>
            </a:r>
          </a:p>
          <a:p>
            <a:pPr lvl="1"/>
            <a:r>
              <a:rPr lang="en-US" dirty="0"/>
              <a:t>What it means to block on a queue</a:t>
            </a:r>
          </a:p>
          <a:p>
            <a:pPr lvl="1"/>
            <a:r>
              <a:rPr lang="en-US" dirty="0"/>
              <a:t>The effect of task priorities when writing to and reading from a queue</a:t>
            </a:r>
          </a:p>
          <a:p>
            <a:endParaRPr lang="en-US" dirty="0"/>
          </a:p>
        </p:txBody>
      </p:sp>
      <p:sp>
        <p:nvSpPr>
          <p:cNvPr id="4" name="Slide Number Placeholder 3"/>
          <p:cNvSpPr>
            <a:spLocks noGrp="1"/>
          </p:cNvSpPr>
          <p:nvPr>
            <p:ph type="sldNum" sz="quarter" idx="12"/>
          </p:nvPr>
        </p:nvSpPr>
        <p:spPr/>
        <p:txBody>
          <a:bodyPr/>
          <a:lstStyle/>
          <a:p>
            <a:fld id="{55425ECB-8EF4-4635-8F26-5EE9ACB72B4B}" type="slidenum">
              <a:rPr lang="en-US" smtClean="0"/>
              <a:t>3</a:t>
            </a:fld>
            <a:endParaRPr lang="en-US"/>
          </a:p>
        </p:txBody>
      </p:sp>
    </p:spTree>
    <p:extLst>
      <p:ext uri="{BB962C8B-B14F-4D97-AF65-F5344CB8AC3E}">
        <p14:creationId xmlns:p14="http://schemas.microsoft.com/office/powerpoint/2010/main" val="19780083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sequence – Sender 1 and 2 have higher priorities than Receiver</a:t>
            </a:r>
            <a:endParaRPr lang="en-US" dirty="0"/>
          </a:p>
        </p:txBody>
      </p:sp>
      <p:sp>
        <p:nvSpPr>
          <p:cNvPr id="3" name="Slide Number Placeholder 2"/>
          <p:cNvSpPr>
            <a:spLocks noGrp="1"/>
          </p:cNvSpPr>
          <p:nvPr>
            <p:ph type="sldNum" sz="quarter" idx="12"/>
          </p:nvPr>
        </p:nvSpPr>
        <p:spPr/>
        <p:txBody>
          <a:bodyPr/>
          <a:lstStyle/>
          <a:p>
            <a:fld id="{55425ECB-8EF4-4635-8F26-5EE9ACB72B4B}" type="slidenum">
              <a:rPr lang="en-US" smtClean="0"/>
              <a:t>30</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981200"/>
            <a:ext cx="6858000" cy="36752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55747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2.4 Working with large data</a:t>
            </a:r>
            <a:endParaRPr lang="en-US" dirty="0"/>
          </a:p>
        </p:txBody>
      </p:sp>
      <p:sp>
        <p:nvSpPr>
          <p:cNvPr id="3" name="Content Placeholder 2"/>
          <p:cNvSpPr>
            <a:spLocks noGrp="1"/>
          </p:cNvSpPr>
          <p:nvPr>
            <p:ph idx="1"/>
          </p:nvPr>
        </p:nvSpPr>
        <p:spPr/>
        <p:txBody>
          <a:bodyPr/>
          <a:lstStyle/>
          <a:p>
            <a:pPr marL="342900" lvl="1" indent="-342900">
              <a:buFont typeface="Arial" pitchFamily="34" charset="0"/>
              <a:buChar char="•"/>
            </a:pPr>
            <a:r>
              <a:rPr lang="en-US" sz="2400" dirty="0" smtClean="0"/>
              <a:t>It is not efficient to </a:t>
            </a:r>
            <a:r>
              <a:rPr lang="en-US" sz="2400" dirty="0"/>
              <a:t>copy the data itself into and out of the queue byte by </a:t>
            </a:r>
            <a:r>
              <a:rPr lang="en-US" sz="2400" dirty="0" smtClean="0"/>
              <a:t>byte, when the size of the data being stored in the queue is large.</a:t>
            </a:r>
          </a:p>
          <a:p>
            <a:pPr marL="342900" lvl="1" indent="-342900">
              <a:buFont typeface="Arial" pitchFamily="34" charset="0"/>
              <a:buChar char="•"/>
            </a:pPr>
            <a:r>
              <a:rPr lang="en-US" sz="2400" dirty="0" smtClean="0"/>
              <a:t>It is preferable to use the queue to transfer points to the data.</a:t>
            </a:r>
          </a:p>
          <a:p>
            <a:pPr lvl="1"/>
            <a:r>
              <a:rPr lang="en-US" dirty="0" smtClean="0"/>
              <a:t>More efficient in both processing time and the amount of RAM required to create the queue.</a:t>
            </a:r>
          </a:p>
          <a:p>
            <a:r>
              <a:rPr lang="en-US" dirty="0" smtClean="0"/>
              <a:t>But, when queuing pointers, extreme </a:t>
            </a:r>
            <a:r>
              <a:rPr lang="en-US" dirty="0"/>
              <a:t>care must be </a:t>
            </a:r>
            <a:r>
              <a:rPr lang="en-US" dirty="0" smtClean="0"/>
              <a:t>taken. </a:t>
            </a:r>
          </a:p>
        </p:txBody>
      </p:sp>
      <p:sp>
        <p:nvSpPr>
          <p:cNvPr id="4" name="Slide Number Placeholder 3"/>
          <p:cNvSpPr>
            <a:spLocks noGrp="1"/>
          </p:cNvSpPr>
          <p:nvPr>
            <p:ph type="sldNum" sz="quarter" idx="12"/>
          </p:nvPr>
        </p:nvSpPr>
        <p:spPr/>
        <p:txBody>
          <a:bodyPr/>
          <a:lstStyle/>
          <a:p>
            <a:fld id="{55425ECB-8EF4-4635-8F26-5EE9ACB72B4B}" type="slidenum">
              <a:rPr lang="en-US" smtClean="0"/>
              <a:t>31</a:t>
            </a:fld>
            <a:endParaRPr lang="en-US"/>
          </a:p>
        </p:txBody>
      </p:sp>
    </p:spTree>
    <p:extLst>
      <p:ext uri="{BB962C8B-B14F-4D97-AF65-F5344CB8AC3E}">
        <p14:creationId xmlns:p14="http://schemas.microsoft.com/office/powerpoint/2010/main" val="12783392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01414"/>
            <a:ext cx="8229600" cy="2362200"/>
          </a:xfrm>
        </p:spPr>
        <p:txBody>
          <a:bodyPr>
            <a:normAutofit/>
          </a:bodyPr>
          <a:lstStyle/>
          <a:p>
            <a:pPr marL="514350" indent="-514350">
              <a:buFont typeface="+mj-lt"/>
              <a:buAutoNum type="arabicPeriod"/>
            </a:pPr>
            <a:r>
              <a:rPr lang="en-US" dirty="0" smtClean="0"/>
              <a:t>The </a:t>
            </a:r>
            <a:r>
              <a:rPr lang="en-US" dirty="0"/>
              <a:t>owner of the RAM being pointed to is clearly defined</a:t>
            </a:r>
            <a:r>
              <a:rPr lang="en-US" dirty="0" smtClean="0"/>
              <a:t>.</a:t>
            </a:r>
          </a:p>
          <a:p>
            <a:pPr lvl="1"/>
            <a:r>
              <a:rPr lang="en-US" dirty="0" smtClean="0"/>
              <a:t>When multiple tasks share memory via a pointer, they do not modify its contents simultaneously, or take any other action that cause the memory contents invalid or inconsistent.</a:t>
            </a:r>
          </a:p>
          <a:p>
            <a:pPr lvl="2"/>
            <a:r>
              <a:rPr lang="en-US" dirty="0" smtClean="0"/>
              <a:t>Ideally, only the sending task is permitted to access the memory until a pointer to the memory has been queued, and only the receiving task is permitted to access the memory after the pointer has been </a:t>
            </a:r>
          </a:p>
        </p:txBody>
      </p:sp>
      <p:sp>
        <p:nvSpPr>
          <p:cNvPr id="4" name="Slide Number Placeholder 3"/>
          <p:cNvSpPr>
            <a:spLocks noGrp="1"/>
          </p:cNvSpPr>
          <p:nvPr>
            <p:ph type="sldNum" sz="quarter" idx="12"/>
          </p:nvPr>
        </p:nvSpPr>
        <p:spPr/>
        <p:txBody>
          <a:bodyPr/>
          <a:lstStyle/>
          <a:p>
            <a:fld id="{55425ECB-8EF4-4635-8F26-5EE9ACB72B4B}" type="slidenum">
              <a:rPr lang="en-US" smtClean="0"/>
              <a:t>32</a:t>
            </a:fld>
            <a:endParaRPr lang="en-US"/>
          </a:p>
        </p:txBody>
      </p:sp>
      <p:sp>
        <p:nvSpPr>
          <p:cNvPr id="5" name="Content Placeholder 2"/>
          <p:cNvSpPr txBox="1">
            <a:spLocks/>
          </p:cNvSpPr>
          <p:nvPr/>
        </p:nvSpPr>
        <p:spPr>
          <a:xfrm>
            <a:off x="457200" y="3464582"/>
            <a:ext cx="8229600" cy="2590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startAt="2"/>
            </a:pPr>
            <a:r>
              <a:rPr lang="en-US" dirty="0" smtClean="0"/>
              <a:t>The RAM being pointed to remains valid.</a:t>
            </a:r>
          </a:p>
          <a:p>
            <a:pPr lvl="1"/>
            <a:r>
              <a:rPr lang="en-US" dirty="0" smtClean="0"/>
              <a:t>If the memory being pointed to was allocated dynamically, exactly one task be responsible for freeing the memory.</a:t>
            </a:r>
          </a:p>
          <a:p>
            <a:pPr lvl="1"/>
            <a:r>
              <a:rPr lang="en-US" dirty="0" smtClean="0"/>
              <a:t>No task should attempt to access the memory after it has been freed.</a:t>
            </a:r>
          </a:p>
          <a:p>
            <a:pPr lvl="1"/>
            <a:r>
              <a:rPr lang="en-US" dirty="0" smtClean="0"/>
              <a:t>A pointer should never be used to access data that has been allocated on a task stack. The data will not be valid after the stack frame has changed.</a:t>
            </a:r>
            <a:endParaRPr lang="en-US" dirty="0"/>
          </a:p>
        </p:txBody>
      </p:sp>
    </p:spTree>
    <p:extLst>
      <p:ext uri="{BB962C8B-B14F-4D97-AF65-F5344CB8AC3E}">
        <p14:creationId xmlns:p14="http://schemas.microsoft.com/office/powerpoint/2010/main" val="498090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2.2 Queue Characteristics – data storage</a:t>
            </a:r>
            <a:endParaRPr lang="en-US" dirty="0"/>
          </a:p>
        </p:txBody>
      </p:sp>
      <p:sp>
        <p:nvSpPr>
          <p:cNvPr id="3" name="Content Placeholder 2"/>
          <p:cNvSpPr>
            <a:spLocks noGrp="1"/>
          </p:cNvSpPr>
          <p:nvPr>
            <p:ph idx="1"/>
          </p:nvPr>
        </p:nvSpPr>
        <p:spPr/>
        <p:txBody>
          <a:bodyPr>
            <a:normAutofit/>
          </a:bodyPr>
          <a:lstStyle/>
          <a:p>
            <a:r>
              <a:rPr lang="en-US" dirty="0" smtClean="0"/>
              <a:t>A queue can hold a finite number of fixed size data items.</a:t>
            </a:r>
          </a:p>
          <a:p>
            <a:pPr lvl="1"/>
            <a:r>
              <a:rPr lang="en-US" dirty="0" smtClean="0"/>
              <a:t>Normally, used as FIFO buffers where data is written to the end of the queue and removed from the front.</a:t>
            </a:r>
          </a:p>
          <a:p>
            <a:pPr lvl="2"/>
            <a:r>
              <a:rPr lang="en-US" dirty="0" smtClean="0"/>
              <a:t>Also possible to write to the front of a queue.</a:t>
            </a:r>
          </a:p>
          <a:p>
            <a:pPr lvl="1"/>
            <a:r>
              <a:rPr lang="en-US" dirty="0" smtClean="0"/>
              <a:t>Writing data to a queue causes a byte-for-byte copy of the data to be stored in the queue itself.</a:t>
            </a:r>
            <a:endParaRPr lang="en-US" dirty="0"/>
          </a:p>
          <a:p>
            <a:pPr lvl="1"/>
            <a:r>
              <a:rPr lang="en-US" dirty="0" smtClean="0"/>
              <a:t>Reading data from a queue causes the copy of the data to be removed from the queue.</a:t>
            </a:r>
          </a:p>
        </p:txBody>
      </p:sp>
      <p:sp>
        <p:nvSpPr>
          <p:cNvPr id="4" name="Slide Number Placeholder 3"/>
          <p:cNvSpPr>
            <a:spLocks noGrp="1"/>
          </p:cNvSpPr>
          <p:nvPr>
            <p:ph type="sldNum" sz="quarter" idx="12"/>
          </p:nvPr>
        </p:nvSpPr>
        <p:spPr/>
        <p:txBody>
          <a:bodyPr/>
          <a:lstStyle/>
          <a:p>
            <a:fld id="{55425ECB-8EF4-4635-8F26-5EE9ACB72B4B}" type="slidenum">
              <a:rPr lang="en-US" smtClean="0"/>
              <a:t>4</a:t>
            </a:fld>
            <a:endParaRPr lang="en-US"/>
          </a:p>
        </p:txBody>
      </p:sp>
    </p:spTree>
    <p:extLst>
      <p:ext uri="{BB962C8B-B14F-4D97-AF65-F5344CB8AC3E}">
        <p14:creationId xmlns:p14="http://schemas.microsoft.com/office/powerpoint/2010/main" val="2705056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425ECB-8EF4-4635-8F26-5EE9ACB72B4B}" type="slidenum">
              <a:rPr lang="en-US" smtClean="0"/>
              <a:t>5</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450" y="838200"/>
            <a:ext cx="7277100" cy="561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77364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4370387"/>
            <a:ext cx="8229600" cy="1954213"/>
          </a:xfrm>
        </p:spPr>
        <p:txBody>
          <a:bodyPr>
            <a:normAutofit fontScale="92500" lnSpcReduction="10000"/>
          </a:bodyPr>
          <a:lstStyle/>
          <a:p>
            <a:r>
              <a:rPr lang="en-US" dirty="0"/>
              <a:t>Queues are objects in their own right </a:t>
            </a:r>
          </a:p>
          <a:p>
            <a:pPr lvl="1"/>
            <a:r>
              <a:rPr lang="en-US" dirty="0"/>
              <a:t>Not owned by or assigned to any particular task</a:t>
            </a:r>
          </a:p>
          <a:p>
            <a:pPr lvl="1"/>
            <a:r>
              <a:rPr lang="en-US" dirty="0"/>
              <a:t>Any number of tasks can write to the same queue and any number of tasks can read from the same queue.</a:t>
            </a:r>
          </a:p>
          <a:p>
            <a:pPr lvl="1"/>
            <a:r>
              <a:rPr lang="en-US" dirty="0"/>
              <a:t>Very common to have multiple writers, </a:t>
            </a:r>
            <a:r>
              <a:rPr lang="en-US" dirty="0" smtClean="0"/>
              <a:t>but very </a:t>
            </a:r>
            <a:r>
              <a:rPr lang="en-US" dirty="0"/>
              <a:t>rare to have multiple readers</a:t>
            </a:r>
            <a:r>
              <a:rPr lang="en-US" dirty="0" smtClean="0"/>
              <a:t>.</a:t>
            </a:r>
            <a:endParaRPr lang="en-US" dirty="0"/>
          </a:p>
        </p:txBody>
      </p:sp>
      <p:sp>
        <p:nvSpPr>
          <p:cNvPr id="3" name="Slide Number Placeholder 2"/>
          <p:cNvSpPr>
            <a:spLocks noGrp="1"/>
          </p:cNvSpPr>
          <p:nvPr>
            <p:ph type="sldNum" sz="quarter" idx="12"/>
          </p:nvPr>
        </p:nvSpPr>
        <p:spPr/>
        <p:txBody>
          <a:bodyPr/>
          <a:lstStyle/>
          <a:p>
            <a:fld id="{55425ECB-8EF4-4635-8F26-5EE9ACB72B4B}" type="slidenum">
              <a:rPr lang="en-US" smtClean="0"/>
              <a:t>6</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162" y="457200"/>
            <a:ext cx="7305675" cy="3714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99703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 on Queue Reads </a:t>
            </a:r>
            <a:endParaRPr lang="en-US" dirty="0"/>
          </a:p>
        </p:txBody>
      </p:sp>
      <p:sp>
        <p:nvSpPr>
          <p:cNvPr id="3" name="Content Placeholder 2"/>
          <p:cNvSpPr>
            <a:spLocks noGrp="1"/>
          </p:cNvSpPr>
          <p:nvPr>
            <p:ph idx="1"/>
          </p:nvPr>
        </p:nvSpPr>
        <p:spPr/>
        <p:txBody>
          <a:bodyPr>
            <a:normAutofit/>
          </a:bodyPr>
          <a:lstStyle/>
          <a:p>
            <a:r>
              <a:rPr lang="en-US" dirty="0" smtClean="0"/>
              <a:t>A task can optionally specify a ‘block’ time</a:t>
            </a:r>
          </a:p>
          <a:p>
            <a:pPr lvl="1"/>
            <a:r>
              <a:rPr lang="en-US" dirty="0" smtClean="0"/>
              <a:t>The maximum time that the task should be kept in the Blocked state to wait for data to be available from the queue.</a:t>
            </a:r>
          </a:p>
          <a:p>
            <a:pPr lvl="1"/>
            <a:r>
              <a:rPr lang="en-US" dirty="0" smtClean="0"/>
              <a:t>It is automatically moved to the Ready state when another task or interrupt places data into the queue.</a:t>
            </a:r>
          </a:p>
          <a:p>
            <a:pPr lvl="1"/>
            <a:r>
              <a:rPr lang="en-US" dirty="0" smtClean="0"/>
              <a:t>It will also be moved automatically from the Blocked state to the Ready state if the specified block time expires before data becomes available. </a:t>
            </a:r>
            <a:endParaRPr lang="en-US" dirty="0"/>
          </a:p>
        </p:txBody>
      </p:sp>
      <p:sp>
        <p:nvSpPr>
          <p:cNvPr id="4" name="Slide Number Placeholder 3"/>
          <p:cNvSpPr>
            <a:spLocks noGrp="1"/>
          </p:cNvSpPr>
          <p:nvPr>
            <p:ph type="sldNum" sz="quarter" idx="12"/>
          </p:nvPr>
        </p:nvSpPr>
        <p:spPr/>
        <p:txBody>
          <a:bodyPr/>
          <a:lstStyle/>
          <a:p>
            <a:fld id="{55425ECB-8EF4-4635-8F26-5EE9ACB72B4B}" type="slidenum">
              <a:rPr lang="en-US" smtClean="0"/>
              <a:t>7</a:t>
            </a:fld>
            <a:endParaRPr lang="en-US"/>
          </a:p>
        </p:txBody>
      </p:sp>
    </p:spTree>
    <p:extLst>
      <p:ext uri="{BB962C8B-B14F-4D97-AF65-F5344CB8AC3E}">
        <p14:creationId xmlns:p14="http://schemas.microsoft.com/office/powerpoint/2010/main" val="34778950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Blocking on Queue Reads </a:t>
            </a:r>
          </a:p>
        </p:txBody>
      </p:sp>
      <p:sp>
        <p:nvSpPr>
          <p:cNvPr id="3" name="Content Placeholder 2"/>
          <p:cNvSpPr>
            <a:spLocks noGrp="1"/>
          </p:cNvSpPr>
          <p:nvPr>
            <p:ph idx="1"/>
          </p:nvPr>
        </p:nvSpPr>
        <p:spPr/>
        <p:txBody>
          <a:bodyPr>
            <a:normAutofit/>
          </a:bodyPr>
          <a:lstStyle/>
          <a:p>
            <a:r>
              <a:rPr lang="en-US" dirty="0" smtClean="0"/>
              <a:t>Only one task will be unblocked when data becomes available.</a:t>
            </a:r>
          </a:p>
          <a:p>
            <a:pPr lvl="1"/>
            <a:r>
              <a:rPr lang="en-US" dirty="0"/>
              <a:t>Queue can have multiple readers. </a:t>
            </a:r>
            <a:endParaRPr lang="en-US" dirty="0" smtClean="0"/>
          </a:p>
          <a:p>
            <a:pPr lvl="2"/>
            <a:r>
              <a:rPr lang="en-US" dirty="0" smtClean="0"/>
              <a:t>So</a:t>
            </a:r>
            <a:r>
              <a:rPr lang="en-US" dirty="0"/>
              <a:t>, it is possible for a single queue to have more than one task blocked on it waiting for data</a:t>
            </a:r>
            <a:r>
              <a:rPr lang="en-US" dirty="0" smtClean="0"/>
              <a:t>.</a:t>
            </a:r>
          </a:p>
          <a:p>
            <a:pPr lvl="1"/>
            <a:r>
              <a:rPr lang="en-US" dirty="0" smtClean="0"/>
              <a:t>The task that is unblocked will always be the highest priority task that is waiting for data.</a:t>
            </a:r>
          </a:p>
          <a:p>
            <a:pPr lvl="1"/>
            <a:r>
              <a:rPr lang="en-US" dirty="0" smtClean="0"/>
              <a:t>If the blocked tasks have equal priority, the task that has been waiting for data the longest will be unblocked.</a:t>
            </a:r>
            <a:endParaRPr lang="en-US" dirty="0"/>
          </a:p>
        </p:txBody>
      </p:sp>
      <p:sp>
        <p:nvSpPr>
          <p:cNvPr id="4" name="Slide Number Placeholder 3"/>
          <p:cNvSpPr>
            <a:spLocks noGrp="1"/>
          </p:cNvSpPr>
          <p:nvPr>
            <p:ph type="sldNum" sz="quarter" idx="12"/>
          </p:nvPr>
        </p:nvSpPr>
        <p:spPr/>
        <p:txBody>
          <a:bodyPr/>
          <a:lstStyle/>
          <a:p>
            <a:fld id="{55425ECB-8EF4-4635-8F26-5EE9ACB72B4B}" type="slidenum">
              <a:rPr lang="en-US" smtClean="0"/>
              <a:t>8</a:t>
            </a:fld>
            <a:endParaRPr lang="en-US"/>
          </a:p>
        </p:txBody>
      </p:sp>
    </p:spTree>
    <p:extLst>
      <p:ext uri="{BB962C8B-B14F-4D97-AF65-F5344CB8AC3E}">
        <p14:creationId xmlns:p14="http://schemas.microsoft.com/office/powerpoint/2010/main" val="59183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 on Queue Writes</a:t>
            </a:r>
            <a:endParaRPr lang="en-US" dirty="0"/>
          </a:p>
        </p:txBody>
      </p:sp>
      <p:sp>
        <p:nvSpPr>
          <p:cNvPr id="3" name="Content Placeholder 2"/>
          <p:cNvSpPr>
            <a:spLocks noGrp="1"/>
          </p:cNvSpPr>
          <p:nvPr>
            <p:ph idx="1"/>
          </p:nvPr>
        </p:nvSpPr>
        <p:spPr/>
        <p:txBody>
          <a:bodyPr>
            <a:normAutofit/>
          </a:bodyPr>
          <a:lstStyle/>
          <a:p>
            <a:r>
              <a:rPr lang="en-US" dirty="0" smtClean="0"/>
              <a:t>A task can optionally specify a </a:t>
            </a:r>
            <a:r>
              <a:rPr lang="en-US" dirty="0"/>
              <a:t>‘block’ </a:t>
            </a:r>
            <a:r>
              <a:rPr lang="en-US" dirty="0" smtClean="0"/>
              <a:t>time when writing to a queue.</a:t>
            </a:r>
            <a:endParaRPr lang="en-US" dirty="0"/>
          </a:p>
          <a:p>
            <a:pPr lvl="1"/>
            <a:r>
              <a:rPr lang="en-US" dirty="0" smtClean="0"/>
              <a:t>The maximum time that task should be held in the Blocked state to wait </a:t>
            </a:r>
            <a:r>
              <a:rPr lang="en-US" dirty="0"/>
              <a:t>for </a:t>
            </a:r>
            <a:r>
              <a:rPr lang="en-US" dirty="0" smtClean="0"/>
              <a:t>space </a:t>
            </a:r>
            <a:r>
              <a:rPr lang="en-US" dirty="0"/>
              <a:t>to be available </a:t>
            </a:r>
            <a:r>
              <a:rPr lang="en-US" dirty="0" smtClean="0"/>
              <a:t>on the </a:t>
            </a:r>
            <a:r>
              <a:rPr lang="en-US" dirty="0"/>
              <a:t>queue.</a:t>
            </a:r>
          </a:p>
          <a:p>
            <a:endParaRPr lang="en-US" dirty="0"/>
          </a:p>
        </p:txBody>
      </p:sp>
      <p:sp>
        <p:nvSpPr>
          <p:cNvPr id="4" name="Slide Number Placeholder 3"/>
          <p:cNvSpPr>
            <a:spLocks noGrp="1"/>
          </p:cNvSpPr>
          <p:nvPr>
            <p:ph type="sldNum" sz="quarter" idx="12"/>
          </p:nvPr>
        </p:nvSpPr>
        <p:spPr/>
        <p:txBody>
          <a:bodyPr/>
          <a:lstStyle/>
          <a:p>
            <a:fld id="{55425ECB-8EF4-4635-8F26-5EE9ACB72B4B}" type="slidenum">
              <a:rPr lang="en-US" smtClean="0"/>
              <a:t>9</a:t>
            </a:fld>
            <a:endParaRPr lang="en-US"/>
          </a:p>
        </p:txBody>
      </p:sp>
    </p:spTree>
    <p:extLst>
      <p:ext uri="{BB962C8B-B14F-4D97-AF65-F5344CB8AC3E}">
        <p14:creationId xmlns:p14="http://schemas.microsoft.com/office/powerpoint/2010/main" val="375168030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1C766945-5F6D-4110-B6A2-18BB29A344A6}" vid="{678DC5EE-58C4-4CC9-805E-1FB6350673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13274</TotalTime>
  <Words>2056</Words>
  <Application>Microsoft Office PowerPoint</Application>
  <PresentationFormat>On-screen Show (4:3)</PresentationFormat>
  <Paragraphs>235</Paragraphs>
  <Slides>32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Calibri</vt:lpstr>
      <vt:lpstr>Theme1</vt:lpstr>
      <vt:lpstr>FreeRTOS</vt:lpstr>
      <vt:lpstr>Queue Management</vt:lpstr>
      <vt:lpstr>Queue: Task-to-task communication</vt:lpstr>
      <vt:lpstr>2.2 Queue Characteristics – data storage</vt:lpstr>
      <vt:lpstr>PowerPoint Presentation</vt:lpstr>
      <vt:lpstr>PowerPoint Presentation</vt:lpstr>
      <vt:lpstr>Blocking on Queue Reads </vt:lpstr>
      <vt:lpstr>Blocking on Queue Reads </vt:lpstr>
      <vt:lpstr>Blocking on Queue Writes</vt:lpstr>
      <vt:lpstr>Blocking on Queue Writes</vt:lpstr>
      <vt:lpstr>2.3 Using a Queue</vt:lpstr>
      <vt:lpstr>PowerPoint Presentation</vt:lpstr>
      <vt:lpstr>xQueueSendToBack() and xQueueSendToFront() API Functions</vt:lpstr>
      <vt:lpstr>PowerPoint Presentation</vt:lpstr>
      <vt:lpstr>PowerPoint Presentation</vt:lpstr>
      <vt:lpstr>PowerPoint Presentation</vt:lpstr>
      <vt:lpstr>xQueueReceive() and xQueuePeek() API Function </vt:lpstr>
      <vt:lpstr>PowerPoint Presentation</vt:lpstr>
      <vt:lpstr>PowerPoint Presentation</vt:lpstr>
      <vt:lpstr>PowerPoint Presentation</vt:lpstr>
      <vt:lpstr>uxQueueMessageWaiting() API Function</vt:lpstr>
      <vt:lpstr>Example 10. Blocking when receiving from a queue</vt:lpstr>
      <vt:lpstr>PowerPoint Presentation</vt:lpstr>
      <vt:lpstr>Execution sequence</vt:lpstr>
      <vt:lpstr>Using Queues to transfer compound types</vt:lpstr>
      <vt:lpstr>PowerPoint Presentation</vt:lpstr>
      <vt:lpstr>Example 11</vt:lpstr>
      <vt:lpstr>PowerPoint Presentation</vt:lpstr>
      <vt:lpstr>PowerPoint Presentation</vt:lpstr>
      <vt:lpstr>Execution sequence – Sender 1 and 2 have higher priorities than Receiver</vt:lpstr>
      <vt:lpstr>2.4 Working with large data</vt:lpstr>
      <vt:lpstr>PowerPoint Presentation</vt:lpstr>
    </vt:vector>
  </TitlesOfParts>
  <Company>MSU, Mankato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FreeRTOS</dc:title>
  <dc:creator>admin</dc:creator>
  <cp:lastModifiedBy>He, Nannan</cp:lastModifiedBy>
  <cp:revision>701</cp:revision>
  <dcterms:created xsi:type="dcterms:W3CDTF">2012-11-03T23:43:25Z</dcterms:created>
  <dcterms:modified xsi:type="dcterms:W3CDTF">2016-02-12T19:33:11Z</dcterms:modified>
</cp:coreProperties>
</file>