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4"/>
  </p:notesMasterIdLst>
  <p:sldIdLst>
    <p:sldId id="293" r:id="rId2"/>
    <p:sldId id="299" r:id="rId3"/>
    <p:sldId id="300" r:id="rId4"/>
    <p:sldId id="302" r:id="rId5"/>
    <p:sldId id="303" r:id="rId6"/>
    <p:sldId id="304" r:id="rId7"/>
    <p:sldId id="305" r:id="rId8"/>
    <p:sldId id="306" r:id="rId9"/>
    <p:sldId id="307" r:id="rId10"/>
    <p:sldId id="308" r:id="rId11"/>
    <p:sldId id="309" r:id="rId12"/>
    <p:sldId id="310" r:id="rId13"/>
    <p:sldId id="311" r:id="rId14"/>
    <p:sldId id="312" r:id="rId15"/>
    <p:sldId id="322" r:id="rId16"/>
    <p:sldId id="323" r:id="rId17"/>
    <p:sldId id="294" r:id="rId18"/>
    <p:sldId id="295" r:id="rId19"/>
    <p:sldId id="313" r:id="rId20"/>
    <p:sldId id="314" r:id="rId21"/>
    <p:sldId id="324" r:id="rId22"/>
    <p:sldId id="325" r:id="rId23"/>
    <p:sldId id="326" r:id="rId24"/>
    <p:sldId id="296" r:id="rId25"/>
    <p:sldId id="315" r:id="rId26"/>
    <p:sldId id="297" r:id="rId27"/>
    <p:sldId id="316" r:id="rId28"/>
    <p:sldId id="327" r:id="rId29"/>
    <p:sldId id="298" r:id="rId30"/>
    <p:sldId id="320" r:id="rId31"/>
    <p:sldId id="328" r:id="rId32"/>
    <p:sldId id="317" r:id="rId33"/>
    <p:sldId id="318" r:id="rId34"/>
    <p:sldId id="321" r:id="rId35"/>
    <p:sldId id="329" r:id="rId36"/>
    <p:sldId id="333" r:id="rId37"/>
    <p:sldId id="330" r:id="rId38"/>
    <p:sldId id="332" r:id="rId39"/>
    <p:sldId id="334" r:id="rId40"/>
    <p:sldId id="331" r:id="rId41"/>
    <p:sldId id="335" r:id="rId42"/>
    <p:sldId id="336" r:id="rId43"/>
    <p:sldId id="337" r:id="rId44"/>
    <p:sldId id="338" r:id="rId45"/>
    <p:sldId id="339" r:id="rId46"/>
    <p:sldId id="340" r:id="rId47"/>
    <p:sldId id="341" r:id="rId48"/>
    <p:sldId id="343" r:id="rId49"/>
    <p:sldId id="342" r:id="rId50"/>
    <p:sldId id="344" r:id="rId51"/>
    <p:sldId id="345" r:id="rId52"/>
    <p:sldId id="34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3" autoAdjust="0"/>
    <p:restoredTop sz="90349" autoAdjust="0"/>
  </p:normalViewPr>
  <p:slideViewPr>
    <p:cSldViewPr>
      <p:cViewPr varScale="1">
        <p:scale>
          <a:sx n="78" d="100"/>
          <a:sy n="78" d="100"/>
        </p:scale>
        <p:origin x="1589"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9DA42A-000A-4A3B-B244-85AFF14734DD}" type="datetimeFigureOut">
              <a:rPr lang="en-US" smtClean="0"/>
              <a:t>3/7/2018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2D6D8-5517-4DBC-95D9-01E7D028E7BE}" type="slidenum">
              <a:rPr lang="en-US" smtClean="0"/>
              <a:t>‹#›</a:t>
            </a:fld>
            <a:endParaRPr lang="en-US"/>
          </a:p>
        </p:txBody>
      </p:sp>
    </p:spTree>
    <p:extLst>
      <p:ext uri="{BB962C8B-B14F-4D97-AF65-F5344CB8AC3E}">
        <p14:creationId xmlns:p14="http://schemas.microsoft.com/office/powerpoint/2010/main" val="3567975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Context switches, which are requested while the scheduler is suspended, are held pending and performed only as the scheduler is being resumed.</a:t>
            </a:r>
          </a:p>
          <a:p>
            <a:endParaRPr lang="en-US" dirty="0"/>
          </a:p>
        </p:txBody>
      </p:sp>
      <p:sp>
        <p:nvSpPr>
          <p:cNvPr id="4" name="Slide Number Placeholder 3"/>
          <p:cNvSpPr>
            <a:spLocks noGrp="1"/>
          </p:cNvSpPr>
          <p:nvPr>
            <p:ph type="sldNum" sz="quarter" idx="10"/>
          </p:nvPr>
        </p:nvSpPr>
        <p:spPr/>
        <p:txBody>
          <a:bodyPr/>
          <a:lstStyle/>
          <a:p>
            <a:fld id="{6A92D6D8-5517-4DBC-95D9-01E7D028E7BE}" type="slidenum">
              <a:rPr lang="en-US" smtClean="0"/>
              <a:t>12</a:t>
            </a:fld>
            <a:endParaRPr lang="en-US"/>
          </a:p>
        </p:txBody>
      </p:sp>
    </p:spTree>
    <p:extLst>
      <p:ext uri="{BB962C8B-B14F-4D97-AF65-F5344CB8AC3E}">
        <p14:creationId xmlns:p14="http://schemas.microsoft.com/office/powerpoint/2010/main" val="45087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2D6D8-5517-4DBC-95D9-01E7D028E7BE}" type="slidenum">
              <a:rPr lang="en-US" smtClean="0"/>
              <a:t>14</a:t>
            </a:fld>
            <a:endParaRPr lang="en-US"/>
          </a:p>
        </p:txBody>
      </p:sp>
    </p:spTree>
    <p:extLst>
      <p:ext uri="{BB962C8B-B14F-4D97-AF65-F5344CB8AC3E}">
        <p14:creationId xmlns:p14="http://schemas.microsoft.com/office/powerpoint/2010/main" val="3553360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2D6D8-5517-4DBC-95D9-01E7D028E7BE}" type="slidenum">
              <a:rPr lang="en-US" smtClean="0"/>
              <a:t>15</a:t>
            </a:fld>
            <a:endParaRPr lang="en-US"/>
          </a:p>
        </p:txBody>
      </p:sp>
    </p:spTree>
    <p:extLst>
      <p:ext uri="{BB962C8B-B14F-4D97-AF65-F5344CB8AC3E}">
        <p14:creationId xmlns:p14="http://schemas.microsoft.com/office/powerpoint/2010/main" val="2642650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2D6D8-5517-4DBC-95D9-01E7D028E7BE}" type="slidenum">
              <a:rPr lang="en-US" smtClean="0"/>
              <a:t>20</a:t>
            </a:fld>
            <a:endParaRPr lang="en-US"/>
          </a:p>
        </p:txBody>
      </p:sp>
    </p:spTree>
    <p:extLst>
      <p:ext uri="{BB962C8B-B14F-4D97-AF65-F5344CB8AC3E}">
        <p14:creationId xmlns:p14="http://schemas.microsoft.com/office/powerpoint/2010/main" val="240659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kernel allocates RAM dynamically each time to create a task, queue or semaphore.</a:t>
            </a:r>
          </a:p>
          <a:p>
            <a:endParaRPr lang="en-US" dirty="0"/>
          </a:p>
        </p:txBody>
      </p:sp>
      <p:sp>
        <p:nvSpPr>
          <p:cNvPr id="4" name="Slide Number Placeholder 3"/>
          <p:cNvSpPr>
            <a:spLocks noGrp="1"/>
          </p:cNvSpPr>
          <p:nvPr>
            <p:ph type="sldNum" sz="quarter" idx="10"/>
          </p:nvPr>
        </p:nvSpPr>
        <p:spPr/>
        <p:txBody>
          <a:bodyPr/>
          <a:lstStyle/>
          <a:p>
            <a:fld id="{6A92D6D8-5517-4DBC-95D9-01E7D028E7BE}" type="slidenum">
              <a:rPr lang="en-US" smtClean="0"/>
              <a:t>41</a:t>
            </a:fld>
            <a:endParaRPr lang="en-US"/>
          </a:p>
        </p:txBody>
      </p:sp>
    </p:spTree>
    <p:extLst>
      <p:ext uri="{BB962C8B-B14F-4D97-AF65-F5344CB8AC3E}">
        <p14:creationId xmlns:p14="http://schemas.microsoft.com/office/powerpoint/2010/main" val="378536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D25375-82B1-4865-8F5D-045100F0EA08}" type="datetime1">
              <a:rPr lang="en-US" smtClean="0"/>
              <a:t>3/7/2018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386723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CFDA69-05DD-4A8D-B1D8-3CB611A5AC88}" type="datetime1">
              <a:rPr lang="en-US" smtClean="0"/>
              <a:t>3/7/2018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54439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196E17-060E-4A48-B53E-9A9E70CD7378}" type="datetime1">
              <a:rPr lang="en-US" smtClean="0"/>
              <a:t>3/7/2018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240738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BEEA7-F17D-4774-A459-16EB2E8FA238}" type="datetime1">
              <a:rPr lang="en-US" smtClean="0"/>
              <a:t>3/7/2018</a:t>
            </a:fld>
            <a:endParaRPr lang="en-US"/>
          </a:p>
        </p:txBody>
      </p:sp>
      <p:sp>
        <p:nvSpPr>
          <p:cNvPr id="6" name="Slide Number Placeholder 5"/>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303877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FB10F-5029-4E0A-87FF-17E5D371C2D9}" type="datetime1">
              <a:rPr lang="en-US" smtClean="0"/>
              <a:t>3/7/2018</a:t>
            </a:fld>
            <a:endParaRPr lang="en-US"/>
          </a:p>
        </p:txBody>
      </p:sp>
      <p:sp>
        <p:nvSpPr>
          <p:cNvPr id="6" name="Slide Number Placeholder 5"/>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160472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5BD26D-B4A7-40B0-81C9-E1AA389F0B9C}" type="datetime1">
              <a:rPr lang="en-US" smtClean="0"/>
              <a:t>3/7/2018</a:t>
            </a:fld>
            <a:endParaRPr lang="en-US"/>
          </a:p>
        </p:txBody>
      </p:sp>
      <p:sp>
        <p:nvSpPr>
          <p:cNvPr id="7" name="Slide Number Placeholder 6"/>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220681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E31BA2-1F43-4925-8BF6-EFB155678A59}" type="datetime1">
              <a:rPr lang="en-US" smtClean="0"/>
              <a:t>3/7/2018</a:t>
            </a:fld>
            <a:endParaRPr lang="en-US"/>
          </a:p>
        </p:txBody>
      </p:sp>
      <p:sp>
        <p:nvSpPr>
          <p:cNvPr id="9" name="Slide Number Placeholder 8"/>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215593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88C71E-9C15-49F8-B780-5F3EE76502E8}" type="datetime1">
              <a:rPr lang="en-US" smtClean="0"/>
              <a:t>3/7/2018</a:t>
            </a:fld>
            <a:endParaRPr lang="en-US"/>
          </a:p>
        </p:txBody>
      </p:sp>
      <p:sp>
        <p:nvSpPr>
          <p:cNvPr id="5" name="Slide Number Placeholder 4"/>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273660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8D9B4-5698-433D-BF10-93F5C36A60C6}" type="datetime1">
              <a:rPr lang="en-US" smtClean="0"/>
              <a:t>3/7/2018</a:t>
            </a:fld>
            <a:endParaRPr lang="en-US"/>
          </a:p>
        </p:txBody>
      </p:sp>
      <p:sp>
        <p:nvSpPr>
          <p:cNvPr id="4" name="Slide Number Placeholder 3"/>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3320692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C78FAF-45F9-44E6-9BB3-AB17A4B9CAA8}" type="datetime1">
              <a:rPr lang="en-US" smtClean="0"/>
              <a:t>3/7/2018</a:t>
            </a:fld>
            <a:endParaRPr lang="en-US"/>
          </a:p>
        </p:txBody>
      </p:sp>
      <p:sp>
        <p:nvSpPr>
          <p:cNvPr id="7" name="Slide Number Placeholder 6"/>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1738817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6B218-97EC-472B-AB44-C438BD68DC75}" type="datetime1">
              <a:rPr lang="en-US" smtClean="0"/>
              <a:t>3/7/2018</a:t>
            </a:fld>
            <a:endParaRPr lang="en-US"/>
          </a:p>
        </p:txBody>
      </p:sp>
      <p:sp>
        <p:nvSpPr>
          <p:cNvPr id="7" name="Slide Number Placeholder 6"/>
          <p:cNvSpPr>
            <a:spLocks noGrp="1"/>
          </p:cNvSpPr>
          <p:nvPr>
            <p:ph type="sldNum" sz="quarter" idx="12"/>
          </p:nvPr>
        </p:nvSpPr>
        <p:spPr/>
        <p:txBody>
          <a:bodyPr/>
          <a:lstStyle/>
          <a:p>
            <a:fld id="{55425ECB-8EF4-4635-8F26-5EE9ACB72B4B}" type="slidenum">
              <a:rPr lang="en-US" smtClean="0"/>
              <a:t>‹#›</a:t>
            </a:fld>
            <a:endParaRPr lang="en-US"/>
          </a:p>
        </p:txBody>
      </p:sp>
    </p:spTree>
    <p:extLst>
      <p:ext uri="{BB962C8B-B14F-4D97-AF65-F5344CB8AC3E}">
        <p14:creationId xmlns:p14="http://schemas.microsoft.com/office/powerpoint/2010/main" val="16183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7B0FE-F3D4-4C39-979C-CC604060984B}" type="datetime1">
              <a:rPr lang="en-US" smtClean="0"/>
              <a:t>3/7/2018</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55425ECB-8EF4-4635-8F26-5EE9ACB72B4B}" type="slidenum">
              <a:rPr lang="en-US" smtClean="0"/>
              <a:t>‹#›</a:t>
            </a:fld>
            <a:endParaRPr lang="en-US"/>
          </a:p>
        </p:txBody>
      </p:sp>
      <p:sp>
        <p:nvSpPr>
          <p:cNvPr id="7" name="Line 2"/>
          <p:cNvSpPr>
            <a:spLocks noChangeShapeType="1"/>
          </p:cNvSpPr>
          <p:nvPr/>
        </p:nvSpPr>
        <p:spPr bwMode="auto">
          <a:xfrm flipH="1" flipV="1">
            <a:off x="106363" y="-4763"/>
            <a:ext cx="15875" cy="6867526"/>
          </a:xfrm>
          <a:prstGeom prst="line">
            <a:avLst/>
          </a:prstGeom>
          <a:noFill/>
          <a:ln w="5076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584269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3600" b="1" kern="1200">
          <a:solidFill>
            <a:srgbClr val="002060"/>
          </a:solidFill>
          <a:latin typeface="+mn-lt"/>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Resource Management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55425ECB-8EF4-4635-8F26-5EE9ACB72B4B}" type="slidenum">
              <a:rPr lang="en-US" smtClean="0"/>
              <a:t>1</a:t>
            </a:fld>
            <a:endParaRPr lang="en-US"/>
          </a:p>
        </p:txBody>
      </p:sp>
    </p:spTree>
    <p:extLst>
      <p:ext uri="{BB962C8B-B14F-4D97-AF65-F5344CB8AC3E}">
        <p14:creationId xmlns:p14="http://schemas.microsoft.com/office/powerpoint/2010/main" val="698490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Suspending (or Locking) the Scheduler</a:t>
            </a:r>
          </a:p>
        </p:txBody>
      </p:sp>
      <p:sp>
        <p:nvSpPr>
          <p:cNvPr id="3" name="Content Placeholder 2"/>
          <p:cNvSpPr>
            <a:spLocks noGrp="1"/>
          </p:cNvSpPr>
          <p:nvPr>
            <p:ph idx="1"/>
          </p:nvPr>
        </p:nvSpPr>
        <p:spPr/>
        <p:txBody>
          <a:bodyPr/>
          <a:lstStyle/>
          <a:p>
            <a:r>
              <a:rPr lang="en-US" dirty="0"/>
              <a:t>Create critical sections by suspending the scheduler.</a:t>
            </a:r>
          </a:p>
          <a:p>
            <a:pPr lvl="1"/>
            <a:r>
              <a:rPr lang="en-US" dirty="0"/>
              <a:t>Can protect a region of code only from access by </a:t>
            </a:r>
            <a:r>
              <a:rPr lang="en-US" b="1" dirty="0"/>
              <a:t>other tasks</a:t>
            </a:r>
            <a:r>
              <a:rPr lang="en-US" dirty="0"/>
              <a:t> as interrupts remain enabled.</a:t>
            </a:r>
          </a:p>
          <a:p>
            <a:pPr lvl="1"/>
            <a:r>
              <a:rPr lang="en-US" dirty="0"/>
              <a:t>A critical section that is too long to be implemented by simply </a:t>
            </a:r>
            <a:r>
              <a:rPr lang="en-US" b="1" dirty="0"/>
              <a:t>disabling interrupts </a:t>
            </a:r>
            <a:r>
              <a:rPr lang="en-US" dirty="0"/>
              <a:t>can be implemented by </a:t>
            </a:r>
            <a:r>
              <a:rPr lang="en-US" b="1" dirty="0"/>
              <a:t>suspending the scheduler</a:t>
            </a:r>
            <a:r>
              <a:rPr lang="en-US" dirty="0"/>
              <a:t>.</a:t>
            </a:r>
          </a:p>
          <a:p>
            <a:pPr lvl="2"/>
            <a:r>
              <a:rPr lang="en-US" dirty="0"/>
              <a:t>But, resuming the scheduler can be a relatively long operation.</a:t>
            </a:r>
          </a:p>
          <a:p>
            <a:pPr lvl="1"/>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10</a:t>
            </a:fld>
            <a:endParaRPr lang="en-US"/>
          </a:p>
        </p:txBody>
      </p:sp>
    </p:spTree>
    <p:extLst>
      <p:ext uri="{BB962C8B-B14F-4D97-AF65-F5344CB8AC3E}">
        <p14:creationId xmlns:p14="http://schemas.microsoft.com/office/powerpoint/2010/main" val="1471217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vTaskSuspendAll</a:t>
            </a:r>
            <a:r>
              <a:rPr lang="en-US" dirty="0"/>
              <a:t>() API Functions</a:t>
            </a:r>
          </a:p>
        </p:txBody>
      </p:sp>
      <p:sp>
        <p:nvSpPr>
          <p:cNvPr id="3" name="Content Placeholder 2"/>
          <p:cNvSpPr>
            <a:spLocks noGrp="1"/>
          </p:cNvSpPr>
          <p:nvPr>
            <p:ph idx="1"/>
          </p:nvPr>
        </p:nvSpPr>
        <p:spPr>
          <a:xfrm>
            <a:off x="457200" y="1524000"/>
            <a:ext cx="8153400" cy="4525963"/>
          </a:xfrm>
        </p:spPr>
        <p:txBody>
          <a:bodyPr>
            <a:normAutofit/>
          </a:bodyPr>
          <a:lstStyle/>
          <a:p>
            <a:r>
              <a:rPr lang="en-US" dirty="0"/>
              <a:t>Prototype</a:t>
            </a:r>
          </a:p>
          <a:p>
            <a:pPr marL="0" indent="0">
              <a:buNone/>
            </a:pPr>
            <a:r>
              <a:rPr lang="en-US" dirty="0"/>
              <a:t>  void </a:t>
            </a:r>
            <a:r>
              <a:rPr lang="en-US" dirty="0" err="1"/>
              <a:t>vTaskSuspendAll</a:t>
            </a:r>
            <a:r>
              <a:rPr lang="en-US" dirty="0"/>
              <a:t>(void);</a:t>
            </a:r>
          </a:p>
          <a:p>
            <a:pPr marL="0" indent="0">
              <a:buNone/>
            </a:pPr>
            <a:endParaRPr lang="en-US" dirty="0"/>
          </a:p>
          <a:p>
            <a:pPr lvl="1"/>
            <a:r>
              <a:rPr lang="en-US" dirty="0"/>
              <a:t>Suspending the scheduler prevents a context switch from occurring but leaves interrupts enabled.(</a:t>
            </a:r>
            <a:r>
              <a:rPr lang="zh-CN" altLang="en-US" dirty="0"/>
              <a:t>可防止上下文切换发生</a:t>
            </a:r>
            <a:r>
              <a:rPr lang="en-US" dirty="0"/>
              <a:t>)</a:t>
            </a:r>
          </a:p>
          <a:p>
            <a:pPr lvl="1"/>
            <a:r>
              <a:rPr lang="en-US" dirty="0"/>
              <a:t>If an interrupt requests a context switch while the scheduler is suspended, the request is held pending and is performed only when the scheduler is resumed.</a:t>
            </a:r>
          </a:p>
        </p:txBody>
      </p:sp>
      <p:sp>
        <p:nvSpPr>
          <p:cNvPr id="4" name="Slide Number Placeholder 3"/>
          <p:cNvSpPr>
            <a:spLocks noGrp="1"/>
          </p:cNvSpPr>
          <p:nvPr>
            <p:ph type="sldNum" sz="quarter" idx="12"/>
          </p:nvPr>
        </p:nvSpPr>
        <p:spPr/>
        <p:txBody>
          <a:bodyPr/>
          <a:lstStyle/>
          <a:p>
            <a:fld id="{55425ECB-8EF4-4635-8F26-5EE9ACB72B4B}" type="slidenum">
              <a:rPr lang="en-US" smtClean="0"/>
              <a:t>11</a:t>
            </a:fld>
            <a:endParaRPr lang="en-US"/>
          </a:p>
        </p:txBody>
      </p:sp>
    </p:spTree>
    <p:extLst>
      <p:ext uri="{BB962C8B-B14F-4D97-AF65-F5344CB8AC3E}">
        <p14:creationId xmlns:p14="http://schemas.microsoft.com/office/powerpoint/2010/main" val="3036322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vTaskResumeAll</a:t>
            </a:r>
            <a:r>
              <a:rPr lang="en-US" dirty="0"/>
              <a:t>() API Function</a:t>
            </a:r>
          </a:p>
        </p:txBody>
      </p:sp>
      <p:sp>
        <p:nvSpPr>
          <p:cNvPr id="3" name="Content Placeholder 2"/>
          <p:cNvSpPr>
            <a:spLocks noGrp="1"/>
          </p:cNvSpPr>
          <p:nvPr>
            <p:ph idx="1"/>
          </p:nvPr>
        </p:nvSpPr>
        <p:spPr/>
        <p:txBody>
          <a:bodyPr>
            <a:normAutofit/>
          </a:bodyPr>
          <a:lstStyle/>
          <a:p>
            <a:r>
              <a:rPr lang="en-US" dirty="0"/>
              <a:t>Prototype </a:t>
            </a:r>
          </a:p>
          <a:p>
            <a:pPr marL="0" indent="0">
              <a:buNone/>
            </a:pPr>
            <a:r>
              <a:rPr lang="en-US" dirty="0"/>
              <a:t>    </a:t>
            </a:r>
            <a:r>
              <a:rPr lang="en-US" dirty="0" err="1"/>
              <a:t>portBASE_TYPE</a:t>
            </a:r>
            <a:r>
              <a:rPr lang="en-US" dirty="0"/>
              <a:t> </a:t>
            </a:r>
            <a:r>
              <a:rPr lang="en-US" dirty="0" err="1"/>
              <a:t>vTaskResumeAll</a:t>
            </a:r>
            <a:r>
              <a:rPr lang="en-US" dirty="0"/>
              <a:t>(void);</a:t>
            </a:r>
          </a:p>
          <a:p>
            <a:endParaRPr lang="en-US" dirty="0"/>
          </a:p>
          <a:p>
            <a:r>
              <a:rPr lang="en-US" dirty="0"/>
              <a:t>Returned value</a:t>
            </a:r>
          </a:p>
          <a:p>
            <a:pPr lvl="1"/>
            <a:r>
              <a:rPr lang="en-US" dirty="0" err="1"/>
              <a:t>pdTRUE</a:t>
            </a:r>
            <a:r>
              <a:rPr lang="en-US" dirty="0"/>
              <a:t>: a previously pending context switch being performed before </a:t>
            </a:r>
            <a:r>
              <a:rPr lang="en-US" dirty="0" err="1"/>
              <a:t>xTaskResumeAll</a:t>
            </a:r>
            <a:r>
              <a:rPr lang="en-US" dirty="0"/>
              <a:t>() returns;</a:t>
            </a:r>
          </a:p>
          <a:p>
            <a:pPr lvl="1"/>
            <a:r>
              <a:rPr lang="en-US" dirty="0" err="1"/>
              <a:t>pdFALSE</a:t>
            </a:r>
            <a:r>
              <a:rPr lang="en-US" dirty="0"/>
              <a:t>: in all other cases.</a:t>
            </a:r>
          </a:p>
          <a:p>
            <a:pPr lvl="1"/>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12</a:t>
            </a:fld>
            <a:endParaRPr lang="en-US"/>
          </a:p>
        </p:txBody>
      </p:sp>
    </p:spTree>
    <p:extLst>
      <p:ext uri="{BB962C8B-B14F-4D97-AF65-F5344CB8AC3E}">
        <p14:creationId xmlns:p14="http://schemas.microsoft.com/office/powerpoint/2010/main" val="396162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Actual implementation of </a:t>
            </a:r>
            <a:r>
              <a:rPr lang="en-US" dirty="0" err="1"/>
              <a:t>vPrintString</a:t>
            </a:r>
            <a:r>
              <a:rPr lang="en-US"/>
              <a:t>()</a:t>
            </a:r>
          </a:p>
        </p:txBody>
      </p:sp>
      <p:sp>
        <p:nvSpPr>
          <p:cNvPr id="3" name="Content Placeholder 2"/>
          <p:cNvSpPr>
            <a:spLocks noGrp="1"/>
          </p:cNvSpPr>
          <p:nvPr>
            <p:ph idx="1"/>
          </p:nvPr>
        </p:nvSpPr>
        <p:spPr/>
        <p:txBody>
          <a:bodyPr>
            <a:normAutofit/>
          </a:bodyPr>
          <a:lstStyle/>
          <a:p>
            <a:pPr marL="0" indent="0">
              <a:buNone/>
            </a:pPr>
            <a:r>
              <a:rPr lang="en-US" sz="2600" dirty="0"/>
              <a:t>void </a:t>
            </a:r>
            <a:r>
              <a:rPr lang="en-US" sz="2600" dirty="0" err="1"/>
              <a:t>vPrintString</a:t>
            </a:r>
            <a:r>
              <a:rPr lang="en-US" sz="2600" dirty="0"/>
              <a:t>(</a:t>
            </a:r>
            <a:r>
              <a:rPr lang="en-US" sz="2600" dirty="0" err="1"/>
              <a:t>const</a:t>
            </a:r>
            <a:r>
              <a:rPr lang="en-US" sz="2600" dirty="0"/>
              <a:t> char *</a:t>
            </a:r>
            <a:r>
              <a:rPr lang="en-US" sz="2600" dirty="0" err="1"/>
              <a:t>pcString</a:t>
            </a:r>
            <a:r>
              <a:rPr lang="en-US" sz="2600" dirty="0"/>
              <a:t>) {</a:t>
            </a:r>
          </a:p>
          <a:p>
            <a:pPr marL="0" indent="0">
              <a:buNone/>
            </a:pPr>
            <a:r>
              <a:rPr lang="en-US" sz="2600" dirty="0"/>
              <a:t>   static char </a:t>
            </a:r>
            <a:r>
              <a:rPr lang="en-US" sz="2600" dirty="0" err="1"/>
              <a:t>cBuffer</a:t>
            </a:r>
            <a:r>
              <a:rPr lang="en-US" sz="2600" dirty="0"/>
              <a:t>[ </a:t>
            </a:r>
            <a:r>
              <a:rPr lang="en-US" sz="2600" dirty="0" err="1"/>
              <a:t>ioMAX_MSG_LEN</a:t>
            </a:r>
            <a:r>
              <a:rPr lang="en-US" sz="2600" dirty="0"/>
              <a:t>];</a:t>
            </a:r>
          </a:p>
          <a:p>
            <a:pPr marL="0" indent="0">
              <a:buNone/>
            </a:pPr>
            <a:r>
              <a:rPr lang="en-US" sz="2600" dirty="0"/>
              <a:t>   </a:t>
            </a:r>
            <a:r>
              <a:rPr lang="en-US" sz="2600" dirty="0" err="1"/>
              <a:t>vTaskSuspendAll</a:t>
            </a:r>
            <a:r>
              <a:rPr lang="en-US" sz="2600" dirty="0"/>
              <a:t>();</a:t>
            </a:r>
          </a:p>
          <a:p>
            <a:pPr marL="0" indent="0">
              <a:buNone/>
            </a:pPr>
            <a:r>
              <a:rPr lang="en-US" sz="2600" dirty="0"/>
              <a:t>   {</a:t>
            </a:r>
          </a:p>
          <a:p>
            <a:pPr marL="0" indent="0">
              <a:buNone/>
            </a:pPr>
            <a:r>
              <a:rPr lang="en-US" sz="2600" dirty="0"/>
              <a:t>       </a:t>
            </a:r>
            <a:r>
              <a:rPr lang="en-US" sz="2600" dirty="0" err="1"/>
              <a:t>sprintf</a:t>
            </a:r>
            <a:r>
              <a:rPr lang="en-US" sz="2600" dirty="0"/>
              <a:t>(</a:t>
            </a:r>
            <a:r>
              <a:rPr lang="en-US" sz="2600" dirty="0" err="1"/>
              <a:t>cBuffer</a:t>
            </a:r>
            <a:r>
              <a:rPr lang="en-US" sz="2600" dirty="0"/>
              <a:t>, “%s”, </a:t>
            </a:r>
            <a:r>
              <a:rPr lang="en-US" sz="2600" dirty="0" err="1"/>
              <a:t>pcString</a:t>
            </a:r>
            <a:r>
              <a:rPr lang="en-US" sz="2600" dirty="0"/>
              <a:t>);</a:t>
            </a:r>
          </a:p>
          <a:p>
            <a:pPr marL="0" indent="0">
              <a:buNone/>
            </a:pPr>
            <a:r>
              <a:rPr lang="en-US" sz="2600" dirty="0"/>
              <a:t>      </a:t>
            </a:r>
            <a:r>
              <a:rPr lang="en-US" sz="2600" dirty="0" err="1"/>
              <a:t>consoleprint</a:t>
            </a:r>
            <a:r>
              <a:rPr lang="en-US" sz="2600" dirty="0"/>
              <a:t>(</a:t>
            </a:r>
            <a:r>
              <a:rPr lang="en-US" sz="2600" dirty="0" err="1"/>
              <a:t>cBuffer</a:t>
            </a:r>
            <a:r>
              <a:rPr lang="en-US" sz="2600" dirty="0"/>
              <a:t>);</a:t>
            </a:r>
          </a:p>
          <a:p>
            <a:pPr marL="0" indent="0">
              <a:buNone/>
            </a:pPr>
            <a:r>
              <a:rPr lang="en-US" sz="2600" dirty="0"/>
              <a:t>   }</a:t>
            </a:r>
          </a:p>
          <a:p>
            <a:pPr marL="0" indent="0">
              <a:buNone/>
            </a:pPr>
            <a:r>
              <a:rPr lang="en-US" sz="2600" dirty="0"/>
              <a:t>   </a:t>
            </a:r>
            <a:r>
              <a:rPr lang="en-US" sz="2600" dirty="0" err="1"/>
              <a:t>vTaskResumeAll</a:t>
            </a:r>
            <a:r>
              <a:rPr lang="en-US" sz="2600" dirty="0"/>
              <a:t>();</a:t>
            </a:r>
          </a:p>
          <a:p>
            <a:pPr marL="0" indent="0">
              <a:buNone/>
            </a:pPr>
            <a:r>
              <a:rPr lang="en-US" sz="2600" dirty="0"/>
              <a:t>}</a:t>
            </a:r>
          </a:p>
          <a:p>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13</a:t>
            </a:fld>
            <a:endParaRPr lang="en-US"/>
          </a:p>
        </p:txBody>
      </p:sp>
    </p:spTree>
    <p:extLst>
      <p:ext uri="{BB962C8B-B14F-4D97-AF65-F5344CB8AC3E}">
        <p14:creationId xmlns:p14="http://schemas.microsoft.com/office/powerpoint/2010/main" val="216002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 </a:t>
            </a:r>
            <a:r>
              <a:rPr lang="en-US" dirty="0" err="1"/>
              <a:t>Mutexes</a:t>
            </a:r>
            <a:r>
              <a:rPr lang="en-US" dirty="0"/>
              <a:t> (</a:t>
            </a:r>
            <a:r>
              <a:rPr lang="en-US" dirty="0" err="1"/>
              <a:t>MUTual</a:t>
            </a:r>
            <a:r>
              <a:rPr lang="en-US" dirty="0"/>
              <a:t> </a:t>
            </a:r>
            <a:r>
              <a:rPr lang="en-US" dirty="0" err="1"/>
              <a:t>EXclusion</a:t>
            </a:r>
            <a:r>
              <a:rPr lang="en-US" dirty="0"/>
              <a:t>)</a:t>
            </a:r>
          </a:p>
        </p:txBody>
      </p:sp>
      <p:sp>
        <p:nvSpPr>
          <p:cNvPr id="3" name="Content Placeholder 2"/>
          <p:cNvSpPr>
            <a:spLocks noGrp="1"/>
          </p:cNvSpPr>
          <p:nvPr>
            <p:ph idx="1"/>
          </p:nvPr>
        </p:nvSpPr>
        <p:spPr>
          <a:xfrm>
            <a:off x="457200" y="1600200"/>
            <a:ext cx="8229600" cy="4876800"/>
          </a:xfrm>
        </p:spPr>
        <p:txBody>
          <a:bodyPr>
            <a:normAutofit/>
          </a:bodyPr>
          <a:lstStyle/>
          <a:p>
            <a:r>
              <a:rPr lang="en-US" dirty="0"/>
              <a:t>In mutual exclusion scenario, mutex is considered as a token associated with the resource being shared.</a:t>
            </a:r>
          </a:p>
          <a:p>
            <a:pPr lvl="1"/>
            <a:r>
              <a:rPr lang="en-US" dirty="0"/>
              <a:t>For a task to access the resource legitimately, it must first successfully ‘take’ the token. </a:t>
            </a:r>
          </a:p>
          <a:p>
            <a:pPr lvl="2"/>
            <a:r>
              <a:rPr lang="en-US" dirty="0"/>
              <a:t>No task is allowed to access the shared resources unless it holds the token</a:t>
            </a:r>
          </a:p>
          <a:p>
            <a:pPr lvl="1"/>
            <a:r>
              <a:rPr lang="en-US" dirty="0"/>
              <a:t>When the token holder task has finished with the resource, it must ‘give‘ the token back.</a:t>
            </a:r>
          </a:p>
          <a:p>
            <a:pPr lvl="1"/>
            <a:r>
              <a:rPr lang="en-US" dirty="0"/>
              <a:t>Only when the token has been returned, another task can successfully take the token and then safely access the same shared resource.</a:t>
            </a:r>
          </a:p>
          <a:p>
            <a:pPr lvl="2"/>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14</a:t>
            </a:fld>
            <a:endParaRPr lang="en-US"/>
          </a:p>
        </p:txBody>
      </p:sp>
    </p:spTree>
    <p:extLst>
      <p:ext uri="{BB962C8B-B14F-4D97-AF65-F5344CB8AC3E}">
        <p14:creationId xmlns:p14="http://schemas.microsoft.com/office/powerpoint/2010/main" val="161860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Mutexes</a:t>
            </a:r>
            <a:r>
              <a:rPr lang="en-US" dirty="0"/>
              <a:t> vs. Binary Semaphores</a:t>
            </a:r>
          </a:p>
        </p:txBody>
      </p:sp>
      <p:sp>
        <p:nvSpPr>
          <p:cNvPr id="3" name="Content Placeholder 2"/>
          <p:cNvSpPr>
            <a:spLocks noGrp="1"/>
          </p:cNvSpPr>
          <p:nvPr>
            <p:ph idx="1"/>
          </p:nvPr>
        </p:nvSpPr>
        <p:spPr/>
        <p:txBody>
          <a:bodyPr/>
          <a:lstStyle/>
          <a:p>
            <a:r>
              <a:rPr lang="en-US" dirty="0"/>
              <a:t>A mutex is a special type of Semaphore. </a:t>
            </a:r>
          </a:p>
          <a:p>
            <a:r>
              <a:rPr lang="en-US" dirty="0"/>
              <a:t>But, their usage scenarios are different.</a:t>
            </a:r>
          </a:p>
          <a:p>
            <a:pPr lvl="1"/>
            <a:r>
              <a:rPr lang="en-US" dirty="0"/>
              <a:t>Mutex for mutual exclusion</a:t>
            </a:r>
          </a:p>
          <a:p>
            <a:pPr lvl="1"/>
            <a:r>
              <a:rPr lang="en-US" dirty="0"/>
              <a:t>Binary semaphore for synchronization</a:t>
            </a:r>
          </a:p>
          <a:p>
            <a:r>
              <a:rPr lang="en-US" dirty="0"/>
              <a:t>And differ after obtaining the semaphore</a:t>
            </a:r>
          </a:p>
          <a:p>
            <a:pPr lvl="1"/>
            <a:r>
              <a:rPr lang="en-US" dirty="0"/>
              <a:t>Mutex must always be returned.</a:t>
            </a:r>
          </a:p>
          <a:p>
            <a:pPr lvl="1"/>
            <a:r>
              <a:rPr lang="en-US" dirty="0"/>
              <a:t>A binary semaphore  is normally discarded and not returned.</a:t>
            </a:r>
          </a:p>
        </p:txBody>
      </p:sp>
      <p:sp>
        <p:nvSpPr>
          <p:cNvPr id="4" name="Slide Number Placeholder 3"/>
          <p:cNvSpPr>
            <a:spLocks noGrp="1"/>
          </p:cNvSpPr>
          <p:nvPr>
            <p:ph type="sldNum" sz="quarter" idx="12"/>
          </p:nvPr>
        </p:nvSpPr>
        <p:spPr/>
        <p:txBody>
          <a:bodyPr/>
          <a:lstStyle/>
          <a:p>
            <a:fld id="{55425ECB-8EF4-4635-8F26-5EE9ACB72B4B}" type="slidenum">
              <a:rPr lang="en-US" smtClean="0"/>
              <a:t>15</a:t>
            </a:fld>
            <a:endParaRPr lang="en-US"/>
          </a:p>
        </p:txBody>
      </p:sp>
    </p:spTree>
    <p:extLst>
      <p:ext uri="{BB962C8B-B14F-4D97-AF65-F5344CB8AC3E}">
        <p14:creationId xmlns:p14="http://schemas.microsoft.com/office/powerpoint/2010/main" val="242678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bit more</a:t>
            </a:r>
          </a:p>
        </p:txBody>
      </p:sp>
      <p:sp>
        <p:nvSpPr>
          <p:cNvPr id="3" name="Content Placeholder 2"/>
          <p:cNvSpPr>
            <a:spLocks noGrp="1"/>
          </p:cNvSpPr>
          <p:nvPr>
            <p:ph idx="1"/>
          </p:nvPr>
        </p:nvSpPr>
        <p:spPr/>
        <p:txBody>
          <a:bodyPr/>
          <a:lstStyle/>
          <a:p>
            <a:r>
              <a:rPr lang="en-US" dirty="0"/>
              <a:t>The mechanism works purely through the discipline of the application writer.</a:t>
            </a:r>
          </a:p>
          <a:p>
            <a:pPr lvl="1"/>
            <a:r>
              <a:rPr lang="en-US" dirty="0"/>
              <a:t>There is no reason why a task cannot access the resource at any time, but</a:t>
            </a:r>
          </a:p>
          <a:p>
            <a:pPr lvl="1"/>
            <a:r>
              <a:rPr lang="en-US" dirty="0"/>
              <a:t>Each task ‘agrees’ not to do so, unless it is able to become the mutex holder</a:t>
            </a:r>
          </a:p>
        </p:txBody>
      </p:sp>
      <p:sp>
        <p:nvSpPr>
          <p:cNvPr id="4" name="Slide Number Placeholder 3"/>
          <p:cNvSpPr>
            <a:spLocks noGrp="1"/>
          </p:cNvSpPr>
          <p:nvPr>
            <p:ph type="sldNum" sz="quarter" idx="12"/>
          </p:nvPr>
        </p:nvSpPr>
        <p:spPr/>
        <p:txBody>
          <a:bodyPr/>
          <a:lstStyle/>
          <a:p>
            <a:fld id="{55425ECB-8EF4-4635-8F26-5EE9ACB72B4B}" type="slidenum">
              <a:rPr lang="en-US" smtClean="0"/>
              <a:t>16</a:t>
            </a:fld>
            <a:endParaRPr lang="en-US"/>
          </a:p>
        </p:txBody>
      </p:sp>
    </p:spTree>
    <p:extLst>
      <p:ext uri="{BB962C8B-B14F-4D97-AF65-F5344CB8AC3E}">
        <p14:creationId xmlns:p14="http://schemas.microsoft.com/office/powerpoint/2010/main" val="3492768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425ECB-8EF4-4635-8F26-5EE9ACB72B4B}" type="slidenum">
              <a:rPr lang="en-US" smtClean="0"/>
              <a:t>17</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481013"/>
            <a:ext cx="5429250" cy="589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55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425ECB-8EF4-4635-8F26-5EE9ACB72B4B}" type="slidenum">
              <a:rPr lang="en-US" smtClean="0"/>
              <a:t>18</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8" y="533400"/>
            <a:ext cx="5457825"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3060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xSemaphoreCreateMutex</a:t>
            </a:r>
            <a:r>
              <a:rPr lang="en-US" dirty="0"/>
              <a:t>() API</a:t>
            </a:r>
          </a:p>
        </p:txBody>
      </p:sp>
      <p:sp>
        <p:nvSpPr>
          <p:cNvPr id="3" name="Content Placeholder 2"/>
          <p:cNvSpPr>
            <a:spLocks noGrp="1"/>
          </p:cNvSpPr>
          <p:nvPr>
            <p:ph idx="1"/>
          </p:nvPr>
        </p:nvSpPr>
        <p:spPr/>
        <p:txBody>
          <a:bodyPr/>
          <a:lstStyle/>
          <a:p>
            <a:r>
              <a:rPr lang="en-US" dirty="0"/>
              <a:t>Prototype</a:t>
            </a:r>
          </a:p>
          <a:p>
            <a:pPr marL="0" indent="0">
              <a:buNone/>
            </a:pPr>
            <a:r>
              <a:rPr lang="en-US" sz="2400" dirty="0"/>
              <a:t>   </a:t>
            </a:r>
            <a:r>
              <a:rPr lang="en-US" sz="2400" dirty="0" err="1"/>
              <a:t>xSemaphoreHandle</a:t>
            </a:r>
            <a:r>
              <a:rPr lang="en-US" sz="2400" dirty="0"/>
              <a:t> </a:t>
            </a:r>
            <a:r>
              <a:rPr lang="en-US" sz="2400" dirty="0" err="1"/>
              <a:t>xSemaphoreCreateMutex</a:t>
            </a:r>
            <a:r>
              <a:rPr lang="en-US" sz="2400" dirty="0"/>
              <a:t>(void);</a:t>
            </a:r>
          </a:p>
          <a:p>
            <a:pPr marL="0" indent="0">
              <a:buNone/>
            </a:pPr>
            <a:endParaRPr lang="en-US" sz="2400" dirty="0"/>
          </a:p>
          <a:p>
            <a:r>
              <a:rPr lang="en-US" sz="2800" dirty="0"/>
              <a:t>Retuned value</a:t>
            </a:r>
          </a:p>
          <a:p>
            <a:pPr lvl="1"/>
            <a:r>
              <a:rPr lang="en-US" sz="2400" dirty="0"/>
              <a:t>If NULL is returned, the mutex could not be created as there is insufficient heap memory available for </a:t>
            </a:r>
            <a:r>
              <a:rPr lang="en-US" sz="2400" dirty="0" err="1"/>
              <a:t>FreeRTOS</a:t>
            </a:r>
            <a:r>
              <a:rPr lang="en-US" sz="2400" dirty="0"/>
              <a:t> to allocate the mutex data structure.</a:t>
            </a:r>
          </a:p>
          <a:p>
            <a:pPr lvl="1"/>
            <a:r>
              <a:rPr lang="en-US" sz="2400" dirty="0"/>
              <a:t>A non-NULL return value indicates that the mutex has been created successfully. It should be stored as the handle to the created mutex. </a:t>
            </a:r>
          </a:p>
        </p:txBody>
      </p:sp>
      <p:sp>
        <p:nvSpPr>
          <p:cNvPr id="4" name="Slide Number Placeholder 3"/>
          <p:cNvSpPr>
            <a:spLocks noGrp="1"/>
          </p:cNvSpPr>
          <p:nvPr>
            <p:ph type="sldNum" sz="quarter" idx="12"/>
          </p:nvPr>
        </p:nvSpPr>
        <p:spPr/>
        <p:txBody>
          <a:bodyPr/>
          <a:lstStyle/>
          <a:p>
            <a:fld id="{55425ECB-8EF4-4635-8F26-5EE9ACB72B4B}" type="slidenum">
              <a:rPr lang="en-US" smtClean="0"/>
              <a:t>19</a:t>
            </a:fld>
            <a:endParaRPr lang="en-US"/>
          </a:p>
        </p:txBody>
      </p:sp>
    </p:spTree>
    <p:extLst>
      <p:ext uri="{BB962C8B-B14F-4D97-AF65-F5344CB8AC3E}">
        <p14:creationId xmlns:p14="http://schemas.microsoft.com/office/powerpoint/2010/main" val="338755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Potential conflict in a multitasking system</a:t>
            </a:r>
          </a:p>
          <a:p>
            <a:pPr lvl="1"/>
            <a:r>
              <a:rPr lang="en-US" dirty="0"/>
              <a:t>If one task starts to access a resource, but does not complete its access before being transitioned out of the Running state,</a:t>
            </a:r>
          </a:p>
          <a:p>
            <a:pPr lvl="1"/>
            <a:r>
              <a:rPr lang="en-US" dirty="0"/>
              <a:t>If the task leaves the resource in an inconsistent state, </a:t>
            </a:r>
          </a:p>
          <a:p>
            <a:pPr marL="457200" lvl="1" indent="0">
              <a:buNone/>
            </a:pPr>
            <a:r>
              <a:rPr lang="en-US" dirty="0"/>
              <a:t>Then, access to the same resource by any other task or interrupt could result in data corruption or other similar error.</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2</a:t>
            </a:fld>
            <a:endParaRPr lang="en-US"/>
          </a:p>
        </p:txBody>
      </p:sp>
    </p:spTree>
    <p:extLst>
      <p:ext uri="{BB962C8B-B14F-4D97-AF65-F5344CB8AC3E}">
        <p14:creationId xmlns:p14="http://schemas.microsoft.com/office/powerpoint/2010/main" val="1611568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15 Rewriting </a:t>
            </a:r>
            <a:r>
              <a:rPr lang="en-US" dirty="0" err="1"/>
              <a:t>vPrintString</a:t>
            </a:r>
            <a:r>
              <a:rPr lang="en-US" dirty="0"/>
              <a:t>() to use a semaphore</a:t>
            </a:r>
          </a:p>
        </p:txBody>
      </p:sp>
      <p:sp>
        <p:nvSpPr>
          <p:cNvPr id="3" name="Content Placeholder 2"/>
          <p:cNvSpPr>
            <a:spLocks noGrp="1"/>
          </p:cNvSpPr>
          <p:nvPr>
            <p:ph idx="1"/>
          </p:nvPr>
        </p:nvSpPr>
        <p:spPr/>
        <p:txBody>
          <a:bodyPr/>
          <a:lstStyle/>
          <a:p>
            <a:r>
              <a:rPr lang="en-US" dirty="0"/>
              <a:t>Create a new version of </a:t>
            </a:r>
            <a:r>
              <a:rPr lang="en-US" dirty="0" err="1"/>
              <a:t>prvNewPrintString</a:t>
            </a:r>
            <a:r>
              <a:rPr lang="en-US" dirty="0"/>
              <a:t>()</a:t>
            </a:r>
          </a:p>
          <a:p>
            <a:pPr lvl="1"/>
            <a:r>
              <a:rPr lang="en-US" dirty="0"/>
              <a:t>Use a mutex to control access to standard out in place of the basic critical section.</a:t>
            </a:r>
          </a:p>
          <a:p>
            <a:r>
              <a:rPr lang="en-US" dirty="0"/>
              <a:t>Then, call this new function from multiple tasks.</a:t>
            </a:r>
          </a:p>
          <a:p>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20</a:t>
            </a:fld>
            <a:endParaRPr lang="en-US"/>
          </a:p>
        </p:txBody>
      </p:sp>
    </p:spTree>
    <p:extLst>
      <p:ext uri="{BB962C8B-B14F-4D97-AF65-F5344CB8AC3E}">
        <p14:creationId xmlns:p14="http://schemas.microsoft.com/office/powerpoint/2010/main" val="3476615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495799"/>
          </a:xfrm>
        </p:spPr>
        <p:txBody>
          <a:bodyPr>
            <a:normAutofit lnSpcReduction="10000"/>
          </a:bodyPr>
          <a:lstStyle/>
          <a:p>
            <a:pPr marL="0" indent="0">
              <a:buNone/>
            </a:pPr>
            <a:r>
              <a:rPr lang="en-US" sz="2400" dirty="0"/>
              <a:t>static void </a:t>
            </a:r>
            <a:r>
              <a:rPr lang="en-US" sz="2400" dirty="0" err="1"/>
              <a:t>prvNewPrintString</a:t>
            </a:r>
            <a:r>
              <a:rPr lang="en-US" sz="2400" dirty="0"/>
              <a:t>(</a:t>
            </a:r>
            <a:r>
              <a:rPr lang="en-US" sz="2400" dirty="0" err="1"/>
              <a:t>const</a:t>
            </a:r>
            <a:r>
              <a:rPr lang="en-US" sz="2400" dirty="0"/>
              <a:t> char *</a:t>
            </a:r>
            <a:r>
              <a:rPr lang="en-US" sz="2400" dirty="0" err="1"/>
              <a:t>pcString</a:t>
            </a:r>
            <a:r>
              <a:rPr lang="en-US" sz="2400" dirty="0"/>
              <a:t>) {</a:t>
            </a:r>
          </a:p>
          <a:p>
            <a:pPr marL="0" indent="0">
              <a:buNone/>
            </a:pPr>
            <a:r>
              <a:rPr lang="en-US" sz="2400" dirty="0"/>
              <a:t>   static char </a:t>
            </a:r>
            <a:r>
              <a:rPr lang="en-US" sz="2400" dirty="0" err="1"/>
              <a:t>cBuffer</a:t>
            </a:r>
            <a:r>
              <a:rPr lang="en-US" sz="2400" dirty="0"/>
              <a:t>[ </a:t>
            </a:r>
            <a:r>
              <a:rPr lang="en-US" sz="2400" dirty="0" err="1"/>
              <a:t>ioMAX_MSG_LEN</a:t>
            </a:r>
            <a:r>
              <a:rPr lang="en-US" sz="2400" dirty="0"/>
              <a:t>]; </a:t>
            </a:r>
          </a:p>
          <a:p>
            <a:pPr marL="0" indent="0">
              <a:buNone/>
            </a:pPr>
            <a:r>
              <a:rPr lang="en-US" sz="2400" dirty="0"/>
              <a:t>   /* Block indefinitely to wait for the mutex if it is not  </a:t>
            </a:r>
          </a:p>
          <a:p>
            <a:pPr marL="0" indent="0">
              <a:buNone/>
            </a:pPr>
            <a:r>
              <a:rPr lang="en-US" sz="2400" dirty="0"/>
              <a:t>       available straight away. */</a:t>
            </a:r>
          </a:p>
          <a:p>
            <a:pPr marL="0" indent="0">
              <a:buNone/>
            </a:pPr>
            <a:r>
              <a:rPr lang="en-US" sz="2400" dirty="0"/>
              <a:t>   </a:t>
            </a:r>
            <a:r>
              <a:rPr lang="en-US" sz="2400" dirty="0" err="1"/>
              <a:t>xSemaphoreTake</a:t>
            </a:r>
            <a:r>
              <a:rPr lang="en-US" sz="2400" dirty="0"/>
              <a:t>(</a:t>
            </a:r>
            <a:r>
              <a:rPr lang="en-US" sz="2400" dirty="0" err="1"/>
              <a:t>xMutex</a:t>
            </a:r>
            <a:r>
              <a:rPr lang="en-US" sz="2400" dirty="0"/>
              <a:t>, </a:t>
            </a:r>
            <a:r>
              <a:rPr lang="en-US" sz="2400" dirty="0" err="1"/>
              <a:t>portMAX_DELAY</a:t>
            </a:r>
            <a:r>
              <a:rPr lang="en-US" sz="2400" dirty="0"/>
              <a:t>);</a:t>
            </a:r>
          </a:p>
          <a:p>
            <a:pPr marL="0" indent="0">
              <a:buNone/>
            </a:pPr>
            <a:r>
              <a:rPr lang="en-US" sz="2400" dirty="0"/>
              <a:t>   {</a:t>
            </a:r>
          </a:p>
          <a:p>
            <a:pPr marL="0" indent="0">
              <a:buNone/>
            </a:pPr>
            <a:r>
              <a:rPr lang="en-US" sz="2400" dirty="0"/>
              <a:t>       </a:t>
            </a:r>
            <a:r>
              <a:rPr lang="en-US" sz="2400" dirty="0" err="1"/>
              <a:t>sprintf</a:t>
            </a:r>
            <a:r>
              <a:rPr lang="en-US" sz="2400" dirty="0"/>
              <a:t>(</a:t>
            </a:r>
            <a:r>
              <a:rPr lang="en-US" sz="2400" dirty="0" err="1"/>
              <a:t>cBuffer</a:t>
            </a:r>
            <a:r>
              <a:rPr lang="en-US" sz="2400" dirty="0"/>
              <a:t>, “%s”, </a:t>
            </a:r>
            <a:r>
              <a:rPr lang="en-US" sz="2400" dirty="0" err="1"/>
              <a:t>pcString</a:t>
            </a:r>
            <a:r>
              <a:rPr lang="en-US" sz="2400" dirty="0"/>
              <a:t>);</a:t>
            </a:r>
          </a:p>
          <a:p>
            <a:pPr marL="0" indent="0">
              <a:buNone/>
            </a:pPr>
            <a:r>
              <a:rPr lang="en-US" sz="2400" dirty="0"/>
              <a:t>       </a:t>
            </a:r>
            <a:r>
              <a:rPr lang="en-US" sz="2400" dirty="0" err="1"/>
              <a:t>consoleprint</a:t>
            </a:r>
            <a:r>
              <a:rPr lang="en-US" sz="2400" dirty="0"/>
              <a:t>(</a:t>
            </a:r>
            <a:r>
              <a:rPr lang="en-US" sz="2400" dirty="0" err="1"/>
              <a:t>cBuffer</a:t>
            </a:r>
            <a:r>
              <a:rPr lang="en-US" sz="2400" dirty="0"/>
              <a:t>);</a:t>
            </a:r>
          </a:p>
          <a:p>
            <a:pPr marL="0" indent="0">
              <a:buNone/>
            </a:pPr>
            <a:r>
              <a:rPr lang="en-US" sz="2400" dirty="0"/>
              <a:t>   }</a:t>
            </a:r>
          </a:p>
          <a:p>
            <a:pPr marL="0" indent="0">
              <a:buNone/>
            </a:pPr>
            <a:r>
              <a:rPr lang="en-US" sz="2400" dirty="0"/>
              <a:t>   </a:t>
            </a:r>
            <a:r>
              <a:rPr lang="en-US" sz="2400" dirty="0" err="1"/>
              <a:t>xSemaphoreGive</a:t>
            </a:r>
            <a:r>
              <a:rPr lang="en-US" sz="2400" dirty="0"/>
              <a:t>(</a:t>
            </a:r>
            <a:r>
              <a:rPr lang="en-US" sz="2400" dirty="0" err="1"/>
              <a:t>xMutex</a:t>
            </a:r>
            <a:r>
              <a:rPr lang="en-US" sz="2400" dirty="0"/>
              <a:t>);</a:t>
            </a:r>
          </a:p>
          <a:p>
            <a:pPr marL="0" indent="0">
              <a:buNone/>
            </a:pPr>
            <a:r>
              <a:rPr lang="en-US" sz="2400" dirty="0"/>
              <a:t>}</a:t>
            </a:r>
          </a:p>
        </p:txBody>
      </p:sp>
      <p:sp>
        <p:nvSpPr>
          <p:cNvPr id="4" name="Slide Number Placeholder 3"/>
          <p:cNvSpPr>
            <a:spLocks noGrp="1"/>
          </p:cNvSpPr>
          <p:nvPr>
            <p:ph type="sldNum" sz="quarter" idx="12"/>
          </p:nvPr>
        </p:nvSpPr>
        <p:spPr/>
        <p:txBody>
          <a:bodyPr/>
          <a:lstStyle/>
          <a:p>
            <a:fld id="{55425ECB-8EF4-4635-8F26-5EE9ACB72B4B}" type="slidenum">
              <a:rPr lang="en-US" smtClean="0"/>
              <a:t>21</a:t>
            </a:fld>
            <a:endParaRPr lang="en-US"/>
          </a:p>
        </p:txBody>
      </p:sp>
      <p:sp>
        <p:nvSpPr>
          <p:cNvPr id="8" name="Content Placeholder 2"/>
          <p:cNvSpPr txBox="1">
            <a:spLocks/>
          </p:cNvSpPr>
          <p:nvPr/>
        </p:nvSpPr>
        <p:spPr>
          <a:xfrm>
            <a:off x="228600" y="5105401"/>
            <a:ext cx="82296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2600" dirty="0"/>
              <a:t>It is called repeatedly by two instances of a task implemented by </a:t>
            </a:r>
            <a:r>
              <a:rPr lang="en-US" sz="2600" dirty="0" err="1"/>
              <a:t>prvPrintTask</a:t>
            </a:r>
            <a:r>
              <a:rPr lang="en-US" sz="2600" dirty="0"/>
              <a:t>().</a:t>
            </a:r>
          </a:p>
        </p:txBody>
      </p:sp>
    </p:spTree>
    <p:extLst>
      <p:ext uri="{BB962C8B-B14F-4D97-AF65-F5344CB8AC3E}">
        <p14:creationId xmlns:p14="http://schemas.microsoft.com/office/powerpoint/2010/main" val="3836568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static void </a:t>
            </a:r>
            <a:r>
              <a:rPr lang="en-US" sz="2400" dirty="0" err="1"/>
              <a:t>prvPrintTask</a:t>
            </a:r>
            <a:r>
              <a:rPr lang="en-US" sz="2400" dirty="0"/>
              <a:t>(void *</a:t>
            </a:r>
            <a:r>
              <a:rPr lang="en-US" sz="2400" dirty="0" err="1"/>
              <a:t>pvParameters</a:t>
            </a:r>
            <a:r>
              <a:rPr lang="en-US" sz="2400" dirty="0"/>
              <a:t>) {</a:t>
            </a:r>
          </a:p>
          <a:p>
            <a:pPr marL="0" indent="0">
              <a:buNone/>
            </a:pPr>
            <a:r>
              <a:rPr lang="en-US" sz="2400" dirty="0"/>
              <a:t>   char *</a:t>
            </a:r>
            <a:r>
              <a:rPr lang="en-US" sz="2400" dirty="0" err="1"/>
              <a:t>pcStringToPrint</a:t>
            </a:r>
            <a:r>
              <a:rPr lang="en-US" sz="2400" dirty="0"/>
              <a:t>; </a:t>
            </a:r>
          </a:p>
          <a:p>
            <a:pPr marL="0" indent="0">
              <a:buNone/>
            </a:pPr>
            <a:r>
              <a:rPr lang="en-US" sz="2400" dirty="0"/>
              <a:t>   </a:t>
            </a:r>
            <a:r>
              <a:rPr lang="en-US" sz="2400" dirty="0" err="1"/>
              <a:t>pcStringToPrint</a:t>
            </a:r>
            <a:r>
              <a:rPr lang="en-US" sz="2400" dirty="0"/>
              <a:t> = (char *) </a:t>
            </a:r>
            <a:r>
              <a:rPr lang="en-US" sz="2400" dirty="0" err="1"/>
              <a:t>pvParameters</a:t>
            </a:r>
            <a:r>
              <a:rPr lang="en-US" sz="2400" dirty="0"/>
              <a:t>;</a:t>
            </a:r>
          </a:p>
          <a:p>
            <a:pPr marL="0" indent="0">
              <a:buNone/>
            </a:pPr>
            <a:r>
              <a:rPr lang="en-US" sz="2400" dirty="0"/>
              <a:t>   for(;;)</a:t>
            </a:r>
          </a:p>
          <a:p>
            <a:pPr marL="0" indent="0">
              <a:buNone/>
            </a:pPr>
            <a:r>
              <a:rPr lang="en-US" sz="2400" dirty="0"/>
              <a:t>   {</a:t>
            </a:r>
          </a:p>
          <a:p>
            <a:pPr marL="0" indent="0">
              <a:buNone/>
            </a:pPr>
            <a:r>
              <a:rPr lang="en-US" sz="2400" dirty="0"/>
              <a:t>       </a:t>
            </a:r>
            <a:r>
              <a:rPr lang="en-US" sz="2400" dirty="0" err="1"/>
              <a:t>prvNewPrintString</a:t>
            </a:r>
            <a:r>
              <a:rPr lang="en-US" sz="2400" dirty="0"/>
              <a:t>(</a:t>
            </a:r>
            <a:r>
              <a:rPr lang="en-US" sz="2400" dirty="0" err="1"/>
              <a:t>pcStringToPrint</a:t>
            </a:r>
            <a:r>
              <a:rPr lang="en-US" sz="2400" dirty="0"/>
              <a:t>);</a:t>
            </a:r>
          </a:p>
          <a:p>
            <a:pPr marL="0" lvl="1" indent="0">
              <a:buNone/>
            </a:pPr>
            <a:r>
              <a:rPr lang="en-US" sz="2400" dirty="0"/>
              <a:t>      /* Use a random delay time between each call. */</a:t>
            </a:r>
          </a:p>
          <a:p>
            <a:pPr marL="0" indent="0">
              <a:buNone/>
            </a:pPr>
            <a:r>
              <a:rPr lang="en-US" sz="2400" dirty="0"/>
              <a:t>       </a:t>
            </a:r>
            <a:r>
              <a:rPr lang="en-US" sz="2400" dirty="0" err="1"/>
              <a:t>vTaskDelay</a:t>
            </a:r>
            <a:r>
              <a:rPr lang="en-US" sz="2400" dirty="0"/>
              <a:t>((rand() &amp; 0x1FF));</a:t>
            </a:r>
          </a:p>
          <a:p>
            <a:pPr marL="0" indent="0">
              <a:buNone/>
            </a:pPr>
            <a:r>
              <a:rPr lang="en-US" sz="2400" dirty="0"/>
              <a:t>   }</a:t>
            </a:r>
          </a:p>
          <a:p>
            <a:pPr marL="0" indent="0">
              <a:buNone/>
            </a:pPr>
            <a:r>
              <a:rPr lang="en-US" sz="2400" dirty="0"/>
              <a:t>}</a:t>
            </a:r>
          </a:p>
        </p:txBody>
      </p:sp>
      <p:sp>
        <p:nvSpPr>
          <p:cNvPr id="4" name="Slide Number Placeholder 3"/>
          <p:cNvSpPr>
            <a:spLocks noGrp="1"/>
          </p:cNvSpPr>
          <p:nvPr>
            <p:ph type="sldNum" sz="quarter" idx="12"/>
          </p:nvPr>
        </p:nvSpPr>
        <p:spPr/>
        <p:txBody>
          <a:bodyPr/>
          <a:lstStyle/>
          <a:p>
            <a:fld id="{55425ECB-8EF4-4635-8F26-5EE9ACB72B4B}" type="slidenum">
              <a:rPr lang="en-US" smtClean="0"/>
              <a:t>22</a:t>
            </a:fld>
            <a:endParaRPr lang="en-US"/>
          </a:p>
        </p:txBody>
      </p:sp>
    </p:spTree>
    <p:extLst>
      <p:ext uri="{BB962C8B-B14F-4D97-AF65-F5344CB8AC3E}">
        <p14:creationId xmlns:p14="http://schemas.microsoft.com/office/powerpoint/2010/main" val="859470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a:bodyPr>
          <a:lstStyle/>
          <a:p>
            <a:pPr marL="0" indent="0">
              <a:buNone/>
            </a:pPr>
            <a:r>
              <a:rPr lang="en-US" sz="2400" dirty="0" err="1"/>
              <a:t>int</a:t>
            </a:r>
            <a:r>
              <a:rPr lang="en-US" sz="2400" dirty="0"/>
              <a:t> main (void) {</a:t>
            </a:r>
          </a:p>
          <a:p>
            <a:pPr marL="0" indent="0">
              <a:buNone/>
            </a:pPr>
            <a:r>
              <a:rPr lang="en-US" sz="2400" dirty="0"/>
              <a:t>   </a:t>
            </a:r>
            <a:r>
              <a:rPr lang="en-US" sz="2400" dirty="0" err="1"/>
              <a:t>xMutex</a:t>
            </a:r>
            <a:r>
              <a:rPr lang="en-US" sz="2400" dirty="0"/>
              <a:t> = </a:t>
            </a:r>
            <a:r>
              <a:rPr lang="en-US" sz="2400" dirty="0" err="1"/>
              <a:t>xSemaphoreCreateMutex</a:t>
            </a:r>
            <a:r>
              <a:rPr lang="en-US" sz="2400" dirty="0"/>
              <a:t>();</a:t>
            </a:r>
          </a:p>
          <a:p>
            <a:pPr marL="0" indent="0">
              <a:buNone/>
            </a:pPr>
            <a:r>
              <a:rPr lang="en-US" sz="2400" dirty="0"/>
              <a:t>  /* seed the random number for a pseudo random delay */</a:t>
            </a:r>
          </a:p>
          <a:p>
            <a:pPr marL="0" indent="0">
              <a:buNone/>
            </a:pPr>
            <a:r>
              <a:rPr lang="en-US" sz="2400" dirty="0"/>
              <a:t>   </a:t>
            </a:r>
            <a:r>
              <a:rPr lang="en-US" sz="2400" dirty="0" err="1"/>
              <a:t>srand</a:t>
            </a:r>
            <a:r>
              <a:rPr lang="en-US" sz="2400" dirty="0"/>
              <a:t>(567); </a:t>
            </a:r>
          </a:p>
          <a:p>
            <a:pPr marL="0" indent="0">
              <a:buNone/>
            </a:pPr>
            <a:r>
              <a:rPr lang="en-US" sz="2400" dirty="0"/>
              <a:t>   if(</a:t>
            </a:r>
            <a:r>
              <a:rPr lang="en-US" sz="2400" dirty="0" err="1"/>
              <a:t>xMutex</a:t>
            </a:r>
            <a:r>
              <a:rPr lang="en-US" sz="2400" dirty="0"/>
              <a:t> != NULL) {</a:t>
            </a:r>
          </a:p>
          <a:p>
            <a:pPr marL="0" indent="0">
              <a:buNone/>
            </a:pPr>
            <a:r>
              <a:rPr lang="en-US" sz="2400" dirty="0"/>
              <a:t>        </a:t>
            </a:r>
            <a:r>
              <a:rPr lang="en-US" sz="2400" dirty="0" err="1"/>
              <a:t>xTaskCreate</a:t>
            </a:r>
            <a:r>
              <a:rPr lang="en-US" sz="2400" dirty="0"/>
              <a:t>( </a:t>
            </a:r>
            <a:r>
              <a:rPr lang="en-US" sz="2400" dirty="0" err="1"/>
              <a:t>prvPrintTask</a:t>
            </a:r>
            <a:r>
              <a:rPr lang="en-US" sz="2400" dirty="0"/>
              <a:t>, “Print1”, 240, “Task 1 *******************”, 1, NULL);</a:t>
            </a:r>
          </a:p>
          <a:p>
            <a:pPr marL="0" indent="0">
              <a:buNone/>
            </a:pPr>
            <a:r>
              <a:rPr lang="en-US" sz="2400" dirty="0"/>
              <a:t>        </a:t>
            </a:r>
            <a:r>
              <a:rPr lang="en-US" sz="2400" dirty="0" err="1"/>
              <a:t>xTaskCreate</a:t>
            </a:r>
            <a:r>
              <a:rPr lang="en-US" sz="2400" dirty="0"/>
              <a:t>( </a:t>
            </a:r>
            <a:r>
              <a:rPr lang="en-US" sz="2400" dirty="0" err="1"/>
              <a:t>prvPrintTask</a:t>
            </a:r>
            <a:r>
              <a:rPr lang="en-US" sz="2400" dirty="0"/>
              <a:t>, “Print2”, 240, “Task 2 *******************”, 2, NULL);</a:t>
            </a:r>
          </a:p>
          <a:p>
            <a:pPr marL="0" indent="0">
              <a:buNone/>
            </a:pPr>
            <a:r>
              <a:rPr lang="en-US" sz="2400" dirty="0"/>
              <a:t>        </a:t>
            </a:r>
            <a:r>
              <a:rPr lang="en-US" sz="2400" dirty="0" err="1"/>
              <a:t>vTaskStartScheduler</a:t>
            </a:r>
            <a:r>
              <a:rPr lang="en-US" sz="2400" dirty="0"/>
              <a:t>();</a:t>
            </a:r>
          </a:p>
          <a:p>
            <a:pPr marL="0" indent="0">
              <a:buNone/>
            </a:pPr>
            <a:r>
              <a:rPr lang="en-US" sz="2400" dirty="0"/>
              <a:t>    }</a:t>
            </a:r>
          </a:p>
          <a:p>
            <a:pPr marL="0" indent="0">
              <a:buNone/>
            </a:pPr>
            <a:r>
              <a:rPr lang="en-US" sz="2400" dirty="0"/>
              <a:t>    for( ; ; );</a:t>
            </a:r>
          </a:p>
          <a:p>
            <a:pPr marL="0" indent="0">
              <a:buNone/>
            </a:pPr>
            <a:r>
              <a:rPr lang="en-US" sz="2400" dirty="0"/>
              <a:t>}</a:t>
            </a:r>
          </a:p>
          <a:p>
            <a:r>
              <a:rPr lang="en-US" sz="2400" dirty="0"/>
              <a:t>Use a mutex to ensure each task gets mutually exclusive access to the terminal, even when pre-emption occurs, the strings that are displayed will be correct and in no way corrupted.</a:t>
            </a:r>
          </a:p>
        </p:txBody>
      </p:sp>
      <p:sp>
        <p:nvSpPr>
          <p:cNvPr id="4" name="Slide Number Placeholder 3"/>
          <p:cNvSpPr>
            <a:spLocks noGrp="1"/>
          </p:cNvSpPr>
          <p:nvPr>
            <p:ph type="sldNum" sz="quarter" idx="12"/>
          </p:nvPr>
        </p:nvSpPr>
        <p:spPr/>
        <p:txBody>
          <a:bodyPr/>
          <a:lstStyle/>
          <a:p>
            <a:fld id="{55425ECB-8EF4-4635-8F26-5EE9ACB72B4B}" type="slidenum">
              <a:rPr lang="en-US" smtClean="0"/>
              <a:t>23</a:t>
            </a:fld>
            <a:endParaRPr lang="en-US"/>
          </a:p>
        </p:txBody>
      </p:sp>
    </p:spTree>
    <p:extLst>
      <p:ext uri="{BB962C8B-B14F-4D97-AF65-F5344CB8AC3E}">
        <p14:creationId xmlns:p14="http://schemas.microsoft.com/office/powerpoint/2010/main" val="3625895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425ECB-8EF4-4635-8F26-5EE9ACB72B4B}" type="slidenum">
              <a:rPr lang="en-US" smtClean="0"/>
              <a:t>24</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143000"/>
            <a:ext cx="8267700"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077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rmAutofit fontScale="90000"/>
          </a:bodyPr>
          <a:lstStyle/>
          <a:p>
            <a:r>
              <a:rPr lang="en-US" dirty="0"/>
              <a:t>A potential pitfall of using mutex to provide mutual exclusion – priority inversion</a:t>
            </a:r>
          </a:p>
        </p:txBody>
      </p:sp>
      <p:sp>
        <p:nvSpPr>
          <p:cNvPr id="3" name="Content Placeholder 2"/>
          <p:cNvSpPr>
            <a:spLocks noGrp="1"/>
          </p:cNvSpPr>
          <p:nvPr>
            <p:ph idx="1"/>
          </p:nvPr>
        </p:nvSpPr>
        <p:spPr>
          <a:xfrm>
            <a:off x="457200" y="1600200"/>
            <a:ext cx="8229600" cy="4800600"/>
          </a:xfrm>
        </p:spPr>
        <p:txBody>
          <a:bodyPr>
            <a:normAutofit/>
          </a:bodyPr>
          <a:lstStyle/>
          <a:p>
            <a:r>
              <a:rPr lang="en-US" dirty="0"/>
              <a:t>Priority inversion is a higher priority task being delayed by a low priority task.</a:t>
            </a:r>
          </a:p>
          <a:p>
            <a:pPr lvl="1"/>
            <a:r>
              <a:rPr lang="en-US" dirty="0"/>
              <a:t>In previous sequence, the higher priority Task 2 has to wait for the lower priority Task 1 to give up control of the mutex, as shown in the previous execution sequence.</a:t>
            </a:r>
          </a:p>
          <a:p>
            <a:pPr lvl="1"/>
            <a:r>
              <a:rPr lang="en-US" dirty="0"/>
              <a:t>This undesirable behavior would be exaggerated if a medium priority task started to execute while the high priority task was waiting for S</a:t>
            </a:r>
          </a:p>
          <a:p>
            <a:pPr lvl="2"/>
            <a:r>
              <a:rPr lang="en-US" dirty="0"/>
              <a:t>A high priority task waiting for a low priority task without the low priority task even being able to execute.</a:t>
            </a:r>
          </a:p>
          <a:p>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25</a:t>
            </a:fld>
            <a:endParaRPr lang="en-US"/>
          </a:p>
        </p:txBody>
      </p:sp>
    </p:spTree>
    <p:extLst>
      <p:ext uri="{BB962C8B-B14F-4D97-AF65-F5344CB8AC3E}">
        <p14:creationId xmlns:p14="http://schemas.microsoft.com/office/powerpoint/2010/main" val="1162731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lstStyle/>
          <a:p>
            <a:r>
              <a:rPr lang="en-US" dirty="0"/>
              <a:t> A worst case scenario</a:t>
            </a:r>
          </a:p>
        </p:txBody>
      </p:sp>
      <p:sp>
        <p:nvSpPr>
          <p:cNvPr id="3" name="Slide Number Placeholder 2"/>
          <p:cNvSpPr>
            <a:spLocks noGrp="1"/>
          </p:cNvSpPr>
          <p:nvPr>
            <p:ph type="sldNum" sz="quarter" idx="12"/>
          </p:nvPr>
        </p:nvSpPr>
        <p:spPr/>
        <p:txBody>
          <a:bodyPr/>
          <a:lstStyle/>
          <a:p>
            <a:fld id="{55425ECB-8EF4-4635-8F26-5EE9ACB72B4B}" type="slidenum">
              <a:rPr lang="en-US" smtClean="0"/>
              <a:t>26</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009001"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867400" y="2558421"/>
            <a:ext cx="3367910" cy="1785104"/>
          </a:xfrm>
          <a:prstGeom prst="rect">
            <a:avLst/>
          </a:prstGeom>
          <a:noFill/>
        </p:spPr>
        <p:txBody>
          <a:bodyPr wrap="none" rtlCol="0">
            <a:spAutoFit/>
          </a:bodyPr>
          <a:lstStyle/>
          <a:p>
            <a:r>
              <a:rPr lang="en-US" sz="2200" dirty="0"/>
              <a:t>Can avoid priority inversion </a:t>
            </a:r>
          </a:p>
          <a:p>
            <a:r>
              <a:rPr lang="en-US" sz="2200" dirty="0"/>
              <a:t>at system design time for</a:t>
            </a:r>
          </a:p>
          <a:p>
            <a:r>
              <a:rPr lang="en-US" sz="2200" dirty="0"/>
              <a:t>small embedded systems</a:t>
            </a:r>
          </a:p>
          <a:p>
            <a:pPr marL="342900" indent="-342900">
              <a:buFontTx/>
              <a:buChar char="-"/>
            </a:pPr>
            <a:r>
              <a:rPr lang="en-US" sz="2200" dirty="0"/>
              <a:t>Consider how to access</a:t>
            </a:r>
          </a:p>
          <a:p>
            <a:r>
              <a:rPr lang="en-US" sz="2200" dirty="0"/>
              <a:t>resources.</a:t>
            </a:r>
          </a:p>
        </p:txBody>
      </p:sp>
    </p:spTree>
    <p:extLst>
      <p:ext uri="{BB962C8B-B14F-4D97-AF65-F5344CB8AC3E}">
        <p14:creationId xmlns:p14="http://schemas.microsoft.com/office/powerpoint/2010/main" val="3004296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Priority Inheritance</a:t>
            </a:r>
          </a:p>
        </p:txBody>
      </p:sp>
      <p:sp>
        <p:nvSpPr>
          <p:cNvPr id="6" name="Content Placeholder 5"/>
          <p:cNvSpPr>
            <a:spLocks noGrp="1"/>
          </p:cNvSpPr>
          <p:nvPr>
            <p:ph idx="1"/>
          </p:nvPr>
        </p:nvSpPr>
        <p:spPr>
          <a:xfrm>
            <a:off x="457200" y="1600200"/>
            <a:ext cx="8229600" cy="4724400"/>
          </a:xfrm>
        </p:spPr>
        <p:txBody>
          <a:bodyPr>
            <a:normAutofit/>
          </a:bodyPr>
          <a:lstStyle/>
          <a:p>
            <a:pPr marL="342900" lvl="1" indent="-342900">
              <a:buFont typeface="Arial" pitchFamily="34" charset="0"/>
              <a:buChar char="•"/>
            </a:pPr>
            <a:r>
              <a:rPr lang="en-US" sz="3200" dirty="0"/>
              <a:t>A scheme </a:t>
            </a:r>
            <a:r>
              <a:rPr lang="en-US" sz="3000" dirty="0"/>
              <a:t>ensures the priority inversion is always time bounded.</a:t>
            </a:r>
          </a:p>
          <a:p>
            <a:pPr lvl="1"/>
            <a:r>
              <a:rPr lang="en-US" dirty="0"/>
              <a:t>Temporarily raise the priority of the mutex holder to that of the highest priority task which is attempting to obtain the same mutex.</a:t>
            </a:r>
          </a:p>
          <a:p>
            <a:pPr lvl="1"/>
            <a:r>
              <a:rPr lang="en-US" dirty="0"/>
              <a:t>The low priority task that holds the mutex ‘inherits’ the priority of the task waiting for the mutex.</a:t>
            </a:r>
          </a:p>
          <a:p>
            <a:pPr lvl="1"/>
            <a:r>
              <a:rPr lang="en-US" dirty="0"/>
              <a:t>Reset the priority of the mutex holder automatically to its original value when it gives the mutex back.</a:t>
            </a:r>
          </a:p>
        </p:txBody>
      </p:sp>
      <p:sp>
        <p:nvSpPr>
          <p:cNvPr id="4" name="Slide Number Placeholder 3"/>
          <p:cNvSpPr>
            <a:spLocks noGrp="1"/>
          </p:cNvSpPr>
          <p:nvPr>
            <p:ph type="sldNum" sz="quarter" idx="12"/>
          </p:nvPr>
        </p:nvSpPr>
        <p:spPr/>
        <p:txBody>
          <a:bodyPr/>
          <a:lstStyle/>
          <a:p>
            <a:fld id="{55425ECB-8EF4-4635-8F26-5EE9ACB72B4B}" type="slidenum">
              <a:rPr lang="en-US" smtClean="0"/>
              <a:t>27</a:t>
            </a:fld>
            <a:endParaRPr lang="en-US"/>
          </a:p>
        </p:txBody>
      </p:sp>
    </p:spTree>
    <p:extLst>
      <p:ext uri="{BB962C8B-B14F-4D97-AF65-F5344CB8AC3E}">
        <p14:creationId xmlns:p14="http://schemas.microsoft.com/office/powerpoint/2010/main" val="3111310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Pros and Cons</a:t>
            </a:r>
          </a:p>
        </p:txBody>
      </p:sp>
      <p:sp>
        <p:nvSpPr>
          <p:cNvPr id="6" name="Content Placeholder 5"/>
          <p:cNvSpPr>
            <a:spLocks noGrp="1"/>
          </p:cNvSpPr>
          <p:nvPr>
            <p:ph idx="1"/>
          </p:nvPr>
        </p:nvSpPr>
        <p:spPr/>
        <p:txBody>
          <a:bodyPr>
            <a:normAutofit/>
          </a:bodyPr>
          <a:lstStyle/>
          <a:p>
            <a:pPr marL="342900" lvl="1" indent="-342900">
              <a:buFont typeface="Arial" pitchFamily="34" charset="0"/>
              <a:buChar char="•"/>
            </a:pPr>
            <a:r>
              <a:rPr lang="en-US" sz="3200" dirty="0"/>
              <a:t>Pros</a:t>
            </a:r>
            <a:endParaRPr lang="en-US" sz="3000" dirty="0"/>
          </a:p>
          <a:p>
            <a:pPr lvl="1"/>
            <a:r>
              <a:rPr lang="en-US" dirty="0"/>
              <a:t>Minimize the negative effects of priority inversion </a:t>
            </a:r>
          </a:p>
          <a:p>
            <a:r>
              <a:rPr lang="en-US" dirty="0"/>
              <a:t>Cons</a:t>
            </a:r>
          </a:p>
          <a:p>
            <a:pPr lvl="1"/>
            <a:r>
              <a:rPr lang="en-US" dirty="0"/>
              <a:t>cannot fix priority inversion problem</a:t>
            </a:r>
          </a:p>
          <a:p>
            <a:pPr lvl="1"/>
            <a:r>
              <a:rPr lang="en-US" dirty="0"/>
              <a:t>Complicate system timing analysis, not a good practice for correct system operation</a:t>
            </a:r>
          </a:p>
          <a:p>
            <a:r>
              <a:rPr lang="en-US" dirty="0"/>
              <a:t>Mutex and binary S are very similar, but</a:t>
            </a:r>
          </a:p>
          <a:p>
            <a:pPr lvl="1"/>
            <a:r>
              <a:rPr lang="en-US" dirty="0"/>
              <a:t>mutex includes a basic ‘priority inheritance’ mechanism</a:t>
            </a:r>
          </a:p>
          <a:p>
            <a:pPr lvl="1"/>
            <a:r>
              <a:rPr lang="en-US" dirty="0"/>
              <a:t>binary S does not.</a:t>
            </a:r>
          </a:p>
        </p:txBody>
      </p:sp>
      <p:sp>
        <p:nvSpPr>
          <p:cNvPr id="4" name="Slide Number Placeholder 3"/>
          <p:cNvSpPr>
            <a:spLocks noGrp="1"/>
          </p:cNvSpPr>
          <p:nvPr>
            <p:ph type="sldNum" sz="quarter" idx="12"/>
          </p:nvPr>
        </p:nvSpPr>
        <p:spPr/>
        <p:txBody>
          <a:bodyPr/>
          <a:lstStyle/>
          <a:p>
            <a:fld id="{55425ECB-8EF4-4635-8F26-5EE9ACB72B4B}" type="slidenum">
              <a:rPr lang="en-US" smtClean="0"/>
              <a:t>28</a:t>
            </a:fld>
            <a:endParaRPr lang="en-US"/>
          </a:p>
        </p:txBody>
      </p:sp>
    </p:spTree>
    <p:extLst>
      <p:ext uri="{BB962C8B-B14F-4D97-AF65-F5344CB8AC3E}">
        <p14:creationId xmlns:p14="http://schemas.microsoft.com/office/powerpoint/2010/main" val="3104378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425ECB-8EF4-4635-8F26-5EE9ACB72B4B}" type="slidenum">
              <a:rPr lang="en-US" smtClean="0"/>
              <a:t>29</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
            <a:ext cx="7229475"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4800600" y="1485900"/>
            <a:ext cx="1600200" cy="96152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533400" y="4971871"/>
            <a:ext cx="8199296" cy="1200329"/>
          </a:xfrm>
          <a:prstGeom prst="rect">
            <a:avLst/>
          </a:prstGeom>
          <a:noFill/>
        </p:spPr>
        <p:txBody>
          <a:bodyPr wrap="none" rtlCol="0">
            <a:spAutoFit/>
          </a:bodyPr>
          <a:lstStyle/>
          <a:p>
            <a:r>
              <a:rPr lang="en-US" sz="2400" dirty="0"/>
              <a:t>The priority inheritance mechanism implemented by </a:t>
            </a:r>
            <a:r>
              <a:rPr lang="en-US" sz="2400" dirty="0" err="1"/>
              <a:t>mutexes</a:t>
            </a:r>
            <a:r>
              <a:rPr lang="en-US" sz="2400" dirty="0"/>
              <a:t> is </a:t>
            </a:r>
          </a:p>
          <a:p>
            <a:r>
              <a:rPr lang="en-US" sz="2400" dirty="0"/>
              <a:t>only a basic form</a:t>
            </a:r>
          </a:p>
          <a:p>
            <a:pPr marL="342900" indent="-342900">
              <a:buFont typeface="Arial" pitchFamily="34" charset="0"/>
              <a:buChar char="•"/>
            </a:pPr>
            <a:r>
              <a:rPr lang="en-US" sz="2400" dirty="0"/>
              <a:t>Assume a task will hold only a single mutex at any one time.</a:t>
            </a:r>
          </a:p>
        </p:txBody>
      </p:sp>
    </p:spTree>
    <p:extLst>
      <p:ext uri="{BB962C8B-B14F-4D97-AF65-F5344CB8AC3E}">
        <p14:creationId xmlns:p14="http://schemas.microsoft.com/office/powerpoint/2010/main" val="105968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 Accessing peripherals</a:t>
            </a:r>
          </a:p>
        </p:txBody>
      </p:sp>
      <p:sp>
        <p:nvSpPr>
          <p:cNvPr id="3" name="Content Placeholder 2"/>
          <p:cNvSpPr>
            <a:spLocks noGrp="1"/>
          </p:cNvSpPr>
          <p:nvPr>
            <p:ph idx="1"/>
          </p:nvPr>
        </p:nvSpPr>
        <p:spPr>
          <a:xfrm>
            <a:off x="457200" y="1600200"/>
            <a:ext cx="8229600" cy="4724400"/>
          </a:xfrm>
        </p:spPr>
        <p:txBody>
          <a:bodyPr>
            <a:normAutofit/>
          </a:bodyPr>
          <a:lstStyle/>
          <a:p>
            <a:r>
              <a:rPr lang="en-US" dirty="0"/>
              <a:t>Consider the following scenario where two tasks attempt to write to an LCD</a:t>
            </a:r>
          </a:p>
          <a:p>
            <a:pPr marL="971550" lvl="1" indent="-514350">
              <a:buAutoNum type="arabicPeriod"/>
            </a:pPr>
            <a:r>
              <a:rPr lang="en-US" dirty="0"/>
              <a:t>Task A executes and starts to write the string “Hello world” to the LCD.</a:t>
            </a:r>
          </a:p>
          <a:p>
            <a:pPr marL="971550" lvl="1" indent="-514350">
              <a:buAutoNum type="arabicPeriod"/>
            </a:pPr>
            <a:r>
              <a:rPr lang="en-US" dirty="0"/>
              <a:t>Task A is pre-empted by Task B after outputting just the beginning of the string – “Hello W”.</a:t>
            </a:r>
          </a:p>
          <a:p>
            <a:pPr marL="971550" lvl="1" indent="-514350">
              <a:buAutoNum type="arabicPeriod"/>
            </a:pPr>
            <a:r>
              <a:rPr lang="en-US" dirty="0"/>
              <a:t>Task B writes “Abort, Retry, Fail?” to the LCD before entering the Blocked state.</a:t>
            </a:r>
          </a:p>
          <a:p>
            <a:pPr marL="971550" lvl="1" indent="-514350">
              <a:buAutoNum type="arabicPeriod"/>
            </a:pPr>
            <a:r>
              <a:rPr lang="en-US" dirty="0"/>
              <a:t>Task A continues from the point at which it was pre-empted and completes outputting the remaining characters – “</a:t>
            </a:r>
            <a:r>
              <a:rPr lang="en-US" dirty="0" err="1"/>
              <a:t>orld</a:t>
            </a:r>
            <a:r>
              <a:rPr lang="en-US" dirty="0"/>
              <a:t>”.</a:t>
            </a:r>
          </a:p>
          <a:p>
            <a:pPr marL="57150" indent="0">
              <a:buNone/>
            </a:pPr>
            <a:r>
              <a:rPr lang="en-US" dirty="0"/>
              <a:t>LCD displays the corrupted string </a:t>
            </a:r>
          </a:p>
          <a:p>
            <a:pPr marL="57150" indent="0">
              <a:buNone/>
            </a:pPr>
            <a:r>
              <a:rPr lang="en-US" dirty="0"/>
              <a:t>	“Hello </a:t>
            </a:r>
            <a:r>
              <a:rPr lang="en-US" dirty="0" err="1"/>
              <a:t>wAbort</a:t>
            </a:r>
            <a:r>
              <a:rPr lang="en-US" dirty="0"/>
              <a:t>, Retry, </a:t>
            </a:r>
            <a:r>
              <a:rPr lang="en-US" dirty="0" err="1"/>
              <a:t>Fail?orld</a:t>
            </a:r>
            <a:r>
              <a:rPr lang="en-US" dirty="0"/>
              <a:t>”.</a:t>
            </a:r>
          </a:p>
        </p:txBody>
      </p:sp>
      <p:sp>
        <p:nvSpPr>
          <p:cNvPr id="4" name="Slide Number Placeholder 3"/>
          <p:cNvSpPr>
            <a:spLocks noGrp="1"/>
          </p:cNvSpPr>
          <p:nvPr>
            <p:ph type="sldNum" sz="quarter" idx="12"/>
          </p:nvPr>
        </p:nvSpPr>
        <p:spPr/>
        <p:txBody>
          <a:bodyPr/>
          <a:lstStyle/>
          <a:p>
            <a:fld id="{55425ECB-8EF4-4635-8F26-5EE9ACB72B4B}" type="slidenum">
              <a:rPr lang="en-US" smtClean="0"/>
              <a:t>3</a:t>
            </a:fld>
            <a:endParaRPr lang="en-US"/>
          </a:p>
        </p:txBody>
      </p:sp>
    </p:spTree>
    <p:extLst>
      <p:ext uri="{BB962C8B-B14F-4D97-AF65-F5344CB8AC3E}">
        <p14:creationId xmlns:p14="http://schemas.microsoft.com/office/powerpoint/2010/main" val="1780625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potential pitfall of using mutex for mutual exclusion – Deadlock</a:t>
            </a:r>
          </a:p>
        </p:txBody>
      </p:sp>
      <p:sp>
        <p:nvSpPr>
          <p:cNvPr id="3" name="Content Placeholder 2"/>
          <p:cNvSpPr>
            <a:spLocks noGrp="1"/>
          </p:cNvSpPr>
          <p:nvPr>
            <p:ph idx="1"/>
          </p:nvPr>
        </p:nvSpPr>
        <p:spPr/>
        <p:txBody>
          <a:bodyPr/>
          <a:lstStyle/>
          <a:p>
            <a:r>
              <a:rPr lang="en-US" dirty="0"/>
              <a:t>Deadlock occurs when two tasks cannot proceed because they are both waiting for a resource held by the other. </a:t>
            </a:r>
          </a:p>
          <a:p>
            <a:r>
              <a:rPr lang="en-US" dirty="0"/>
              <a:t>Best method of avoiding deadlock is to consider its potential at design time</a:t>
            </a:r>
          </a:p>
          <a:p>
            <a:pPr lvl="1"/>
            <a:r>
              <a:rPr lang="en-US" dirty="0"/>
              <a:t>Design the system to ensure it cannot occur.</a:t>
            </a:r>
          </a:p>
          <a:p>
            <a:pPr lvl="1"/>
            <a:r>
              <a:rPr lang="en-US" dirty="0"/>
              <a:t>Not a big in small embedded systems</a:t>
            </a:r>
          </a:p>
          <a:p>
            <a:pPr lvl="2"/>
            <a:r>
              <a:rPr lang="en-US" dirty="0"/>
              <a:t>Can have a good understanding of the entire application, and identify and remove the areas where it could occur. </a:t>
            </a:r>
          </a:p>
          <a:p>
            <a:pPr lvl="1"/>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30</a:t>
            </a:fld>
            <a:endParaRPr lang="en-US"/>
          </a:p>
        </p:txBody>
      </p:sp>
    </p:spTree>
    <p:extLst>
      <p:ext uri="{BB962C8B-B14F-4D97-AF65-F5344CB8AC3E}">
        <p14:creationId xmlns:p14="http://schemas.microsoft.com/office/powerpoint/2010/main" val="3011421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a:bodyPr>
          <a:lstStyle/>
          <a:p>
            <a:r>
              <a:rPr lang="en-US" dirty="0"/>
              <a:t>A scenario where Task A and B both need to acquire mutex X and mutex Y</a:t>
            </a:r>
          </a:p>
          <a:p>
            <a:pPr lvl="1"/>
            <a:r>
              <a:rPr lang="en-US" dirty="0"/>
              <a:t>Task A executes and successfully takes mutex X.</a:t>
            </a:r>
          </a:p>
          <a:p>
            <a:pPr lvl="1"/>
            <a:r>
              <a:rPr lang="en-US" dirty="0"/>
              <a:t>Task A is pre-empted by Task B.</a:t>
            </a:r>
          </a:p>
          <a:p>
            <a:pPr lvl="1"/>
            <a:r>
              <a:rPr lang="en-US" dirty="0"/>
              <a:t>Task B successfully takes mutex Y before attempting to also take mutex X </a:t>
            </a:r>
          </a:p>
          <a:p>
            <a:pPr lvl="2"/>
            <a:r>
              <a:rPr lang="en-US" dirty="0"/>
              <a:t>but mutex X is held by Task A, so is not available to Task B. Task B opts to enter the Blocked state to wait for mutex X to be released. </a:t>
            </a:r>
          </a:p>
          <a:p>
            <a:pPr lvl="1"/>
            <a:r>
              <a:rPr lang="en-US" dirty="0"/>
              <a:t>Task A continues executing. It attempts to take mutex Y. </a:t>
            </a:r>
          </a:p>
          <a:p>
            <a:pPr lvl="2"/>
            <a:r>
              <a:rPr lang="en-US" dirty="0"/>
              <a:t>But mutex Y is held by Task B, so is not available to Task A. Task A opts to enter the Blocked state to wait for mutex Y to be released.</a:t>
            </a:r>
          </a:p>
          <a:p>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31</a:t>
            </a:fld>
            <a:endParaRPr lang="en-US"/>
          </a:p>
        </p:txBody>
      </p:sp>
    </p:spTree>
    <p:extLst>
      <p:ext uri="{BB962C8B-B14F-4D97-AF65-F5344CB8AC3E}">
        <p14:creationId xmlns:p14="http://schemas.microsoft.com/office/powerpoint/2010/main" val="412290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Gatekeeper tasks</a:t>
            </a:r>
          </a:p>
        </p:txBody>
      </p:sp>
      <p:sp>
        <p:nvSpPr>
          <p:cNvPr id="3" name="Content Placeholder 2"/>
          <p:cNvSpPr>
            <a:spLocks noGrp="1"/>
          </p:cNvSpPr>
          <p:nvPr>
            <p:ph idx="1"/>
          </p:nvPr>
        </p:nvSpPr>
        <p:spPr>
          <a:xfrm>
            <a:off x="304800" y="1600200"/>
            <a:ext cx="8458200" cy="4525963"/>
          </a:xfrm>
        </p:spPr>
        <p:txBody>
          <a:bodyPr/>
          <a:lstStyle/>
          <a:p>
            <a:r>
              <a:rPr lang="en-US" dirty="0"/>
              <a:t>A gatekeeper task has sole ownership of a resource.</a:t>
            </a:r>
          </a:p>
          <a:p>
            <a:pPr lvl="1"/>
            <a:r>
              <a:rPr lang="en-US" dirty="0"/>
              <a:t>Only it </a:t>
            </a:r>
            <a:r>
              <a:rPr lang="en-US" b="1" dirty="0"/>
              <a:t>is allowed to access the resource directly</a:t>
            </a:r>
          </a:p>
          <a:p>
            <a:pPr lvl="1"/>
            <a:r>
              <a:rPr lang="en-US" dirty="0"/>
              <a:t>Any other tasks requiring access to the resource must do so indirectly by using the services of the gatekeeper. </a:t>
            </a:r>
          </a:p>
          <a:p>
            <a:pPr lvl="1"/>
            <a:r>
              <a:rPr lang="en-US" dirty="0"/>
              <a:t>Provide a clean method of avoiding mutual exclusion without the risk of priority inversion or deadlock.</a:t>
            </a:r>
          </a:p>
          <a:p>
            <a:pPr lvl="2"/>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32</a:t>
            </a:fld>
            <a:endParaRPr lang="en-US"/>
          </a:p>
        </p:txBody>
      </p:sp>
    </p:spTree>
    <p:extLst>
      <p:ext uri="{BB962C8B-B14F-4D97-AF65-F5344CB8AC3E}">
        <p14:creationId xmlns:p14="http://schemas.microsoft.com/office/powerpoint/2010/main" val="1469235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16 Rewriting </a:t>
            </a:r>
            <a:r>
              <a:rPr lang="en-US" dirty="0" err="1"/>
              <a:t>vPrintString</a:t>
            </a:r>
            <a:r>
              <a:rPr lang="en-US" dirty="0"/>
              <a:t>() to use a gatekeeper task</a:t>
            </a:r>
          </a:p>
        </p:txBody>
      </p:sp>
      <p:sp>
        <p:nvSpPr>
          <p:cNvPr id="3" name="Content Placeholder 2"/>
          <p:cNvSpPr>
            <a:spLocks noGrp="1"/>
          </p:cNvSpPr>
          <p:nvPr>
            <p:ph idx="1"/>
          </p:nvPr>
        </p:nvSpPr>
        <p:spPr>
          <a:xfrm>
            <a:off x="457200" y="1600200"/>
            <a:ext cx="8229600" cy="4800600"/>
          </a:xfrm>
        </p:spPr>
        <p:txBody>
          <a:bodyPr>
            <a:normAutofit/>
          </a:bodyPr>
          <a:lstStyle/>
          <a:p>
            <a:r>
              <a:rPr lang="en-US" dirty="0"/>
              <a:t>Use a gatekeeper task to manage access to standard out as an alternative implementation for </a:t>
            </a:r>
            <a:r>
              <a:rPr lang="en-US" dirty="0" err="1"/>
              <a:t>vPrintString</a:t>
            </a:r>
            <a:r>
              <a:rPr lang="en-US" dirty="0"/>
              <a:t>().</a:t>
            </a:r>
          </a:p>
          <a:p>
            <a:pPr lvl="1"/>
            <a:r>
              <a:rPr lang="en-US" dirty="0"/>
              <a:t>When a task writes a message to the terminal, it does not call a print function directly but sends the message to the gatekeeper.</a:t>
            </a:r>
          </a:p>
          <a:p>
            <a:pPr lvl="1"/>
            <a:r>
              <a:rPr lang="en-US" dirty="0"/>
              <a:t>Internal implementation of the task needs not to consider mutual exclusion as it is the </a:t>
            </a:r>
            <a:r>
              <a:rPr lang="en-US" b="1" dirty="0"/>
              <a:t>only task </a:t>
            </a:r>
            <a:r>
              <a:rPr lang="en-US" dirty="0"/>
              <a:t>permitted to access the terminal directly</a:t>
            </a:r>
          </a:p>
          <a:p>
            <a:pPr lvl="1"/>
            <a:r>
              <a:rPr lang="en-US" dirty="0"/>
              <a:t>The gatekeeper task uses a queue to serialize access to the terminal.</a:t>
            </a:r>
          </a:p>
        </p:txBody>
      </p:sp>
      <p:sp>
        <p:nvSpPr>
          <p:cNvPr id="4" name="Slide Number Placeholder 3"/>
          <p:cNvSpPr>
            <a:spLocks noGrp="1"/>
          </p:cNvSpPr>
          <p:nvPr>
            <p:ph type="sldNum" sz="quarter" idx="12"/>
          </p:nvPr>
        </p:nvSpPr>
        <p:spPr/>
        <p:txBody>
          <a:bodyPr/>
          <a:lstStyle/>
          <a:p>
            <a:fld id="{55425ECB-8EF4-4635-8F26-5EE9ACB72B4B}" type="slidenum">
              <a:rPr lang="en-US" smtClean="0"/>
              <a:t>33</a:t>
            </a:fld>
            <a:endParaRPr lang="en-US"/>
          </a:p>
        </p:txBody>
      </p:sp>
    </p:spTree>
    <p:extLst>
      <p:ext uri="{BB962C8B-B14F-4D97-AF65-F5344CB8AC3E}">
        <p14:creationId xmlns:p14="http://schemas.microsoft.com/office/powerpoint/2010/main" val="526008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 gatekeeper task spends most of its time in the Blocked state, waiting for messages to arrive on the queue.</a:t>
            </a:r>
          </a:p>
          <a:p>
            <a:pPr lvl="1"/>
            <a:r>
              <a:rPr lang="en-US" dirty="0"/>
              <a:t>When a message arrives, the gatekeeper writes it to standard out, before returning to the Blocked state to wait for the next one. </a:t>
            </a:r>
          </a:p>
          <a:p>
            <a:r>
              <a:rPr lang="en-US" dirty="0"/>
              <a:t>ISR can also safely use a gatekeeper to write messages to the terminal.</a:t>
            </a:r>
          </a:p>
          <a:p>
            <a:pPr lvl="1"/>
            <a:r>
              <a:rPr lang="en-US" dirty="0"/>
              <a:t>As interrupt can send to queues</a:t>
            </a:r>
          </a:p>
        </p:txBody>
      </p:sp>
      <p:sp>
        <p:nvSpPr>
          <p:cNvPr id="4" name="Slide Number Placeholder 3"/>
          <p:cNvSpPr>
            <a:spLocks noGrp="1"/>
          </p:cNvSpPr>
          <p:nvPr>
            <p:ph type="sldNum" sz="quarter" idx="12"/>
          </p:nvPr>
        </p:nvSpPr>
        <p:spPr/>
        <p:txBody>
          <a:bodyPr/>
          <a:lstStyle/>
          <a:p>
            <a:fld id="{55425ECB-8EF4-4635-8F26-5EE9ACB72B4B}" type="slidenum">
              <a:rPr lang="en-US" smtClean="0"/>
              <a:t>34</a:t>
            </a:fld>
            <a:endParaRPr lang="en-US"/>
          </a:p>
        </p:txBody>
      </p:sp>
    </p:spTree>
    <p:extLst>
      <p:ext uri="{BB962C8B-B14F-4D97-AF65-F5344CB8AC3E}">
        <p14:creationId xmlns:p14="http://schemas.microsoft.com/office/powerpoint/2010/main" val="168595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gatekeeper task</a:t>
            </a:r>
          </a:p>
        </p:txBody>
      </p:sp>
      <p:sp>
        <p:nvSpPr>
          <p:cNvPr id="3" name="Content Placeholder 2"/>
          <p:cNvSpPr>
            <a:spLocks noGrp="1"/>
          </p:cNvSpPr>
          <p:nvPr>
            <p:ph idx="1"/>
          </p:nvPr>
        </p:nvSpPr>
        <p:spPr/>
        <p:txBody>
          <a:bodyPr>
            <a:normAutofit lnSpcReduction="10000"/>
          </a:bodyPr>
          <a:lstStyle/>
          <a:p>
            <a:pPr marL="0" indent="0">
              <a:buNone/>
            </a:pPr>
            <a:r>
              <a:rPr lang="en-US" dirty="0"/>
              <a:t>static void </a:t>
            </a:r>
            <a:r>
              <a:rPr lang="en-US" dirty="0" err="1"/>
              <a:t>prvStdioGateKeeperTask</a:t>
            </a:r>
            <a:r>
              <a:rPr lang="en-US" dirty="0"/>
              <a:t>(void *</a:t>
            </a:r>
            <a:r>
              <a:rPr lang="en-US" dirty="0" err="1"/>
              <a:t>pvParameters</a:t>
            </a:r>
            <a:r>
              <a:rPr lang="en-US" dirty="0"/>
              <a:t>) </a:t>
            </a:r>
          </a:p>
          <a:p>
            <a:pPr marL="0" indent="0">
              <a:buNone/>
            </a:pPr>
            <a:r>
              <a:rPr lang="en-US" dirty="0"/>
              <a:t>{</a:t>
            </a:r>
          </a:p>
          <a:p>
            <a:pPr marL="0" indent="0">
              <a:buNone/>
            </a:pPr>
            <a:r>
              <a:rPr lang="en-US" dirty="0"/>
              <a:t>   char *</a:t>
            </a:r>
            <a:r>
              <a:rPr lang="en-US" dirty="0" err="1"/>
              <a:t>pcMessageToPrint</a:t>
            </a:r>
            <a:r>
              <a:rPr lang="en-US" dirty="0"/>
              <a:t>;</a:t>
            </a:r>
          </a:p>
          <a:p>
            <a:pPr marL="0" indent="0">
              <a:buNone/>
            </a:pPr>
            <a:r>
              <a:rPr lang="en-US" dirty="0"/>
              <a:t>   static char </a:t>
            </a:r>
            <a:r>
              <a:rPr lang="en-US" dirty="0" err="1"/>
              <a:t>cBuffer</a:t>
            </a:r>
            <a:r>
              <a:rPr lang="en-US" dirty="0"/>
              <a:t>[</a:t>
            </a:r>
            <a:r>
              <a:rPr lang="en-US" dirty="0" err="1"/>
              <a:t>mainMAX_MSG_LEN</a:t>
            </a:r>
            <a:r>
              <a:rPr lang="en-US" dirty="0"/>
              <a:t>];</a:t>
            </a:r>
          </a:p>
          <a:p>
            <a:pPr marL="0" indent="0">
              <a:buNone/>
            </a:pPr>
            <a:r>
              <a:rPr lang="en-US" dirty="0"/>
              <a:t>   for (;;) {</a:t>
            </a:r>
          </a:p>
          <a:p>
            <a:pPr marL="0" indent="0">
              <a:buNone/>
            </a:pPr>
            <a:r>
              <a:rPr lang="en-US" dirty="0"/>
              <a:t>       </a:t>
            </a:r>
            <a:r>
              <a:rPr lang="en-US" dirty="0" err="1"/>
              <a:t>xQueueReceive</a:t>
            </a:r>
            <a:r>
              <a:rPr lang="en-US" dirty="0"/>
              <a:t>(</a:t>
            </a:r>
            <a:r>
              <a:rPr lang="en-US" dirty="0" err="1"/>
              <a:t>xPrintQueue</a:t>
            </a:r>
            <a:r>
              <a:rPr lang="en-US" dirty="0"/>
              <a:t>, 	&amp;</a:t>
            </a:r>
            <a:r>
              <a:rPr lang="en-US" dirty="0" err="1"/>
              <a:t>pcMessageToPrint</a:t>
            </a:r>
            <a:r>
              <a:rPr lang="en-US" dirty="0"/>
              <a:t>, 	</a:t>
            </a:r>
            <a:r>
              <a:rPr lang="en-US" dirty="0" err="1"/>
              <a:t>portMAX_DELAY</a:t>
            </a:r>
            <a:r>
              <a:rPr lang="en-US" dirty="0"/>
              <a:t>);</a:t>
            </a:r>
          </a:p>
          <a:p>
            <a:pPr marL="0" indent="0">
              <a:buNone/>
            </a:pPr>
            <a:r>
              <a:rPr lang="en-US" dirty="0"/>
              <a:t>       </a:t>
            </a:r>
            <a:r>
              <a:rPr lang="en-US" dirty="0" err="1"/>
              <a:t>sprintf</a:t>
            </a:r>
            <a:r>
              <a:rPr lang="en-US" dirty="0"/>
              <a:t>(</a:t>
            </a:r>
            <a:r>
              <a:rPr lang="en-US" dirty="0" err="1"/>
              <a:t>cBuffer</a:t>
            </a:r>
            <a:r>
              <a:rPr lang="en-US" dirty="0"/>
              <a:t>, “%s”, </a:t>
            </a:r>
            <a:r>
              <a:rPr lang="en-US" dirty="0" err="1"/>
              <a:t>pcMessageToPrint</a:t>
            </a:r>
            <a:r>
              <a:rPr lang="en-US" dirty="0"/>
              <a:t>);</a:t>
            </a:r>
          </a:p>
          <a:p>
            <a:pPr marL="0" indent="0">
              <a:buNone/>
            </a:pPr>
            <a:r>
              <a:rPr lang="en-US" dirty="0"/>
              <a:t>       </a:t>
            </a:r>
            <a:r>
              <a:rPr lang="en-US" dirty="0" err="1"/>
              <a:t>consoleprint</a:t>
            </a:r>
            <a:r>
              <a:rPr lang="en-US" dirty="0"/>
              <a:t>(</a:t>
            </a:r>
            <a:r>
              <a:rPr lang="en-US" dirty="0" err="1"/>
              <a:t>cBuffer</a:t>
            </a:r>
            <a:r>
              <a:rPr lang="en-US" dirty="0"/>
              <a:t>);</a:t>
            </a:r>
          </a:p>
          <a:p>
            <a:pPr marL="0" indent="0">
              <a:buNone/>
            </a:pPr>
            <a:r>
              <a:rPr lang="en-US" dirty="0"/>
              <a:t>   }</a:t>
            </a:r>
          </a:p>
          <a:p>
            <a:pPr marL="0" indent="0">
              <a:buNone/>
            </a:pPr>
            <a:r>
              <a:rPr lang="en-US" dirty="0"/>
              <a:t>}</a:t>
            </a:r>
          </a:p>
        </p:txBody>
      </p:sp>
      <p:sp>
        <p:nvSpPr>
          <p:cNvPr id="4" name="Slide Number Placeholder 3"/>
          <p:cNvSpPr>
            <a:spLocks noGrp="1"/>
          </p:cNvSpPr>
          <p:nvPr>
            <p:ph type="sldNum" sz="quarter" idx="12"/>
          </p:nvPr>
        </p:nvSpPr>
        <p:spPr/>
        <p:txBody>
          <a:bodyPr/>
          <a:lstStyle/>
          <a:p>
            <a:fld id="{55425ECB-8EF4-4635-8F26-5EE9ACB72B4B}" type="slidenum">
              <a:rPr lang="en-US" smtClean="0"/>
              <a:t>35</a:t>
            </a:fld>
            <a:endParaRPr lang="en-US"/>
          </a:p>
        </p:txBody>
      </p:sp>
    </p:spTree>
    <p:extLst>
      <p:ext uri="{BB962C8B-B14F-4D97-AF65-F5344CB8AC3E}">
        <p14:creationId xmlns:p14="http://schemas.microsoft.com/office/powerpoint/2010/main" val="1859152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marL="0" indent="0">
              <a:buNone/>
            </a:pPr>
            <a:r>
              <a:rPr lang="en-US" sz="2400" dirty="0"/>
              <a:t>static void </a:t>
            </a:r>
            <a:r>
              <a:rPr lang="en-US" sz="2400" dirty="0" err="1"/>
              <a:t>prvPrintTask</a:t>
            </a:r>
            <a:r>
              <a:rPr lang="en-US" sz="2400" dirty="0"/>
              <a:t>(void *</a:t>
            </a:r>
            <a:r>
              <a:rPr lang="en-US" sz="2400" dirty="0" err="1"/>
              <a:t>pvParameters</a:t>
            </a:r>
            <a:r>
              <a:rPr lang="en-US" sz="2400" dirty="0"/>
              <a:t>) {</a:t>
            </a:r>
          </a:p>
          <a:p>
            <a:pPr marL="0" indent="0">
              <a:buNone/>
            </a:pPr>
            <a:r>
              <a:rPr lang="en-US" sz="2400" dirty="0"/>
              <a:t>   </a:t>
            </a:r>
            <a:r>
              <a:rPr lang="en-US" sz="2400" dirty="0" err="1"/>
              <a:t>int</a:t>
            </a:r>
            <a:r>
              <a:rPr lang="en-US" sz="2400" dirty="0"/>
              <a:t> </a:t>
            </a:r>
            <a:r>
              <a:rPr lang="en-US" sz="2400" dirty="0" err="1"/>
              <a:t>iIndexToString</a:t>
            </a:r>
            <a:r>
              <a:rPr lang="en-US" sz="2400" dirty="0"/>
              <a:t>; </a:t>
            </a:r>
          </a:p>
          <a:p>
            <a:pPr marL="0" indent="0">
              <a:buNone/>
            </a:pPr>
            <a:r>
              <a:rPr lang="en-US" sz="2400" dirty="0"/>
              <a:t>   </a:t>
            </a:r>
            <a:r>
              <a:rPr lang="en-US" sz="2400" dirty="0" err="1"/>
              <a:t>iIndexToString</a:t>
            </a:r>
            <a:r>
              <a:rPr lang="en-US" sz="2400" dirty="0"/>
              <a:t> = (</a:t>
            </a:r>
            <a:r>
              <a:rPr lang="en-US" sz="2400" dirty="0" err="1"/>
              <a:t>int</a:t>
            </a:r>
            <a:r>
              <a:rPr lang="en-US" sz="2400" dirty="0"/>
              <a:t>) </a:t>
            </a:r>
            <a:r>
              <a:rPr lang="en-US" sz="2400" dirty="0" err="1"/>
              <a:t>pvParameters</a:t>
            </a:r>
            <a:r>
              <a:rPr lang="en-US" sz="2400" dirty="0"/>
              <a:t>;</a:t>
            </a:r>
          </a:p>
          <a:p>
            <a:pPr marL="0" indent="0">
              <a:buNone/>
            </a:pPr>
            <a:r>
              <a:rPr lang="en-US" sz="2400" dirty="0"/>
              <a:t>   for(;;)</a:t>
            </a:r>
          </a:p>
          <a:p>
            <a:pPr marL="0" indent="0">
              <a:buNone/>
            </a:pPr>
            <a:r>
              <a:rPr lang="en-US" sz="2400" dirty="0"/>
              <a:t>   {</a:t>
            </a:r>
          </a:p>
          <a:p>
            <a:pPr marL="0" indent="0">
              <a:buNone/>
            </a:pPr>
            <a:r>
              <a:rPr lang="en-US" sz="2400" dirty="0"/>
              <a:t>      /*</a:t>
            </a:r>
            <a:r>
              <a:rPr lang="en-US" sz="2400" b="1" dirty="0"/>
              <a:t>Send the string on the queue to the gatekeeper </a:t>
            </a:r>
          </a:p>
          <a:p>
            <a:pPr marL="0" indent="0">
              <a:buNone/>
            </a:pPr>
            <a:r>
              <a:rPr lang="en-US" sz="2400" b="1" dirty="0"/>
              <a:t>	task, rather than written out directly.*/</a:t>
            </a:r>
          </a:p>
          <a:p>
            <a:pPr marL="0" indent="0">
              <a:buNone/>
            </a:pPr>
            <a:r>
              <a:rPr lang="en-US" sz="2400" dirty="0"/>
              <a:t>       </a:t>
            </a:r>
            <a:r>
              <a:rPr lang="en-US" sz="2400" dirty="0" err="1"/>
              <a:t>xQueueSendToBack</a:t>
            </a:r>
            <a:r>
              <a:rPr lang="en-US" sz="2400" dirty="0"/>
              <a:t>(</a:t>
            </a:r>
            <a:r>
              <a:rPr lang="en-US" sz="2400" dirty="0" err="1"/>
              <a:t>xPrintQueue</a:t>
            </a:r>
            <a:r>
              <a:rPr lang="en-US" sz="2400" dirty="0"/>
              <a:t>, 		&amp;</a:t>
            </a:r>
            <a:r>
              <a:rPr lang="en-US" sz="2400" dirty="0" err="1"/>
              <a:t>pcMessageToPrint</a:t>
            </a:r>
            <a:r>
              <a:rPr lang="en-US" sz="2400" dirty="0"/>
              <a:t>, </a:t>
            </a:r>
            <a:r>
              <a:rPr lang="en-US" sz="2400" dirty="0" err="1"/>
              <a:t>portMAX_DELAY</a:t>
            </a:r>
            <a:r>
              <a:rPr lang="en-US" sz="2400" dirty="0"/>
              <a:t>);</a:t>
            </a:r>
          </a:p>
          <a:p>
            <a:pPr marL="0" lvl="1" indent="0">
              <a:buNone/>
            </a:pPr>
            <a:r>
              <a:rPr lang="en-US" sz="2400" dirty="0"/>
              <a:t>       </a:t>
            </a:r>
            <a:r>
              <a:rPr lang="en-US" sz="2400" dirty="0" err="1"/>
              <a:t>vTaskDelay</a:t>
            </a:r>
            <a:r>
              <a:rPr lang="en-US" sz="2400" dirty="0"/>
              <a:t>((rand() &amp; 0x1FF));</a:t>
            </a:r>
          </a:p>
          <a:p>
            <a:pPr marL="0" indent="0">
              <a:buNone/>
            </a:pPr>
            <a:r>
              <a:rPr lang="en-US" sz="2400" dirty="0"/>
              <a:t>   }</a:t>
            </a:r>
          </a:p>
          <a:p>
            <a:pPr marL="0" indent="0">
              <a:buNone/>
            </a:pPr>
            <a:r>
              <a:rPr lang="en-US" sz="2400" dirty="0"/>
              <a:t>}</a:t>
            </a:r>
          </a:p>
        </p:txBody>
      </p:sp>
      <p:sp>
        <p:nvSpPr>
          <p:cNvPr id="4" name="Slide Number Placeholder 3"/>
          <p:cNvSpPr>
            <a:spLocks noGrp="1"/>
          </p:cNvSpPr>
          <p:nvPr>
            <p:ph type="sldNum" sz="quarter" idx="12"/>
          </p:nvPr>
        </p:nvSpPr>
        <p:spPr/>
        <p:txBody>
          <a:bodyPr/>
          <a:lstStyle/>
          <a:p>
            <a:fld id="{55425ECB-8EF4-4635-8F26-5EE9ACB72B4B}" type="slidenum">
              <a:rPr lang="en-US" smtClean="0"/>
              <a:t>36</a:t>
            </a:fld>
            <a:endParaRPr lang="en-US"/>
          </a:p>
        </p:txBody>
      </p:sp>
    </p:spTree>
    <p:extLst>
      <p:ext uri="{BB962C8B-B14F-4D97-AF65-F5344CB8AC3E}">
        <p14:creationId xmlns:p14="http://schemas.microsoft.com/office/powerpoint/2010/main" val="1986765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tick hook function for writing out a message every 200 ticks.</a:t>
            </a:r>
          </a:p>
        </p:txBody>
      </p:sp>
      <p:sp>
        <p:nvSpPr>
          <p:cNvPr id="3" name="Content Placeholder 2"/>
          <p:cNvSpPr>
            <a:spLocks noGrp="1"/>
          </p:cNvSpPr>
          <p:nvPr>
            <p:ph idx="1"/>
          </p:nvPr>
        </p:nvSpPr>
        <p:spPr>
          <a:xfrm>
            <a:off x="457200" y="1600200"/>
            <a:ext cx="8229600" cy="4876800"/>
          </a:xfrm>
        </p:spPr>
        <p:txBody>
          <a:bodyPr>
            <a:normAutofit/>
          </a:bodyPr>
          <a:lstStyle/>
          <a:p>
            <a:r>
              <a:rPr lang="en-US" dirty="0"/>
              <a:t>It is a function that is called by the kernel during each tick interrupt. </a:t>
            </a:r>
          </a:p>
          <a:p>
            <a:pPr lvl="1"/>
            <a:r>
              <a:rPr lang="en-US" dirty="0"/>
              <a:t>Execute within the context of the tick interrupt, so</a:t>
            </a:r>
          </a:p>
          <a:p>
            <a:pPr lvl="2"/>
            <a:r>
              <a:rPr lang="en-US" dirty="0"/>
              <a:t>Must be kept very short and use only a moderate amount of stack space</a:t>
            </a:r>
          </a:p>
          <a:p>
            <a:pPr lvl="2"/>
            <a:r>
              <a:rPr lang="en-US" dirty="0"/>
              <a:t>Must not call any </a:t>
            </a:r>
            <a:r>
              <a:rPr lang="en-US" dirty="0" err="1"/>
              <a:t>FreeRTOS</a:t>
            </a:r>
            <a:r>
              <a:rPr lang="en-US" dirty="0"/>
              <a:t> API functions whose name does not end with ‘</a:t>
            </a:r>
            <a:r>
              <a:rPr lang="en-US" dirty="0" err="1"/>
              <a:t>FromISR</a:t>
            </a:r>
            <a:r>
              <a:rPr lang="en-US" dirty="0"/>
              <a:t>()’</a:t>
            </a:r>
          </a:p>
          <a:p>
            <a:r>
              <a:rPr lang="en-US" dirty="0"/>
              <a:t>To use a tick hook function</a:t>
            </a:r>
          </a:p>
          <a:p>
            <a:pPr lvl="1"/>
            <a:r>
              <a:rPr lang="en-US" dirty="0"/>
              <a:t>Set </a:t>
            </a:r>
            <a:r>
              <a:rPr lang="en-US" dirty="0" err="1"/>
              <a:t>configUSE_TICK_HOOK</a:t>
            </a:r>
            <a:r>
              <a:rPr lang="en-US" dirty="0"/>
              <a:t> to 1</a:t>
            </a:r>
          </a:p>
          <a:p>
            <a:pPr lvl="1"/>
            <a:r>
              <a:rPr lang="en-US" dirty="0"/>
              <a:t>Provide the implementation of the hook function, using the exact function name and prototype as</a:t>
            </a:r>
          </a:p>
          <a:p>
            <a:pPr marL="457200" lvl="1" indent="0">
              <a:buNone/>
            </a:pPr>
            <a:r>
              <a:rPr lang="en-US" i="1" dirty="0"/>
              <a:t>void </a:t>
            </a:r>
            <a:r>
              <a:rPr lang="en-US" i="1" dirty="0" err="1"/>
              <a:t>vApplicationTickHook</a:t>
            </a:r>
            <a:r>
              <a:rPr lang="en-US" i="1" dirty="0"/>
              <a:t>(void);</a:t>
            </a:r>
          </a:p>
        </p:txBody>
      </p:sp>
      <p:sp>
        <p:nvSpPr>
          <p:cNvPr id="4" name="Slide Number Placeholder 3"/>
          <p:cNvSpPr>
            <a:spLocks noGrp="1"/>
          </p:cNvSpPr>
          <p:nvPr>
            <p:ph type="sldNum" sz="quarter" idx="12"/>
          </p:nvPr>
        </p:nvSpPr>
        <p:spPr/>
        <p:txBody>
          <a:bodyPr/>
          <a:lstStyle/>
          <a:p>
            <a:fld id="{55425ECB-8EF4-4635-8F26-5EE9ACB72B4B}" type="slidenum">
              <a:rPr lang="en-US" smtClean="0"/>
              <a:t>37</a:t>
            </a:fld>
            <a:endParaRPr lang="en-US"/>
          </a:p>
        </p:txBody>
      </p:sp>
    </p:spTree>
    <p:extLst>
      <p:ext uri="{BB962C8B-B14F-4D97-AF65-F5344CB8AC3E}">
        <p14:creationId xmlns:p14="http://schemas.microsoft.com/office/powerpoint/2010/main" val="90239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0437"/>
            <a:ext cx="8229600" cy="5135563"/>
          </a:xfrm>
        </p:spPr>
        <p:txBody>
          <a:bodyPr>
            <a:normAutofit fontScale="92500" lnSpcReduction="20000"/>
          </a:bodyPr>
          <a:lstStyle/>
          <a:p>
            <a:pPr marL="0" indent="0">
              <a:buNone/>
            </a:pPr>
            <a:r>
              <a:rPr lang="en-US" sz="2400" dirty="0"/>
              <a:t>/* It counts the number of times it is called, sending its message </a:t>
            </a:r>
          </a:p>
          <a:p>
            <a:pPr marL="0" indent="0">
              <a:buNone/>
            </a:pPr>
            <a:r>
              <a:rPr lang="en-US" sz="2400" dirty="0"/>
              <a:t>   to the gatekeeper each time the count reaches 200.*/</a:t>
            </a:r>
          </a:p>
          <a:p>
            <a:pPr marL="0" indent="0">
              <a:buNone/>
            </a:pPr>
            <a:endParaRPr lang="en-US" sz="2400" dirty="0"/>
          </a:p>
          <a:p>
            <a:pPr marL="0" indent="0">
              <a:buNone/>
            </a:pPr>
            <a:r>
              <a:rPr lang="en-US" sz="2400" dirty="0"/>
              <a:t>void </a:t>
            </a:r>
            <a:r>
              <a:rPr lang="en-US" sz="2400" dirty="0" err="1"/>
              <a:t>vApplicationTickHook</a:t>
            </a:r>
            <a:r>
              <a:rPr lang="en-US" sz="2400" dirty="0"/>
              <a:t>(void) {</a:t>
            </a:r>
          </a:p>
          <a:p>
            <a:pPr marL="0" indent="0">
              <a:buNone/>
            </a:pPr>
            <a:r>
              <a:rPr lang="en-US" sz="2400" dirty="0"/>
              <a:t>   static </a:t>
            </a:r>
            <a:r>
              <a:rPr lang="en-US" sz="2400" dirty="0" err="1"/>
              <a:t>int</a:t>
            </a:r>
            <a:r>
              <a:rPr lang="en-US" sz="2400" dirty="0"/>
              <a:t> </a:t>
            </a:r>
            <a:r>
              <a:rPr lang="en-US" sz="2400" dirty="0" err="1"/>
              <a:t>iCount</a:t>
            </a:r>
            <a:r>
              <a:rPr lang="en-US" sz="2400" dirty="0"/>
              <a:t> = 0; </a:t>
            </a:r>
          </a:p>
          <a:p>
            <a:pPr marL="0" indent="0">
              <a:buNone/>
            </a:pPr>
            <a:r>
              <a:rPr lang="en-US" sz="2400" dirty="0"/>
              <a:t>   </a:t>
            </a:r>
            <a:r>
              <a:rPr lang="en-US" sz="2400" dirty="0" err="1"/>
              <a:t>portBASE_TYPE</a:t>
            </a:r>
            <a:r>
              <a:rPr lang="en-US" sz="2400" dirty="0"/>
              <a:t>  </a:t>
            </a:r>
            <a:r>
              <a:rPr lang="en-US" sz="2400" dirty="0" err="1"/>
              <a:t>xHigherPriorityTaskWoken</a:t>
            </a:r>
            <a:r>
              <a:rPr lang="en-US" sz="2400" dirty="0"/>
              <a:t> = </a:t>
            </a:r>
            <a:r>
              <a:rPr lang="en-US" sz="2400" dirty="0" err="1"/>
              <a:t>pdFALSE</a:t>
            </a:r>
            <a:r>
              <a:rPr lang="en-US" sz="2400" dirty="0"/>
              <a:t>;</a:t>
            </a:r>
          </a:p>
          <a:p>
            <a:pPr marL="0" indent="0">
              <a:buNone/>
            </a:pPr>
            <a:r>
              <a:rPr lang="en-US" sz="2400" dirty="0"/>
              <a:t>   </a:t>
            </a:r>
            <a:r>
              <a:rPr lang="en-US" sz="2400" dirty="0" err="1"/>
              <a:t>iCount</a:t>
            </a:r>
            <a:r>
              <a:rPr lang="en-US" sz="2400" dirty="0"/>
              <a:t>++;</a:t>
            </a:r>
          </a:p>
          <a:p>
            <a:pPr marL="0" indent="0">
              <a:buNone/>
            </a:pPr>
            <a:r>
              <a:rPr lang="en-US" sz="2400" dirty="0"/>
              <a:t>   if(</a:t>
            </a:r>
            <a:r>
              <a:rPr lang="en-US" sz="2400" dirty="0" err="1"/>
              <a:t>iCount</a:t>
            </a:r>
            <a:r>
              <a:rPr lang="en-US" sz="2400" dirty="0"/>
              <a:t> &gt;= 200)   </a:t>
            </a:r>
          </a:p>
          <a:p>
            <a:pPr marL="0" indent="0">
              <a:buNone/>
            </a:pPr>
            <a:r>
              <a:rPr lang="en-US" sz="2400" dirty="0"/>
              <a:t>   {</a:t>
            </a:r>
          </a:p>
          <a:p>
            <a:pPr marL="0" indent="0">
              <a:buNone/>
            </a:pPr>
            <a:r>
              <a:rPr lang="en-US" sz="2400" dirty="0"/>
              <a:t>       </a:t>
            </a:r>
            <a:r>
              <a:rPr lang="en-US" sz="2400" dirty="0" err="1"/>
              <a:t>xQueueSendToFrontFromISR</a:t>
            </a:r>
            <a:r>
              <a:rPr lang="en-US" sz="2400" dirty="0"/>
              <a:t>( </a:t>
            </a:r>
            <a:r>
              <a:rPr lang="en-US" sz="2400" dirty="0" err="1"/>
              <a:t>xPrintQueue</a:t>
            </a:r>
            <a:r>
              <a:rPr lang="en-US" sz="2400" dirty="0"/>
              <a:t>,    </a:t>
            </a:r>
          </a:p>
          <a:p>
            <a:pPr marL="0" indent="0">
              <a:buNone/>
            </a:pPr>
            <a:r>
              <a:rPr lang="en-US" sz="2400" dirty="0"/>
              <a:t>          				&amp;(</a:t>
            </a:r>
            <a:r>
              <a:rPr lang="en-US" sz="2400" dirty="0" err="1"/>
              <a:t>pcStringsToPrint</a:t>
            </a:r>
            <a:r>
              <a:rPr lang="en-US" sz="2400" dirty="0"/>
              <a:t>[2]), </a:t>
            </a:r>
          </a:p>
          <a:p>
            <a:pPr marL="0" indent="0">
              <a:buNone/>
            </a:pPr>
            <a:r>
              <a:rPr lang="en-US" sz="2400" dirty="0"/>
              <a:t>				&amp; </a:t>
            </a:r>
            <a:r>
              <a:rPr lang="en-US" sz="2400" dirty="0" err="1"/>
              <a:t>xHigherPriorityTaskWoken</a:t>
            </a:r>
            <a:r>
              <a:rPr lang="en-US" sz="2400" dirty="0"/>
              <a:t> );</a:t>
            </a:r>
          </a:p>
          <a:p>
            <a:pPr marL="0" lvl="1" indent="0">
              <a:buNone/>
            </a:pPr>
            <a:r>
              <a:rPr lang="en-US" sz="2400" dirty="0"/>
              <a:t>       </a:t>
            </a:r>
            <a:r>
              <a:rPr lang="en-US" sz="2400" dirty="0" err="1"/>
              <a:t>iCount</a:t>
            </a:r>
            <a:r>
              <a:rPr lang="en-US" sz="2400" dirty="0"/>
              <a:t> = 0;</a:t>
            </a:r>
          </a:p>
          <a:p>
            <a:pPr marL="0" indent="0">
              <a:buNone/>
            </a:pPr>
            <a:r>
              <a:rPr lang="en-US" sz="2400" dirty="0"/>
              <a:t>   }</a:t>
            </a:r>
          </a:p>
          <a:p>
            <a:pPr marL="0" indent="0">
              <a:buNone/>
            </a:pPr>
            <a:r>
              <a:rPr lang="en-US" sz="2400" dirty="0"/>
              <a:t>}</a:t>
            </a:r>
          </a:p>
        </p:txBody>
      </p:sp>
      <p:sp>
        <p:nvSpPr>
          <p:cNvPr id="4" name="Slide Number Placeholder 3"/>
          <p:cNvSpPr>
            <a:spLocks noGrp="1"/>
          </p:cNvSpPr>
          <p:nvPr>
            <p:ph type="sldNum" sz="quarter" idx="12"/>
          </p:nvPr>
        </p:nvSpPr>
        <p:spPr/>
        <p:txBody>
          <a:bodyPr/>
          <a:lstStyle/>
          <a:p>
            <a:fld id="{55425ECB-8EF4-4635-8F26-5EE9ACB72B4B}" type="slidenum">
              <a:rPr lang="en-US" smtClean="0"/>
              <a:t>38</a:t>
            </a:fld>
            <a:endParaRPr lang="en-US"/>
          </a:p>
        </p:txBody>
      </p:sp>
    </p:spTree>
    <p:extLst>
      <p:ext uri="{BB962C8B-B14F-4D97-AF65-F5344CB8AC3E}">
        <p14:creationId xmlns:p14="http://schemas.microsoft.com/office/powerpoint/2010/main" val="2560261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477000"/>
          </a:xfrm>
        </p:spPr>
        <p:txBody>
          <a:bodyPr>
            <a:normAutofit fontScale="92500" lnSpcReduction="10000"/>
          </a:bodyPr>
          <a:lstStyle/>
          <a:p>
            <a:pPr marL="0" indent="0">
              <a:buNone/>
            </a:pPr>
            <a:r>
              <a:rPr lang="en-US" sz="2400" dirty="0" err="1"/>
              <a:t>int</a:t>
            </a:r>
            <a:r>
              <a:rPr lang="en-US" sz="2400" dirty="0"/>
              <a:t> main (void) {</a:t>
            </a:r>
          </a:p>
          <a:p>
            <a:pPr marL="0" indent="0">
              <a:buNone/>
            </a:pPr>
            <a:r>
              <a:rPr lang="en-US" sz="2400" dirty="0"/>
              <a:t>   </a:t>
            </a:r>
            <a:r>
              <a:rPr lang="en-US" sz="2400" dirty="0" err="1"/>
              <a:t>xPrintQueue</a:t>
            </a:r>
            <a:r>
              <a:rPr lang="en-US" sz="2400" dirty="0"/>
              <a:t> = </a:t>
            </a:r>
            <a:r>
              <a:rPr lang="en-US" sz="2400" dirty="0" err="1"/>
              <a:t>xQueueCreate</a:t>
            </a:r>
            <a:r>
              <a:rPr lang="en-US" sz="2400" dirty="0"/>
              <a:t>(5, </a:t>
            </a:r>
            <a:r>
              <a:rPr lang="en-US" sz="2400" dirty="0" err="1"/>
              <a:t>sizeof</a:t>
            </a:r>
            <a:r>
              <a:rPr lang="en-US" sz="2400" dirty="0"/>
              <a:t>(char *));</a:t>
            </a:r>
          </a:p>
          <a:p>
            <a:pPr marL="0" indent="0">
              <a:buNone/>
            </a:pPr>
            <a:r>
              <a:rPr lang="en-US" sz="2400" dirty="0"/>
              <a:t>  /* seed the random number for a pseudo random delay */</a:t>
            </a:r>
          </a:p>
          <a:p>
            <a:pPr marL="0" indent="0">
              <a:buNone/>
            </a:pPr>
            <a:r>
              <a:rPr lang="en-US" sz="2400" dirty="0"/>
              <a:t>   </a:t>
            </a:r>
            <a:r>
              <a:rPr lang="en-US" sz="2400" dirty="0" err="1"/>
              <a:t>srand</a:t>
            </a:r>
            <a:r>
              <a:rPr lang="en-US" sz="2400" dirty="0"/>
              <a:t>(567); </a:t>
            </a:r>
          </a:p>
          <a:p>
            <a:pPr marL="0" indent="0">
              <a:buNone/>
            </a:pPr>
            <a:r>
              <a:rPr lang="en-US" sz="2400" dirty="0"/>
              <a:t>   if(</a:t>
            </a:r>
            <a:r>
              <a:rPr lang="en-US" sz="2400" dirty="0" err="1"/>
              <a:t>xPrintQueue</a:t>
            </a:r>
            <a:r>
              <a:rPr lang="en-US" sz="2400" dirty="0"/>
              <a:t> != NULL) {</a:t>
            </a:r>
          </a:p>
          <a:p>
            <a:pPr marL="0" indent="0">
              <a:buNone/>
            </a:pPr>
            <a:r>
              <a:rPr lang="en-US" sz="2400" dirty="0"/>
              <a:t>      </a:t>
            </a:r>
            <a:r>
              <a:rPr lang="en-US" sz="2400" dirty="0" err="1"/>
              <a:t>xTaskCreate</a:t>
            </a:r>
            <a:r>
              <a:rPr lang="en-US" sz="2400" dirty="0"/>
              <a:t>( </a:t>
            </a:r>
            <a:r>
              <a:rPr lang="en-US" sz="2400" dirty="0" err="1"/>
              <a:t>prvPrintTask</a:t>
            </a:r>
            <a:r>
              <a:rPr lang="en-US" sz="2400" dirty="0"/>
              <a:t>, “Print1”, 240, (void *)0, 1, NULL);</a:t>
            </a:r>
          </a:p>
          <a:p>
            <a:pPr marL="0" indent="0">
              <a:buNone/>
            </a:pPr>
            <a:r>
              <a:rPr lang="en-US" sz="2400" dirty="0"/>
              <a:t>      </a:t>
            </a:r>
            <a:r>
              <a:rPr lang="en-US" sz="2400" dirty="0" err="1"/>
              <a:t>xTaskCreate</a:t>
            </a:r>
            <a:r>
              <a:rPr lang="en-US" sz="2400" dirty="0"/>
              <a:t>( </a:t>
            </a:r>
            <a:r>
              <a:rPr lang="en-US" sz="2400" dirty="0" err="1"/>
              <a:t>prvPrintTask</a:t>
            </a:r>
            <a:r>
              <a:rPr lang="en-US" sz="2400" dirty="0"/>
              <a:t>, “Print2”, 240, (void *)1, 2, NULL);</a:t>
            </a:r>
          </a:p>
          <a:p>
            <a:pPr marL="0" indent="0">
              <a:buNone/>
            </a:pPr>
            <a:endParaRPr lang="en-US" sz="2400" dirty="0"/>
          </a:p>
          <a:p>
            <a:pPr marL="0" indent="0">
              <a:buNone/>
            </a:pPr>
            <a:r>
              <a:rPr lang="en-US" sz="2400" dirty="0"/>
              <a:t>   /* assign gate keeper task a lower priority than the print tasks, </a:t>
            </a:r>
          </a:p>
          <a:p>
            <a:pPr marL="0" indent="0">
              <a:buNone/>
            </a:pPr>
            <a:r>
              <a:rPr lang="en-US" sz="2400" dirty="0"/>
              <a:t>    so messages sent to the gate keeper remain in the queue until </a:t>
            </a:r>
          </a:p>
          <a:p>
            <a:pPr marL="0" indent="0">
              <a:buNone/>
            </a:pPr>
            <a:r>
              <a:rPr lang="en-US" sz="2400" dirty="0"/>
              <a:t>    both print tasks are in the Blocked state*/</a:t>
            </a:r>
          </a:p>
          <a:p>
            <a:pPr marL="0" indent="0">
              <a:buNone/>
            </a:pPr>
            <a:r>
              <a:rPr lang="en-US" sz="2400" dirty="0"/>
              <a:t>      </a:t>
            </a:r>
            <a:r>
              <a:rPr lang="en-US" sz="2400" dirty="0" err="1"/>
              <a:t>xTaskCreate</a:t>
            </a:r>
            <a:r>
              <a:rPr lang="en-US" sz="2400" dirty="0"/>
              <a:t>(</a:t>
            </a:r>
            <a:r>
              <a:rPr lang="en-US" sz="2400" dirty="0" err="1"/>
              <a:t>prvStdioGateKeeperTask</a:t>
            </a:r>
            <a:r>
              <a:rPr lang="en-US" sz="2400" dirty="0"/>
              <a:t>, “Gatekeeper”,</a:t>
            </a:r>
          </a:p>
          <a:p>
            <a:pPr marL="0" indent="0">
              <a:buNone/>
            </a:pPr>
            <a:r>
              <a:rPr lang="en-US" sz="2400" dirty="0"/>
              <a:t>			240, NULL, 0, NULL);</a:t>
            </a:r>
          </a:p>
          <a:p>
            <a:pPr marL="0" indent="0">
              <a:buNone/>
            </a:pPr>
            <a:r>
              <a:rPr lang="en-US" sz="2400" dirty="0"/>
              <a:t>        </a:t>
            </a:r>
            <a:r>
              <a:rPr lang="en-US" sz="2400" dirty="0" err="1"/>
              <a:t>vTaskStartScheduler</a:t>
            </a:r>
            <a:r>
              <a:rPr lang="en-US" sz="2400" dirty="0"/>
              <a:t>();</a:t>
            </a:r>
          </a:p>
          <a:p>
            <a:pPr marL="0" indent="0">
              <a:buNone/>
            </a:pPr>
            <a:r>
              <a:rPr lang="en-US" sz="2400" dirty="0"/>
              <a:t>    }</a:t>
            </a:r>
          </a:p>
          <a:p>
            <a:pPr marL="0" indent="0">
              <a:buNone/>
            </a:pPr>
            <a:r>
              <a:rPr lang="en-US" sz="2400" dirty="0"/>
              <a:t>    for( ; ; );</a:t>
            </a:r>
          </a:p>
          <a:p>
            <a:pPr marL="0" indent="0">
              <a:buNone/>
            </a:pPr>
            <a:r>
              <a:rPr lang="en-US" sz="2400" dirty="0"/>
              <a:t>}</a:t>
            </a:r>
          </a:p>
        </p:txBody>
      </p:sp>
      <p:sp>
        <p:nvSpPr>
          <p:cNvPr id="4" name="Slide Number Placeholder 3"/>
          <p:cNvSpPr>
            <a:spLocks noGrp="1"/>
          </p:cNvSpPr>
          <p:nvPr>
            <p:ph type="sldNum" sz="quarter" idx="12"/>
          </p:nvPr>
        </p:nvSpPr>
        <p:spPr/>
        <p:txBody>
          <a:bodyPr/>
          <a:lstStyle/>
          <a:p>
            <a:fld id="{55425ECB-8EF4-4635-8F26-5EE9ACB72B4B}" type="slidenum">
              <a:rPr lang="en-US" smtClean="0"/>
              <a:t>39</a:t>
            </a:fld>
            <a:endParaRPr lang="en-US"/>
          </a:p>
        </p:txBody>
      </p:sp>
    </p:spTree>
    <p:extLst>
      <p:ext uri="{BB962C8B-B14F-4D97-AF65-F5344CB8AC3E}">
        <p14:creationId xmlns:p14="http://schemas.microsoft.com/office/powerpoint/2010/main" val="369863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–Function Reentrancy</a:t>
            </a:r>
          </a:p>
        </p:txBody>
      </p:sp>
      <p:sp>
        <p:nvSpPr>
          <p:cNvPr id="3" name="Content Placeholder 2"/>
          <p:cNvSpPr>
            <a:spLocks noGrp="1"/>
          </p:cNvSpPr>
          <p:nvPr>
            <p:ph idx="1"/>
          </p:nvPr>
        </p:nvSpPr>
        <p:spPr/>
        <p:txBody>
          <a:bodyPr/>
          <a:lstStyle/>
          <a:p>
            <a:r>
              <a:rPr lang="en-US" dirty="0"/>
              <a:t>A function is reentrant if it is safe to call the function from more than one task, or from both tasks and interrupts.</a:t>
            </a:r>
          </a:p>
          <a:p>
            <a:pPr lvl="1"/>
            <a:r>
              <a:rPr lang="en-US" dirty="0"/>
              <a:t>Each task maintains its own stack and its own set of core register values.</a:t>
            </a:r>
          </a:p>
          <a:p>
            <a:pPr lvl="1"/>
            <a:r>
              <a:rPr lang="en-US" dirty="0"/>
              <a:t>So, the function is reentrant as long as a function does not access any data other than data stored on the stack or held in a register.</a:t>
            </a:r>
          </a:p>
        </p:txBody>
      </p:sp>
      <p:sp>
        <p:nvSpPr>
          <p:cNvPr id="4" name="Slide Number Placeholder 3"/>
          <p:cNvSpPr>
            <a:spLocks noGrp="1"/>
          </p:cNvSpPr>
          <p:nvPr>
            <p:ph type="sldNum" sz="quarter" idx="12"/>
          </p:nvPr>
        </p:nvSpPr>
        <p:spPr/>
        <p:txBody>
          <a:bodyPr/>
          <a:lstStyle/>
          <a:p>
            <a:fld id="{55425ECB-8EF4-4635-8F26-5EE9ACB72B4B}" type="slidenum">
              <a:rPr lang="en-US" smtClean="0"/>
              <a:t>4</a:t>
            </a:fld>
            <a:endParaRPr lang="en-US"/>
          </a:p>
        </p:txBody>
      </p:sp>
    </p:spTree>
    <p:extLst>
      <p:ext uri="{BB962C8B-B14F-4D97-AF65-F5344CB8AC3E}">
        <p14:creationId xmlns:p14="http://schemas.microsoft.com/office/powerpoint/2010/main" val="4215631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5</a:t>
            </a:r>
            <a:br>
              <a:rPr lang="en-US" dirty="0"/>
            </a:br>
            <a:r>
              <a:rPr lang="en-US" dirty="0"/>
              <a:t>memory Management</a:t>
            </a:r>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40</a:t>
            </a:fld>
            <a:endParaRPr lang="en-US"/>
          </a:p>
        </p:txBody>
      </p:sp>
    </p:spTree>
    <p:extLst>
      <p:ext uri="{BB962C8B-B14F-4D97-AF65-F5344CB8AC3E}">
        <p14:creationId xmlns:p14="http://schemas.microsoft.com/office/powerpoint/2010/main" val="2800784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err="1"/>
              <a:t>FreeRTOS</a:t>
            </a:r>
            <a:r>
              <a:rPr lang="en-US" dirty="0"/>
              <a:t> treats memory allocation as part of the portable layer (as opposed to part of the core code base)</a:t>
            </a:r>
          </a:p>
          <a:p>
            <a:pPr lvl="1"/>
            <a:r>
              <a:rPr lang="en-US" dirty="0"/>
              <a:t>Instead of calling </a:t>
            </a:r>
            <a:r>
              <a:rPr lang="en-US" dirty="0" err="1"/>
              <a:t>malloc</a:t>
            </a:r>
            <a:r>
              <a:rPr lang="en-US" dirty="0"/>
              <a:t>() / free() directly, the kernel calls </a:t>
            </a:r>
            <a:r>
              <a:rPr lang="en-US" dirty="0" err="1"/>
              <a:t>pvPortMalloc</a:t>
            </a:r>
            <a:r>
              <a:rPr lang="en-US" dirty="0"/>
              <a:t>() / </a:t>
            </a:r>
            <a:r>
              <a:rPr lang="en-US" dirty="0" err="1"/>
              <a:t>vPortFree</a:t>
            </a:r>
            <a:r>
              <a:rPr lang="en-US" dirty="0"/>
              <a:t>().</a:t>
            </a:r>
          </a:p>
          <a:p>
            <a:pPr lvl="1"/>
            <a:r>
              <a:rPr lang="en-US" dirty="0"/>
              <a:t>Pros: enable individual applications to provide their own specific implementation.</a:t>
            </a:r>
          </a:p>
          <a:p>
            <a:pPr lvl="1"/>
            <a:r>
              <a:rPr lang="en-US" sz="2400" dirty="0" err="1"/>
              <a:t>FreeRTOS</a:t>
            </a:r>
            <a:r>
              <a:rPr lang="en-US" sz="2400" dirty="0"/>
              <a:t> provides three example implementations of both </a:t>
            </a:r>
            <a:r>
              <a:rPr lang="en-US" sz="2400" dirty="0" err="1"/>
              <a:t>pvPortMalloc</a:t>
            </a:r>
            <a:r>
              <a:rPr lang="en-US" sz="2400" dirty="0"/>
              <a:t> and </a:t>
            </a:r>
            <a:r>
              <a:rPr lang="en-US" sz="2400" dirty="0" err="1"/>
              <a:t>vPortFree</a:t>
            </a:r>
            <a:r>
              <a:rPr lang="en-US" sz="2400" dirty="0"/>
              <a:t>(). </a:t>
            </a:r>
          </a:p>
        </p:txBody>
      </p:sp>
      <p:sp>
        <p:nvSpPr>
          <p:cNvPr id="4" name="Slide Number Placeholder 3"/>
          <p:cNvSpPr>
            <a:spLocks noGrp="1"/>
          </p:cNvSpPr>
          <p:nvPr>
            <p:ph type="sldNum" sz="quarter" idx="12"/>
          </p:nvPr>
        </p:nvSpPr>
        <p:spPr/>
        <p:txBody>
          <a:bodyPr/>
          <a:lstStyle/>
          <a:p>
            <a:fld id="{55425ECB-8EF4-4635-8F26-5EE9ACB72B4B}" type="slidenum">
              <a:rPr lang="en-US" smtClean="0"/>
              <a:t>41</a:t>
            </a:fld>
            <a:endParaRPr lang="en-US"/>
          </a:p>
        </p:txBody>
      </p:sp>
    </p:spTree>
    <p:extLst>
      <p:ext uri="{BB962C8B-B14F-4D97-AF65-F5344CB8AC3E}">
        <p14:creationId xmlns:p14="http://schemas.microsoft.com/office/powerpoint/2010/main" val="30673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600200"/>
            <a:ext cx="8229600" cy="5257800"/>
          </a:xfrm>
        </p:spPr>
        <p:txBody>
          <a:bodyPr>
            <a:normAutofit/>
          </a:bodyPr>
          <a:lstStyle/>
          <a:p>
            <a:pPr marL="342900" lvl="1" indent="-342900">
              <a:buFont typeface="Arial" pitchFamily="34" charset="0"/>
              <a:buChar char="•"/>
            </a:pPr>
            <a:r>
              <a:rPr lang="en-US" sz="3000" dirty="0" err="1"/>
              <a:t>FreeRTOS’s</a:t>
            </a:r>
            <a:r>
              <a:rPr lang="en-US" sz="3000" dirty="0"/>
              <a:t> three example implementations</a:t>
            </a:r>
          </a:p>
          <a:p>
            <a:pPr marL="742950" lvl="2" indent="-342900"/>
            <a:r>
              <a:rPr lang="en-US" sz="2600" dirty="0"/>
              <a:t>Defined in heap_1.c, heap_2.c and heap_3.c</a:t>
            </a:r>
          </a:p>
          <a:p>
            <a:pPr marL="742950" lvl="2" indent="-342900"/>
            <a:r>
              <a:rPr lang="en-US" sz="2600" dirty="0"/>
              <a:t>Users can use one of them, or provide their own.</a:t>
            </a:r>
          </a:p>
          <a:p>
            <a:r>
              <a:rPr lang="en-US" dirty="0"/>
              <a:t>For small embedded systems </a:t>
            </a:r>
          </a:p>
          <a:p>
            <a:pPr lvl="1"/>
            <a:r>
              <a:rPr lang="en-US" dirty="0"/>
              <a:t>Common to create tasks queues and semaphores before the scheduler starts.</a:t>
            </a:r>
          </a:p>
          <a:p>
            <a:pPr lvl="1"/>
            <a:r>
              <a:rPr lang="en-US" dirty="0"/>
              <a:t>So, memory gets dynamically allocated by the kernel before the application starts to perform any real-time functionality, and remains allocated for the lifetime of the application.</a:t>
            </a:r>
          </a:p>
        </p:txBody>
      </p:sp>
      <p:sp>
        <p:nvSpPr>
          <p:cNvPr id="4" name="Slide Number Placeholder 3"/>
          <p:cNvSpPr>
            <a:spLocks noGrp="1"/>
          </p:cNvSpPr>
          <p:nvPr>
            <p:ph type="sldNum" sz="quarter" idx="12"/>
          </p:nvPr>
        </p:nvSpPr>
        <p:spPr/>
        <p:txBody>
          <a:bodyPr/>
          <a:lstStyle/>
          <a:p>
            <a:fld id="{55425ECB-8EF4-4635-8F26-5EE9ACB72B4B}" type="slidenum">
              <a:rPr lang="en-US" smtClean="0"/>
              <a:t>42</a:t>
            </a:fld>
            <a:endParaRPr lang="en-US"/>
          </a:p>
        </p:txBody>
      </p:sp>
    </p:spTree>
    <p:extLst>
      <p:ext uri="{BB962C8B-B14F-4D97-AF65-F5344CB8AC3E}">
        <p14:creationId xmlns:p14="http://schemas.microsoft.com/office/powerpoint/2010/main" val="1551343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5.2 Example memory allocation schemes</a:t>
            </a:r>
          </a:p>
        </p:txBody>
      </p:sp>
      <p:sp>
        <p:nvSpPr>
          <p:cNvPr id="3" name="Content Placeholder 2"/>
          <p:cNvSpPr>
            <a:spLocks noGrp="1"/>
          </p:cNvSpPr>
          <p:nvPr>
            <p:ph idx="1"/>
          </p:nvPr>
        </p:nvSpPr>
        <p:spPr/>
        <p:txBody>
          <a:bodyPr/>
          <a:lstStyle/>
          <a:p>
            <a:r>
              <a:rPr lang="en-US" dirty="0"/>
              <a:t>Heap_1.c</a:t>
            </a:r>
          </a:p>
          <a:p>
            <a:pPr lvl="1"/>
            <a:r>
              <a:rPr lang="en-US" dirty="0"/>
              <a:t>Implement a very basic version of </a:t>
            </a:r>
            <a:r>
              <a:rPr lang="en-US" dirty="0" err="1"/>
              <a:t>pvPortMalloc</a:t>
            </a:r>
            <a:r>
              <a:rPr lang="en-US" dirty="0"/>
              <a:t>() and does not implement </a:t>
            </a:r>
            <a:r>
              <a:rPr lang="en-US" dirty="0" err="1"/>
              <a:t>vPortFree</a:t>
            </a:r>
            <a:r>
              <a:rPr lang="en-US" dirty="0"/>
              <a:t>().</a:t>
            </a:r>
          </a:p>
          <a:p>
            <a:pPr lvl="1"/>
            <a:r>
              <a:rPr lang="en-US" dirty="0"/>
              <a:t>Always be deterministic.</a:t>
            </a:r>
          </a:p>
          <a:p>
            <a:pPr lvl="1"/>
            <a:r>
              <a:rPr lang="en-US" dirty="0"/>
              <a:t>Applications that never delete a task, queue or semaphore have the potential to use it.</a:t>
            </a:r>
          </a:p>
          <a:p>
            <a:pPr lvl="1"/>
            <a:r>
              <a:rPr lang="en-US" dirty="0"/>
              <a:t>The allocation scheme subdivides a simple array into smaller blocks as calls to </a:t>
            </a:r>
            <a:r>
              <a:rPr lang="en-US" dirty="0" err="1"/>
              <a:t>pvPortMalloc</a:t>
            </a:r>
            <a:r>
              <a:rPr lang="en-US" dirty="0"/>
              <a:t>() are made.</a:t>
            </a:r>
          </a:p>
          <a:p>
            <a:pPr lvl="2"/>
            <a:r>
              <a:rPr lang="en-US" dirty="0"/>
              <a:t>The array is the </a:t>
            </a:r>
            <a:r>
              <a:rPr lang="en-US" dirty="0" err="1"/>
              <a:t>FreeRTOS</a:t>
            </a:r>
            <a:r>
              <a:rPr lang="en-US" dirty="0"/>
              <a:t> heap.</a:t>
            </a:r>
          </a:p>
          <a:p>
            <a:pPr lvl="1"/>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43</a:t>
            </a:fld>
            <a:endParaRPr lang="en-US"/>
          </a:p>
        </p:txBody>
      </p:sp>
    </p:spTree>
    <p:extLst>
      <p:ext uri="{BB962C8B-B14F-4D97-AF65-F5344CB8AC3E}">
        <p14:creationId xmlns:p14="http://schemas.microsoft.com/office/powerpoint/2010/main" val="1031394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1905000"/>
          </a:xfrm>
        </p:spPr>
        <p:txBody>
          <a:bodyPr/>
          <a:lstStyle/>
          <a:p>
            <a:pPr lvl="1"/>
            <a:r>
              <a:rPr lang="en-US" dirty="0"/>
              <a:t>The total size of the array is set by the definition </a:t>
            </a:r>
            <a:r>
              <a:rPr lang="en-US" dirty="0" err="1"/>
              <a:t>configTOTAl_HEAP_SIZE</a:t>
            </a:r>
            <a:r>
              <a:rPr lang="en-US" dirty="0"/>
              <a:t>.</a:t>
            </a:r>
          </a:p>
          <a:p>
            <a:pPr lvl="1"/>
            <a:r>
              <a:rPr lang="en-US" dirty="0"/>
              <a:t>Each task requires a task control block (TCB) and a stack to be allocated from the heap.</a:t>
            </a:r>
          </a:p>
        </p:txBody>
      </p:sp>
      <p:sp>
        <p:nvSpPr>
          <p:cNvPr id="4" name="Slide Number Placeholder 3"/>
          <p:cNvSpPr>
            <a:spLocks noGrp="1"/>
          </p:cNvSpPr>
          <p:nvPr>
            <p:ph type="sldNum" sz="quarter" idx="12"/>
          </p:nvPr>
        </p:nvSpPr>
        <p:spPr/>
        <p:txBody>
          <a:bodyPr/>
          <a:lstStyle/>
          <a:p>
            <a:fld id="{55425ECB-8EF4-4635-8F26-5EE9ACB72B4B}" type="slidenum">
              <a:rPr lang="en-US" smtClean="0"/>
              <a:t>44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19400"/>
            <a:ext cx="4682169"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12237" y="3124200"/>
            <a:ext cx="4017767" cy="2677656"/>
          </a:xfrm>
          <a:prstGeom prst="rect">
            <a:avLst/>
          </a:prstGeom>
          <a:noFill/>
        </p:spPr>
        <p:txBody>
          <a:bodyPr wrap="none" rtlCol="0">
            <a:spAutoFit/>
          </a:bodyPr>
          <a:lstStyle/>
          <a:p>
            <a:r>
              <a:rPr lang="en-US" sz="2400" dirty="0"/>
              <a:t>A: the array before any tasks</a:t>
            </a:r>
          </a:p>
          <a:p>
            <a:r>
              <a:rPr lang="en-US" sz="2400" dirty="0"/>
              <a:t>have been created – the entire</a:t>
            </a:r>
          </a:p>
          <a:p>
            <a:r>
              <a:rPr lang="en-US" sz="2400" dirty="0"/>
              <a:t>array is free.</a:t>
            </a:r>
          </a:p>
          <a:p>
            <a:r>
              <a:rPr lang="en-US" sz="2400" dirty="0"/>
              <a:t>B: the array after one task has </a:t>
            </a:r>
          </a:p>
          <a:p>
            <a:r>
              <a:rPr lang="en-US" sz="2400" dirty="0"/>
              <a:t>been created. </a:t>
            </a:r>
          </a:p>
          <a:p>
            <a:r>
              <a:rPr lang="en-US" sz="2400" dirty="0"/>
              <a:t>C: the array after three tasks</a:t>
            </a:r>
          </a:p>
          <a:p>
            <a:r>
              <a:rPr lang="en-US" sz="2400" dirty="0"/>
              <a:t>Have been created.</a:t>
            </a:r>
          </a:p>
        </p:txBody>
      </p:sp>
    </p:spTree>
    <p:extLst>
      <p:ext uri="{BB962C8B-B14F-4D97-AF65-F5344CB8AC3E}">
        <p14:creationId xmlns:p14="http://schemas.microsoft.com/office/powerpoint/2010/main" val="3899771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Heap_2.c</a:t>
            </a:r>
          </a:p>
        </p:txBody>
      </p:sp>
      <p:sp>
        <p:nvSpPr>
          <p:cNvPr id="3" name="Content Placeholder 2"/>
          <p:cNvSpPr>
            <a:spLocks noGrp="1"/>
          </p:cNvSpPr>
          <p:nvPr>
            <p:ph idx="1"/>
          </p:nvPr>
        </p:nvSpPr>
        <p:spPr/>
        <p:txBody>
          <a:bodyPr>
            <a:normAutofit/>
          </a:bodyPr>
          <a:lstStyle/>
          <a:p>
            <a:r>
              <a:rPr lang="en-US" dirty="0"/>
              <a:t>Also use a simple array dimensioned by </a:t>
            </a:r>
            <a:r>
              <a:rPr lang="en-US" dirty="0" err="1"/>
              <a:t>configTOTAL_HEAP_SIZE</a:t>
            </a:r>
            <a:r>
              <a:rPr lang="en-US" dirty="0"/>
              <a:t>.</a:t>
            </a:r>
          </a:p>
          <a:p>
            <a:r>
              <a:rPr lang="en-US" dirty="0"/>
              <a:t>Declare array statically as well.</a:t>
            </a:r>
          </a:p>
          <a:p>
            <a:r>
              <a:rPr lang="en-US" dirty="0"/>
              <a:t>Does allow memory to be freed.</a:t>
            </a:r>
          </a:p>
          <a:p>
            <a:r>
              <a:rPr lang="en-US" dirty="0"/>
              <a:t>Use a best fit algorithm to allocate memory</a:t>
            </a:r>
          </a:p>
          <a:p>
            <a:pPr lvl="1"/>
            <a:r>
              <a:rPr lang="en-US" dirty="0"/>
              <a:t>Ensure that </a:t>
            </a:r>
            <a:r>
              <a:rPr lang="en-US" dirty="0" err="1"/>
              <a:t>pvPortMalloc</a:t>
            </a:r>
            <a:r>
              <a:rPr lang="en-US" dirty="0"/>
              <a:t>() uses the free block of memory that is closest in size to the number of bytes requested. </a:t>
            </a:r>
          </a:p>
        </p:txBody>
      </p:sp>
      <p:sp>
        <p:nvSpPr>
          <p:cNvPr id="4" name="Slide Number Placeholder 3"/>
          <p:cNvSpPr>
            <a:spLocks noGrp="1"/>
          </p:cNvSpPr>
          <p:nvPr>
            <p:ph type="sldNum" sz="quarter" idx="12"/>
          </p:nvPr>
        </p:nvSpPr>
        <p:spPr/>
        <p:txBody>
          <a:bodyPr/>
          <a:lstStyle/>
          <a:p>
            <a:fld id="{55425ECB-8EF4-4635-8F26-5EE9ACB72B4B}" type="slidenum">
              <a:rPr lang="en-US" smtClean="0"/>
              <a:t>45</a:t>
            </a:fld>
            <a:endParaRPr lang="en-US"/>
          </a:p>
        </p:txBody>
      </p:sp>
    </p:spTree>
    <p:extLst>
      <p:ext uri="{BB962C8B-B14F-4D97-AF65-F5344CB8AC3E}">
        <p14:creationId xmlns:p14="http://schemas.microsoft.com/office/powerpoint/2010/main" val="3501845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Consider the scenario</a:t>
            </a:r>
          </a:p>
          <a:p>
            <a:pPr lvl="1"/>
            <a:r>
              <a:rPr lang="en-US" dirty="0"/>
              <a:t>The heap contains three blocks of free memory: 5 bytes, 25 bytes and 100 bytes, respectively.</a:t>
            </a:r>
          </a:p>
          <a:p>
            <a:pPr lvl="1"/>
            <a:r>
              <a:rPr lang="en-US" dirty="0" err="1"/>
              <a:t>pvPortMalloc</a:t>
            </a:r>
            <a:r>
              <a:rPr lang="en-US" dirty="0"/>
              <a:t>() is called to request 20 bytes of RAM.</a:t>
            </a:r>
          </a:p>
          <a:p>
            <a:r>
              <a:rPr lang="en-US" dirty="0"/>
              <a:t>The smallest free block of RAM into which the requested number of bytes will fit is 25-byte block.</a:t>
            </a:r>
          </a:p>
          <a:p>
            <a:pPr lvl="1"/>
            <a:r>
              <a:rPr lang="en-US" dirty="0"/>
              <a:t>So, </a:t>
            </a:r>
            <a:r>
              <a:rPr lang="en-US" dirty="0" err="1"/>
              <a:t>pvPortMalloc</a:t>
            </a:r>
            <a:r>
              <a:rPr lang="en-US" dirty="0"/>
              <a:t>() splits the 25-byte block into one block of 20 bytes and one block of 5 bytes before returning a pointer to the 20-byte block. </a:t>
            </a:r>
          </a:p>
          <a:p>
            <a:pPr lvl="1"/>
            <a:r>
              <a:rPr lang="en-US" dirty="0"/>
              <a:t>The new 5-byte block remains available to future calls to </a:t>
            </a:r>
            <a:r>
              <a:rPr lang="en-US" dirty="0" err="1"/>
              <a:t>pvPortMalloc</a:t>
            </a:r>
            <a:r>
              <a:rPr lang="en-US" dirty="0"/>
              <a:t>().</a:t>
            </a:r>
          </a:p>
          <a:p>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46</a:t>
            </a:fld>
            <a:endParaRPr lang="en-US"/>
          </a:p>
        </p:txBody>
      </p:sp>
    </p:spTree>
    <p:extLst>
      <p:ext uri="{BB962C8B-B14F-4D97-AF65-F5344CB8AC3E}">
        <p14:creationId xmlns:p14="http://schemas.microsoft.com/office/powerpoint/2010/main" val="1740163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heap_2.c</a:t>
            </a:r>
          </a:p>
        </p:txBody>
      </p:sp>
      <p:sp>
        <p:nvSpPr>
          <p:cNvPr id="3" name="Content Placeholder 2"/>
          <p:cNvSpPr>
            <a:spLocks noGrp="1"/>
          </p:cNvSpPr>
          <p:nvPr>
            <p:ph idx="1"/>
          </p:nvPr>
        </p:nvSpPr>
        <p:spPr>
          <a:xfrm>
            <a:off x="457200" y="1600200"/>
            <a:ext cx="8229600" cy="5029200"/>
          </a:xfrm>
        </p:spPr>
        <p:txBody>
          <a:bodyPr>
            <a:normAutofit/>
          </a:bodyPr>
          <a:lstStyle/>
          <a:p>
            <a:r>
              <a:rPr lang="en-US" dirty="0"/>
              <a:t>Not combine adjacent free blocks into a single larger block.</a:t>
            </a:r>
          </a:p>
          <a:p>
            <a:pPr lvl="1"/>
            <a:r>
              <a:rPr lang="en-US" dirty="0"/>
              <a:t>Suffer from fragmentation. </a:t>
            </a:r>
          </a:p>
          <a:p>
            <a:pPr lvl="1"/>
            <a:r>
              <a:rPr lang="en-US" dirty="0"/>
              <a:t>But fragmentation is not an issue if the blocks being allocated and subsequently freed are always the same size.</a:t>
            </a:r>
          </a:p>
          <a:p>
            <a:r>
              <a:rPr lang="en-US" dirty="0"/>
              <a:t>Not deterministic but is more efficient </a:t>
            </a:r>
          </a:p>
          <a:p>
            <a:pPr lvl="1"/>
            <a:r>
              <a:rPr lang="en-US" dirty="0"/>
              <a:t>Compared to most standard library implementations of </a:t>
            </a:r>
            <a:r>
              <a:rPr lang="en-US" dirty="0" err="1"/>
              <a:t>malloc</a:t>
            </a:r>
            <a:r>
              <a:rPr lang="en-US" dirty="0"/>
              <a:t>() and free().</a:t>
            </a:r>
          </a:p>
          <a:p>
            <a:r>
              <a:rPr lang="en-US" dirty="0"/>
              <a:t>Be suitable for an applications that create and delete tasks repeatedly, </a:t>
            </a:r>
          </a:p>
          <a:p>
            <a:pPr lvl="1"/>
            <a:r>
              <a:rPr lang="en-US" dirty="0"/>
              <a:t>provided the size of the stack allocated to the created tasks does not change.</a:t>
            </a:r>
          </a:p>
        </p:txBody>
      </p:sp>
      <p:sp>
        <p:nvSpPr>
          <p:cNvPr id="4" name="Slide Number Placeholder 3"/>
          <p:cNvSpPr>
            <a:spLocks noGrp="1"/>
          </p:cNvSpPr>
          <p:nvPr>
            <p:ph type="sldNum" sz="quarter" idx="12"/>
          </p:nvPr>
        </p:nvSpPr>
        <p:spPr/>
        <p:txBody>
          <a:bodyPr/>
          <a:lstStyle/>
          <a:p>
            <a:fld id="{55425ECB-8EF4-4635-8F26-5EE9ACB72B4B}" type="slidenum">
              <a:rPr lang="en-US" smtClean="0"/>
              <a:t>47</a:t>
            </a:fld>
            <a:endParaRPr lang="en-US"/>
          </a:p>
        </p:txBody>
      </p:sp>
    </p:spTree>
    <p:extLst>
      <p:ext uri="{BB962C8B-B14F-4D97-AF65-F5344CB8AC3E}">
        <p14:creationId xmlns:p14="http://schemas.microsoft.com/office/powerpoint/2010/main" val="19966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RAM being allocated from the array as tasks are created and deleted.</a:t>
            </a:r>
          </a:p>
        </p:txBody>
      </p:sp>
      <p:sp>
        <p:nvSpPr>
          <p:cNvPr id="3" name="Slide Number Placeholder 2"/>
          <p:cNvSpPr>
            <a:spLocks noGrp="1"/>
          </p:cNvSpPr>
          <p:nvPr>
            <p:ph type="sldNum" sz="quarter" idx="12"/>
          </p:nvPr>
        </p:nvSpPr>
        <p:spPr/>
        <p:txBody>
          <a:bodyPr/>
          <a:lstStyle/>
          <a:p>
            <a:fld id="{55425ECB-8EF4-4635-8F26-5EE9ACB72B4B}" type="slidenum">
              <a:rPr lang="en-US" smtClean="0"/>
              <a:t>48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730" y="1600200"/>
            <a:ext cx="4499375" cy="4384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9857" y="1600200"/>
            <a:ext cx="4518801" cy="4524315"/>
          </a:xfrm>
          <a:prstGeom prst="rect">
            <a:avLst/>
          </a:prstGeom>
          <a:noFill/>
        </p:spPr>
        <p:txBody>
          <a:bodyPr wrap="none" rtlCol="0">
            <a:spAutoFit/>
          </a:bodyPr>
          <a:lstStyle/>
          <a:p>
            <a:r>
              <a:rPr lang="en-US" sz="2400" b="1" dirty="0"/>
              <a:t>A: the array after three tasks have</a:t>
            </a:r>
          </a:p>
          <a:p>
            <a:r>
              <a:rPr lang="en-US" sz="2400" b="1" dirty="0"/>
              <a:t>been created. </a:t>
            </a:r>
          </a:p>
          <a:p>
            <a:r>
              <a:rPr lang="en-US" sz="2400" dirty="0"/>
              <a:t>A large free block remains at the </a:t>
            </a:r>
          </a:p>
          <a:p>
            <a:r>
              <a:rPr lang="en-US" sz="2400" dirty="0"/>
              <a:t>top of the array.</a:t>
            </a:r>
          </a:p>
          <a:p>
            <a:endParaRPr lang="en-US" sz="2400" dirty="0"/>
          </a:p>
          <a:p>
            <a:r>
              <a:rPr lang="en-US" sz="2400" b="1" dirty="0"/>
              <a:t>B: the array after one task has </a:t>
            </a:r>
          </a:p>
          <a:p>
            <a:r>
              <a:rPr lang="en-US" sz="2400" b="1" dirty="0"/>
              <a:t>been deleted.</a:t>
            </a:r>
          </a:p>
          <a:p>
            <a:r>
              <a:rPr lang="en-US" sz="2400" dirty="0"/>
              <a:t>The large free block at the top of </a:t>
            </a:r>
          </a:p>
          <a:p>
            <a:r>
              <a:rPr lang="en-US" sz="2400" dirty="0"/>
              <a:t>the array remains </a:t>
            </a:r>
            <a:r>
              <a:rPr lang="en-US" sz="2400" b="1" dirty="0"/>
              <a:t>PLUS</a:t>
            </a:r>
          </a:p>
          <a:p>
            <a:r>
              <a:rPr lang="en-US" sz="2400" dirty="0"/>
              <a:t>Two smaller free blocks that were</a:t>
            </a:r>
          </a:p>
          <a:p>
            <a:r>
              <a:rPr lang="en-US" sz="2400" dirty="0"/>
              <a:t>previously allocated to the TCB</a:t>
            </a:r>
          </a:p>
          <a:p>
            <a:r>
              <a:rPr lang="en-US" sz="2400" dirty="0"/>
              <a:t>and stack of the deleted task</a:t>
            </a:r>
            <a:endParaRPr lang="en-US" sz="3200" dirty="0"/>
          </a:p>
        </p:txBody>
      </p:sp>
    </p:spTree>
    <p:extLst>
      <p:ext uri="{BB962C8B-B14F-4D97-AF65-F5344CB8AC3E}">
        <p14:creationId xmlns:p14="http://schemas.microsoft.com/office/powerpoint/2010/main" val="528570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534400" cy="5410200"/>
          </a:xfrm>
        </p:spPr>
        <p:txBody>
          <a:bodyPr>
            <a:normAutofit/>
          </a:bodyPr>
          <a:lstStyle/>
          <a:p>
            <a:r>
              <a:rPr lang="en-US" dirty="0"/>
              <a:t>C: after another tasks has been created.</a:t>
            </a:r>
          </a:p>
          <a:p>
            <a:pPr lvl="1"/>
            <a:r>
              <a:rPr lang="en-US" dirty="0"/>
              <a:t>Results in two calls to </a:t>
            </a:r>
            <a:r>
              <a:rPr lang="en-US" dirty="0" err="1"/>
              <a:t>pvPortMalloc</a:t>
            </a:r>
            <a:r>
              <a:rPr lang="en-US" dirty="0"/>
              <a:t>(): one to allocate a new TCB, one to allocate the task stack. (The calls occur internally within the </a:t>
            </a:r>
            <a:r>
              <a:rPr lang="en-US" dirty="0" err="1"/>
              <a:t>xTaskCreate</a:t>
            </a:r>
            <a:r>
              <a:rPr lang="en-US" dirty="0"/>
              <a:t>() API.)</a:t>
            </a:r>
          </a:p>
          <a:p>
            <a:pPr lvl="1"/>
            <a:r>
              <a:rPr lang="en-US" dirty="0"/>
              <a:t>Every TCB is exactly the same size, so the algorithm ensures to reuse the block of RAM previously allocated to the TCB of the deleted task to allocate the TCB of the new task.</a:t>
            </a:r>
          </a:p>
          <a:p>
            <a:pPr lvl="1"/>
            <a:r>
              <a:rPr lang="en-US" dirty="0"/>
              <a:t>The size of the stack allocated to the newly created task is identical to that allocated to the deleted task, the algorithm ensures to reuse the block of RAM previously allocated to the stack of the deleted task to allocate the stack of the new stack. The larger unallocated block at the top of the array remains </a:t>
            </a:r>
            <a:r>
              <a:rPr lang="en-US" b="1" dirty="0"/>
              <a:t>untouched</a:t>
            </a:r>
            <a:r>
              <a:rPr lang="en-US" dirty="0"/>
              <a:t>.</a:t>
            </a:r>
          </a:p>
        </p:txBody>
      </p:sp>
      <p:sp>
        <p:nvSpPr>
          <p:cNvPr id="4" name="Slide Number Placeholder 3"/>
          <p:cNvSpPr>
            <a:spLocks noGrp="1"/>
          </p:cNvSpPr>
          <p:nvPr>
            <p:ph type="sldNum" sz="quarter" idx="12"/>
          </p:nvPr>
        </p:nvSpPr>
        <p:spPr/>
        <p:txBody>
          <a:bodyPr/>
          <a:lstStyle/>
          <a:p>
            <a:fld id="{55425ECB-8EF4-4635-8F26-5EE9ACB72B4B}" type="slidenum">
              <a:rPr lang="en-US" smtClean="0"/>
              <a:t>49</a:t>
            </a:fld>
            <a:endParaRPr lang="en-US"/>
          </a:p>
        </p:txBody>
      </p:sp>
    </p:spTree>
    <p:extLst>
      <p:ext uri="{BB962C8B-B14F-4D97-AF65-F5344CB8AC3E}">
        <p14:creationId xmlns:p14="http://schemas.microsoft.com/office/powerpoint/2010/main" val="164949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228600" y="1189036"/>
            <a:ext cx="4038600" cy="4525963"/>
          </a:xfrm>
        </p:spPr>
        <p:txBody>
          <a:bodyPr>
            <a:normAutofit lnSpcReduction="10000"/>
          </a:bodyPr>
          <a:lstStyle/>
          <a:p>
            <a:r>
              <a:rPr lang="en-US" dirty="0"/>
              <a:t>A reentrant function</a:t>
            </a:r>
          </a:p>
          <a:p>
            <a:endParaRPr lang="en-US" dirty="0"/>
          </a:p>
          <a:p>
            <a:pPr marL="0" indent="0">
              <a:buNone/>
            </a:pPr>
            <a:r>
              <a:rPr lang="en-US" sz="2600" dirty="0"/>
              <a:t>long </a:t>
            </a:r>
            <a:r>
              <a:rPr lang="en-US" sz="2600" dirty="0" err="1"/>
              <a:t>lAddOne</a:t>
            </a:r>
            <a:r>
              <a:rPr lang="en-US" sz="2600" dirty="0"/>
              <a:t> (long </a:t>
            </a:r>
            <a:r>
              <a:rPr lang="en-US" sz="2600" dirty="0" err="1"/>
              <a:t>lVarl</a:t>
            </a:r>
            <a:r>
              <a:rPr lang="en-US" sz="2600" dirty="0"/>
              <a:t>) </a:t>
            </a:r>
          </a:p>
          <a:p>
            <a:pPr marL="0" indent="0">
              <a:buNone/>
            </a:pPr>
            <a:r>
              <a:rPr lang="en-US" sz="2600" dirty="0"/>
              <a:t>{</a:t>
            </a:r>
          </a:p>
          <a:p>
            <a:pPr marL="0" indent="0">
              <a:buNone/>
            </a:pPr>
            <a:r>
              <a:rPr lang="en-US" sz="2600" dirty="0"/>
              <a:t>   long lVar2;</a:t>
            </a:r>
          </a:p>
          <a:p>
            <a:pPr marL="0" indent="0">
              <a:buNone/>
            </a:pPr>
            <a:r>
              <a:rPr lang="en-US" sz="2600" dirty="0"/>
              <a:t>   lVar2 = lVar1 + 1;</a:t>
            </a:r>
          </a:p>
          <a:p>
            <a:pPr marL="0" indent="0">
              <a:buNone/>
            </a:pPr>
            <a:r>
              <a:rPr lang="en-US" sz="2600" dirty="0"/>
              <a:t>   return lVar2;</a:t>
            </a:r>
          </a:p>
          <a:p>
            <a:pPr marL="0" indent="0">
              <a:buNone/>
            </a:pPr>
            <a:r>
              <a:rPr lang="en-US" sz="2600" dirty="0"/>
              <a:t>}</a:t>
            </a:r>
          </a:p>
        </p:txBody>
      </p:sp>
      <p:sp>
        <p:nvSpPr>
          <p:cNvPr id="7" name="Content Placeholder 6"/>
          <p:cNvSpPr>
            <a:spLocks noGrp="1"/>
          </p:cNvSpPr>
          <p:nvPr>
            <p:ph sz="half" idx="2"/>
          </p:nvPr>
        </p:nvSpPr>
        <p:spPr>
          <a:xfrm>
            <a:off x="4267200" y="503237"/>
            <a:ext cx="4876800" cy="5897563"/>
          </a:xfrm>
        </p:spPr>
        <p:txBody>
          <a:bodyPr>
            <a:normAutofit lnSpcReduction="10000"/>
          </a:bodyPr>
          <a:lstStyle/>
          <a:p>
            <a:r>
              <a:rPr lang="en-US" dirty="0"/>
              <a:t>A non-reentrant function</a:t>
            </a:r>
          </a:p>
          <a:p>
            <a:pPr marL="0" indent="0">
              <a:buNone/>
            </a:pPr>
            <a:r>
              <a:rPr lang="en-US" sz="2400" dirty="0"/>
              <a:t>long </a:t>
            </a:r>
            <a:r>
              <a:rPr lang="en-US" sz="2400" b="1" dirty="0" err="1"/>
              <a:t>lVarl</a:t>
            </a:r>
            <a:r>
              <a:rPr lang="en-US" sz="2400" dirty="0"/>
              <a:t>;</a:t>
            </a:r>
          </a:p>
          <a:p>
            <a:pPr marL="0" indent="0">
              <a:buNone/>
            </a:pPr>
            <a:r>
              <a:rPr lang="en-US" sz="2400" dirty="0"/>
              <a:t>long </a:t>
            </a:r>
            <a:r>
              <a:rPr lang="en-US" sz="2400" dirty="0" err="1"/>
              <a:t>lnonRentrantFunc</a:t>
            </a:r>
            <a:r>
              <a:rPr lang="en-US" sz="2400" dirty="0"/>
              <a:t> (void) {</a:t>
            </a:r>
          </a:p>
          <a:p>
            <a:pPr marL="0" indent="0">
              <a:buNone/>
            </a:pPr>
            <a:r>
              <a:rPr lang="en-US" sz="2400" dirty="0"/>
              <a:t>// not allocated on the stack</a:t>
            </a:r>
          </a:p>
          <a:p>
            <a:pPr marL="0" indent="0">
              <a:buNone/>
            </a:pPr>
            <a:r>
              <a:rPr lang="en-US" sz="2400" dirty="0"/>
              <a:t>  static long </a:t>
            </a:r>
            <a:r>
              <a:rPr lang="en-US" sz="2400" b="1" dirty="0" err="1"/>
              <a:t>lState</a:t>
            </a:r>
            <a:r>
              <a:rPr lang="en-US" sz="2400" dirty="0"/>
              <a:t> = 0;</a:t>
            </a:r>
          </a:p>
          <a:p>
            <a:pPr marL="0" indent="0">
              <a:buNone/>
            </a:pPr>
            <a:r>
              <a:rPr lang="en-US" sz="2400" dirty="0"/>
              <a:t>  long </a:t>
            </a:r>
            <a:r>
              <a:rPr lang="en-US" sz="2400" dirty="0" err="1"/>
              <a:t>lReturn</a:t>
            </a:r>
            <a:r>
              <a:rPr lang="en-US" sz="2400" dirty="0"/>
              <a:t>;</a:t>
            </a:r>
          </a:p>
          <a:p>
            <a:pPr marL="0" indent="0">
              <a:buNone/>
            </a:pPr>
            <a:r>
              <a:rPr lang="en-US" sz="2400" dirty="0"/>
              <a:t>  switch (</a:t>
            </a:r>
            <a:r>
              <a:rPr lang="en-US" sz="2400" dirty="0" err="1"/>
              <a:t>lState</a:t>
            </a:r>
            <a:r>
              <a:rPr lang="en-US" sz="2400" dirty="0"/>
              <a:t>)  {</a:t>
            </a:r>
          </a:p>
          <a:p>
            <a:pPr marL="0" indent="0">
              <a:buNone/>
            </a:pPr>
            <a:r>
              <a:rPr lang="en-US" sz="2400" dirty="0"/>
              <a:t>     case 0 : </a:t>
            </a:r>
            <a:r>
              <a:rPr lang="en-US" sz="2400" dirty="0" err="1"/>
              <a:t>lReturn</a:t>
            </a:r>
            <a:r>
              <a:rPr lang="en-US" sz="2400" dirty="0"/>
              <a:t> = </a:t>
            </a:r>
            <a:r>
              <a:rPr lang="en-US" sz="2400" dirty="0" err="1"/>
              <a:t>lVarl</a:t>
            </a:r>
            <a:r>
              <a:rPr lang="en-US" sz="2400" dirty="0"/>
              <a:t> + 10;</a:t>
            </a:r>
          </a:p>
          <a:p>
            <a:pPr marL="0" indent="0">
              <a:buNone/>
            </a:pPr>
            <a:r>
              <a:rPr lang="en-US" sz="2400" dirty="0"/>
              <a:t>	        </a:t>
            </a:r>
            <a:r>
              <a:rPr lang="en-US" sz="2400" dirty="0" err="1"/>
              <a:t>lState</a:t>
            </a:r>
            <a:r>
              <a:rPr lang="en-US" sz="2400" dirty="0"/>
              <a:t> = 1; break;</a:t>
            </a:r>
          </a:p>
          <a:p>
            <a:pPr marL="0" indent="0">
              <a:buNone/>
            </a:pPr>
            <a:r>
              <a:rPr lang="en-US" sz="2400" dirty="0"/>
              <a:t>     case 1 : </a:t>
            </a:r>
            <a:r>
              <a:rPr lang="en-US" sz="2400" dirty="0" err="1"/>
              <a:t>lReturn</a:t>
            </a:r>
            <a:r>
              <a:rPr lang="en-US" sz="2400" dirty="0"/>
              <a:t> = </a:t>
            </a:r>
            <a:r>
              <a:rPr lang="en-US" sz="2400" dirty="0" err="1"/>
              <a:t>lVarl</a:t>
            </a:r>
            <a:r>
              <a:rPr lang="en-US" sz="2400" dirty="0"/>
              <a:t> + 20;</a:t>
            </a:r>
          </a:p>
          <a:p>
            <a:pPr marL="0" indent="0">
              <a:buNone/>
            </a:pPr>
            <a:r>
              <a:rPr lang="en-US" sz="2400" dirty="0"/>
              <a:t>	        </a:t>
            </a:r>
            <a:r>
              <a:rPr lang="en-US" sz="2400" dirty="0" err="1"/>
              <a:t>lState</a:t>
            </a:r>
            <a:r>
              <a:rPr lang="en-US" sz="2400" dirty="0"/>
              <a:t> = 0; break;	           </a:t>
            </a:r>
          </a:p>
          <a:p>
            <a:pPr marL="0" indent="0">
              <a:buNone/>
            </a:pPr>
            <a:r>
              <a:rPr lang="en-US" sz="2400" dirty="0"/>
              <a:t>  } </a:t>
            </a:r>
          </a:p>
          <a:p>
            <a:pPr marL="0" indent="0">
              <a:buNone/>
            </a:pPr>
            <a:r>
              <a:rPr lang="en-US" sz="2400" dirty="0"/>
              <a:t> return </a:t>
            </a:r>
            <a:r>
              <a:rPr lang="en-US" sz="2400" dirty="0" err="1"/>
              <a:t>lReturn</a:t>
            </a:r>
            <a:r>
              <a:rPr lang="en-US" sz="2400" dirty="0"/>
              <a:t>;</a:t>
            </a:r>
          </a:p>
          <a:p>
            <a:pPr marL="0" indent="0">
              <a:buNone/>
            </a:pPr>
            <a:r>
              <a:rPr lang="en-US" sz="2400" dirty="0"/>
              <a:t>}</a:t>
            </a:r>
          </a:p>
          <a:p>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5</a:t>
            </a:fld>
            <a:endParaRPr lang="en-US"/>
          </a:p>
        </p:txBody>
      </p:sp>
    </p:spTree>
    <p:extLst>
      <p:ext uri="{BB962C8B-B14F-4D97-AF65-F5344CB8AC3E}">
        <p14:creationId xmlns:p14="http://schemas.microsoft.com/office/powerpoint/2010/main" val="1404040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Heap_3.c</a:t>
            </a:r>
          </a:p>
        </p:txBody>
      </p:sp>
      <p:sp>
        <p:nvSpPr>
          <p:cNvPr id="3" name="Content Placeholder 2"/>
          <p:cNvSpPr>
            <a:spLocks noGrp="1"/>
          </p:cNvSpPr>
          <p:nvPr>
            <p:ph idx="1"/>
          </p:nvPr>
        </p:nvSpPr>
        <p:spPr/>
        <p:txBody>
          <a:bodyPr/>
          <a:lstStyle/>
          <a:p>
            <a:r>
              <a:rPr lang="en-US" dirty="0"/>
              <a:t>Use the standard library </a:t>
            </a:r>
            <a:r>
              <a:rPr lang="en-US" dirty="0" err="1"/>
              <a:t>malloc</a:t>
            </a:r>
            <a:r>
              <a:rPr lang="en-US" dirty="0"/>
              <a:t>() and free() function, but </a:t>
            </a:r>
          </a:p>
          <a:p>
            <a:pPr lvl="1"/>
            <a:r>
              <a:rPr lang="en-US" dirty="0"/>
              <a:t>make the calls thread-safe by temporarily suspending the scheduler.</a:t>
            </a:r>
          </a:p>
          <a:p>
            <a:pPr lvl="1"/>
            <a:r>
              <a:rPr lang="en-US" dirty="0"/>
              <a:t>The size of the heap is NOT affected by </a:t>
            </a:r>
            <a:r>
              <a:rPr lang="en-US" dirty="0" err="1"/>
              <a:t>configTOTAL_HEAP_SIZE</a:t>
            </a:r>
            <a:r>
              <a:rPr lang="en-US" dirty="0"/>
              <a:t>; but is defined by the linker configuration.</a:t>
            </a:r>
          </a:p>
          <a:p>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50</a:t>
            </a:fld>
            <a:endParaRPr lang="en-US"/>
          </a:p>
        </p:txBody>
      </p:sp>
    </p:spTree>
    <p:extLst>
      <p:ext uri="{BB962C8B-B14F-4D97-AF65-F5344CB8AC3E}">
        <p14:creationId xmlns:p14="http://schemas.microsoft.com/office/powerpoint/2010/main" val="45743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304800"/>
            <a:ext cx="8229600" cy="6172200"/>
          </a:xfrm>
        </p:spPr>
        <p:txBody>
          <a:bodyPr>
            <a:normAutofit lnSpcReduction="10000"/>
          </a:bodyPr>
          <a:lstStyle/>
          <a:p>
            <a:pPr marL="0" indent="0">
              <a:buNone/>
            </a:pPr>
            <a:r>
              <a:rPr lang="en-US" dirty="0"/>
              <a:t>void *</a:t>
            </a:r>
            <a:r>
              <a:rPr lang="en-US" dirty="0" err="1"/>
              <a:t>pvPortMalloc</a:t>
            </a:r>
            <a:r>
              <a:rPr lang="en-US" dirty="0"/>
              <a:t>(</a:t>
            </a:r>
            <a:r>
              <a:rPr lang="en-US" dirty="0" err="1"/>
              <a:t>size_t</a:t>
            </a:r>
            <a:r>
              <a:rPr lang="en-US" dirty="0"/>
              <a:t>  </a:t>
            </a:r>
            <a:r>
              <a:rPr lang="en-US" dirty="0" err="1"/>
              <a:t>xWantedSize</a:t>
            </a:r>
            <a:r>
              <a:rPr lang="en-US" dirty="0"/>
              <a:t>) {</a:t>
            </a:r>
          </a:p>
          <a:p>
            <a:pPr marL="0" indent="0">
              <a:buNone/>
            </a:pPr>
            <a:r>
              <a:rPr lang="en-US" dirty="0"/>
              <a:t>  void *</a:t>
            </a:r>
            <a:r>
              <a:rPr lang="en-US" dirty="0" err="1"/>
              <a:t>pvReturn</a:t>
            </a:r>
            <a:r>
              <a:rPr lang="en-US" dirty="0"/>
              <a:t>;</a:t>
            </a:r>
          </a:p>
          <a:p>
            <a:pPr marL="0" indent="0">
              <a:buNone/>
            </a:pPr>
            <a:r>
              <a:rPr lang="en-US" dirty="0"/>
              <a:t>  </a:t>
            </a:r>
            <a:r>
              <a:rPr lang="en-US" dirty="0" err="1"/>
              <a:t>vTaskSuspendAll</a:t>
            </a:r>
            <a:r>
              <a:rPr lang="en-US" dirty="0"/>
              <a:t>();</a:t>
            </a:r>
          </a:p>
          <a:p>
            <a:pPr marL="0" indent="0">
              <a:buNone/>
            </a:pPr>
            <a:r>
              <a:rPr lang="en-US" dirty="0"/>
              <a:t> { </a:t>
            </a:r>
            <a:r>
              <a:rPr lang="en-US" dirty="0" err="1"/>
              <a:t>pvReturn</a:t>
            </a:r>
            <a:r>
              <a:rPr lang="en-US" dirty="0"/>
              <a:t> = </a:t>
            </a:r>
            <a:r>
              <a:rPr lang="en-US" dirty="0" err="1"/>
              <a:t>malloc</a:t>
            </a:r>
            <a:r>
              <a:rPr lang="en-US" dirty="0"/>
              <a:t>(</a:t>
            </a:r>
            <a:r>
              <a:rPr lang="en-US" dirty="0" err="1"/>
              <a:t>xWantedSize</a:t>
            </a:r>
            <a:r>
              <a:rPr lang="en-US" dirty="0"/>
              <a:t>); }</a:t>
            </a:r>
          </a:p>
          <a:p>
            <a:pPr marL="0" indent="0">
              <a:buNone/>
            </a:pPr>
            <a:r>
              <a:rPr lang="en-US" dirty="0"/>
              <a:t>  </a:t>
            </a:r>
            <a:r>
              <a:rPr lang="en-US" dirty="0" err="1"/>
              <a:t>vTaskResumeAll</a:t>
            </a:r>
            <a:r>
              <a:rPr lang="en-US" dirty="0"/>
              <a:t>();</a:t>
            </a:r>
          </a:p>
          <a:p>
            <a:pPr marL="0" indent="0">
              <a:buNone/>
            </a:pPr>
            <a:r>
              <a:rPr lang="en-US" dirty="0"/>
              <a:t>  return </a:t>
            </a:r>
            <a:r>
              <a:rPr lang="en-US" dirty="0" err="1"/>
              <a:t>pvReturn</a:t>
            </a:r>
            <a:r>
              <a:rPr lang="en-US" dirty="0"/>
              <a:t>;</a:t>
            </a:r>
          </a:p>
          <a:p>
            <a:pPr marL="0" indent="0">
              <a:buNone/>
            </a:pPr>
            <a:r>
              <a:rPr lang="en-US" dirty="0"/>
              <a:t>}</a:t>
            </a:r>
          </a:p>
          <a:p>
            <a:pPr marL="0" indent="0">
              <a:buNone/>
            </a:pPr>
            <a:endParaRPr lang="en-US" dirty="0"/>
          </a:p>
          <a:p>
            <a:pPr marL="0" indent="0">
              <a:buNone/>
            </a:pPr>
            <a:r>
              <a:rPr lang="en-US" dirty="0"/>
              <a:t>void *</a:t>
            </a:r>
            <a:r>
              <a:rPr lang="en-US" dirty="0" err="1"/>
              <a:t>pvPortFree</a:t>
            </a:r>
            <a:r>
              <a:rPr lang="en-US" dirty="0"/>
              <a:t>(void  *</a:t>
            </a:r>
            <a:r>
              <a:rPr lang="en-US" dirty="0" err="1"/>
              <a:t>pv</a:t>
            </a:r>
            <a:r>
              <a:rPr lang="en-US" dirty="0"/>
              <a:t>) {</a:t>
            </a:r>
          </a:p>
          <a:p>
            <a:pPr marL="0" indent="0">
              <a:buNone/>
            </a:pPr>
            <a:r>
              <a:rPr lang="en-US" dirty="0"/>
              <a:t>  if (</a:t>
            </a:r>
            <a:r>
              <a:rPr lang="en-US" dirty="0" err="1"/>
              <a:t>pv</a:t>
            </a:r>
            <a:r>
              <a:rPr lang="en-US" dirty="0"/>
              <a:t> != NULL) {</a:t>
            </a:r>
          </a:p>
          <a:p>
            <a:pPr marL="0" indent="0">
              <a:buNone/>
            </a:pPr>
            <a:r>
              <a:rPr lang="en-US" dirty="0"/>
              <a:t>      </a:t>
            </a:r>
            <a:r>
              <a:rPr lang="en-US" dirty="0" err="1"/>
              <a:t>vTaskSuspendAll</a:t>
            </a:r>
            <a:r>
              <a:rPr lang="en-US" dirty="0"/>
              <a:t>();</a:t>
            </a:r>
          </a:p>
          <a:p>
            <a:pPr marL="0" indent="0">
              <a:buNone/>
            </a:pPr>
            <a:r>
              <a:rPr lang="en-US" dirty="0"/>
              <a:t>      { free(</a:t>
            </a:r>
            <a:r>
              <a:rPr lang="en-US" dirty="0" err="1"/>
              <a:t>pv</a:t>
            </a:r>
            <a:r>
              <a:rPr lang="en-US" dirty="0"/>
              <a:t>); }</a:t>
            </a:r>
          </a:p>
          <a:p>
            <a:pPr marL="0" indent="0">
              <a:buNone/>
            </a:pPr>
            <a:r>
              <a:rPr lang="en-US" dirty="0"/>
              <a:t>      </a:t>
            </a:r>
            <a:r>
              <a:rPr lang="en-US" dirty="0" err="1"/>
              <a:t>xTaskResumeAll</a:t>
            </a:r>
            <a:r>
              <a:rPr lang="en-US" dirty="0"/>
              <a:t>();</a:t>
            </a:r>
          </a:p>
          <a:p>
            <a:pPr marL="0" indent="0">
              <a:buNone/>
            </a:pPr>
            <a:r>
              <a:rPr lang="en-US" dirty="0"/>
              <a:t>  }</a:t>
            </a:r>
          </a:p>
          <a:p>
            <a:pPr marL="0" indent="0">
              <a:buNone/>
            </a:pP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51</a:t>
            </a:fld>
            <a:endParaRPr lang="en-US"/>
          </a:p>
        </p:txBody>
      </p:sp>
    </p:spTree>
    <p:extLst>
      <p:ext uri="{BB962C8B-B14F-4D97-AF65-F5344CB8AC3E}">
        <p14:creationId xmlns:p14="http://schemas.microsoft.com/office/powerpoint/2010/main" val="2512955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xPortGetFreeHeapSize</a:t>
            </a:r>
            <a:r>
              <a:rPr lang="en-US" dirty="0"/>
              <a:t>() API</a:t>
            </a:r>
          </a:p>
        </p:txBody>
      </p:sp>
      <p:sp>
        <p:nvSpPr>
          <p:cNvPr id="3" name="Content Placeholder 2"/>
          <p:cNvSpPr>
            <a:spLocks noGrp="1"/>
          </p:cNvSpPr>
          <p:nvPr>
            <p:ph idx="1"/>
          </p:nvPr>
        </p:nvSpPr>
        <p:spPr/>
        <p:txBody>
          <a:bodyPr>
            <a:normAutofit/>
          </a:bodyPr>
          <a:lstStyle/>
          <a:p>
            <a:r>
              <a:rPr lang="en-US" dirty="0"/>
              <a:t>It returns the current number of unallocated bytes in the heap.</a:t>
            </a:r>
          </a:p>
          <a:p>
            <a:pPr lvl="1"/>
            <a:r>
              <a:rPr lang="en-US" dirty="0"/>
              <a:t>Be available only when heap_1.c or heap_2.c is being used. </a:t>
            </a:r>
          </a:p>
          <a:p>
            <a:pPr lvl="1"/>
            <a:r>
              <a:rPr lang="en-US" dirty="0"/>
              <a:t>Provide a simple method of optimizing heap size.</a:t>
            </a:r>
          </a:p>
          <a:p>
            <a:pPr lvl="2"/>
            <a:r>
              <a:rPr lang="en-US" dirty="0"/>
              <a:t>If it returns 2000 after all required tasks, queues and semaphores have been created, can reduce </a:t>
            </a:r>
            <a:r>
              <a:rPr lang="en-US" dirty="0" err="1"/>
              <a:t>configTOTAL_HEAP_SIZE</a:t>
            </a:r>
            <a:r>
              <a:rPr lang="en-US" dirty="0"/>
              <a:t> by 2000.</a:t>
            </a:r>
          </a:p>
          <a:p>
            <a:pPr marL="457200" lvl="1" indent="0">
              <a:buNone/>
            </a:pPr>
            <a:r>
              <a:rPr lang="en-US" dirty="0"/>
              <a:t>Prototype</a:t>
            </a:r>
          </a:p>
          <a:p>
            <a:pPr marL="457200" lvl="1" indent="0">
              <a:buNone/>
            </a:pPr>
            <a:r>
              <a:rPr lang="en-US" i="1" dirty="0" err="1"/>
              <a:t>size_t</a:t>
            </a:r>
            <a:r>
              <a:rPr lang="en-US" i="1" dirty="0"/>
              <a:t>  </a:t>
            </a:r>
            <a:r>
              <a:rPr lang="en-US" i="1" dirty="0" err="1"/>
              <a:t>xPortGetFreeHeapSize</a:t>
            </a:r>
            <a:r>
              <a:rPr lang="en-US" i="1" dirty="0"/>
              <a:t>(void);</a:t>
            </a:r>
          </a:p>
        </p:txBody>
      </p:sp>
      <p:sp>
        <p:nvSpPr>
          <p:cNvPr id="4" name="Slide Number Placeholder 3"/>
          <p:cNvSpPr>
            <a:spLocks noGrp="1"/>
          </p:cNvSpPr>
          <p:nvPr>
            <p:ph type="sldNum" sz="quarter" idx="12"/>
          </p:nvPr>
        </p:nvSpPr>
        <p:spPr/>
        <p:txBody>
          <a:bodyPr/>
          <a:lstStyle/>
          <a:p>
            <a:fld id="{55425ECB-8EF4-4635-8F26-5EE9ACB72B4B}" type="slidenum">
              <a:rPr lang="en-US" smtClean="0"/>
              <a:t>52</a:t>
            </a:fld>
            <a:endParaRPr lang="en-US"/>
          </a:p>
        </p:txBody>
      </p:sp>
    </p:spTree>
    <p:extLst>
      <p:ext uri="{BB962C8B-B14F-4D97-AF65-F5344CB8AC3E}">
        <p14:creationId xmlns:p14="http://schemas.microsoft.com/office/powerpoint/2010/main" val="1759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a:t>
            </a:r>
          </a:p>
        </p:txBody>
      </p:sp>
      <p:sp>
        <p:nvSpPr>
          <p:cNvPr id="6" name="Content Placeholder 5"/>
          <p:cNvSpPr>
            <a:spLocks noGrp="1"/>
          </p:cNvSpPr>
          <p:nvPr>
            <p:ph idx="1"/>
          </p:nvPr>
        </p:nvSpPr>
        <p:spPr/>
        <p:txBody>
          <a:bodyPr>
            <a:normAutofit/>
          </a:bodyPr>
          <a:lstStyle/>
          <a:p>
            <a:r>
              <a:rPr lang="en-US" dirty="0"/>
              <a:t>Data consistency must be maintained at all times, if the access to a resource is shared between tasks or between tasks and interrupts</a:t>
            </a:r>
          </a:p>
          <a:p>
            <a:pPr lvl="1"/>
            <a:r>
              <a:rPr lang="en-US" dirty="0"/>
              <a:t>Once a task starts to access a shared resource, the same task has exclusive access until the resource has been returned to a consistent state.(</a:t>
            </a:r>
            <a:r>
              <a:rPr lang="zh-CN" altLang="en-US" dirty="0"/>
              <a:t>一旦任务开始访问共享资源，相同的任务将具有独占访问权限，直到资源返回到一致状态。</a:t>
            </a:r>
            <a:r>
              <a:rPr lang="en-US" dirty="0"/>
              <a:t>)</a:t>
            </a:r>
          </a:p>
        </p:txBody>
      </p:sp>
      <p:sp>
        <p:nvSpPr>
          <p:cNvPr id="5" name="Slide Number Placeholder 4"/>
          <p:cNvSpPr>
            <a:spLocks noGrp="1"/>
          </p:cNvSpPr>
          <p:nvPr>
            <p:ph type="sldNum" sz="quarter" idx="12"/>
          </p:nvPr>
        </p:nvSpPr>
        <p:spPr/>
        <p:txBody>
          <a:bodyPr/>
          <a:lstStyle/>
          <a:p>
            <a:fld id="{55425ECB-8EF4-4635-8F26-5EE9ACB72B4B}" type="slidenum">
              <a:rPr lang="en-US" smtClean="0"/>
              <a:t>6</a:t>
            </a:fld>
            <a:endParaRPr lang="en-US"/>
          </a:p>
        </p:txBody>
      </p:sp>
    </p:spTree>
    <p:extLst>
      <p:ext uri="{BB962C8B-B14F-4D97-AF65-F5344CB8AC3E}">
        <p14:creationId xmlns:p14="http://schemas.microsoft.com/office/powerpoint/2010/main" val="79304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4.2 Critical sections and suspending the scheduler </a:t>
            </a:r>
          </a:p>
        </p:txBody>
      </p:sp>
      <p:sp>
        <p:nvSpPr>
          <p:cNvPr id="3" name="Content Placeholder 2"/>
          <p:cNvSpPr>
            <a:spLocks noGrp="1"/>
          </p:cNvSpPr>
          <p:nvPr>
            <p:ph idx="1"/>
          </p:nvPr>
        </p:nvSpPr>
        <p:spPr/>
        <p:txBody>
          <a:bodyPr/>
          <a:lstStyle/>
          <a:p>
            <a:r>
              <a:rPr lang="en-US" dirty="0"/>
              <a:t>Basic critical sections (regions)</a:t>
            </a:r>
          </a:p>
          <a:p>
            <a:pPr lvl="1"/>
            <a:r>
              <a:rPr lang="en-US" dirty="0"/>
              <a:t>Regions of code that are surrounded by calls to the macros </a:t>
            </a:r>
            <a:r>
              <a:rPr lang="en-US" dirty="0" err="1"/>
              <a:t>taskENTER_CRITICAL</a:t>
            </a:r>
            <a:r>
              <a:rPr lang="en-US" dirty="0"/>
              <a:t>() and </a:t>
            </a:r>
            <a:r>
              <a:rPr lang="en-US" dirty="0" err="1"/>
              <a:t>taskEXIT_CRITICAL</a:t>
            </a:r>
            <a:r>
              <a:rPr lang="en-US" dirty="0"/>
              <a:t>(), respectively.</a:t>
            </a:r>
          </a:p>
          <a:p>
            <a:pPr lvl="1"/>
            <a:endParaRPr lang="en-US" dirty="0"/>
          </a:p>
          <a:p>
            <a:pPr marL="457200" lvl="1" indent="0">
              <a:buNone/>
            </a:pPr>
            <a:r>
              <a:rPr lang="en-US" dirty="0" err="1"/>
              <a:t>taskENTER_CRITICAL</a:t>
            </a:r>
            <a:r>
              <a:rPr lang="en-US" dirty="0"/>
              <a:t>();</a:t>
            </a:r>
          </a:p>
          <a:p>
            <a:pPr marL="457200" lvl="1" indent="0">
              <a:buNone/>
            </a:pPr>
            <a:r>
              <a:rPr lang="en-US" dirty="0" err="1"/>
              <a:t>GlobalVar</a:t>
            </a:r>
            <a:r>
              <a:rPr lang="en-US" dirty="0"/>
              <a:t> |= 0x01;</a:t>
            </a:r>
          </a:p>
          <a:p>
            <a:pPr marL="457200" lvl="1" indent="0">
              <a:buNone/>
            </a:pPr>
            <a:r>
              <a:rPr lang="en-US" dirty="0" err="1"/>
              <a:t>taskEXIT_CRITICAL</a:t>
            </a:r>
            <a:r>
              <a:rPr lang="en-US" dirty="0"/>
              <a:t>();</a:t>
            </a:r>
          </a:p>
        </p:txBody>
      </p:sp>
      <p:sp>
        <p:nvSpPr>
          <p:cNvPr id="4" name="Slide Number Placeholder 3"/>
          <p:cNvSpPr>
            <a:spLocks noGrp="1"/>
          </p:cNvSpPr>
          <p:nvPr>
            <p:ph type="sldNum" sz="quarter" idx="12"/>
          </p:nvPr>
        </p:nvSpPr>
        <p:spPr/>
        <p:txBody>
          <a:bodyPr/>
          <a:lstStyle/>
          <a:p>
            <a:fld id="{55425ECB-8EF4-4635-8F26-5EE9ACB72B4B}" type="slidenum">
              <a:rPr lang="en-US" smtClean="0"/>
              <a:t>7</a:t>
            </a:fld>
            <a:endParaRPr lang="en-US"/>
          </a:p>
        </p:txBody>
      </p:sp>
    </p:spTree>
    <p:extLst>
      <p:ext uri="{BB962C8B-B14F-4D97-AF65-F5344CB8AC3E}">
        <p14:creationId xmlns:p14="http://schemas.microsoft.com/office/powerpoint/2010/main" val="174488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5668963"/>
          </a:xfrm>
        </p:spPr>
        <p:txBody>
          <a:bodyPr>
            <a:normAutofit lnSpcReduction="10000"/>
          </a:bodyPr>
          <a:lstStyle/>
          <a:p>
            <a:pPr marL="0" indent="0">
              <a:buNone/>
            </a:pPr>
            <a:r>
              <a:rPr lang="en-US" sz="2400" dirty="0"/>
              <a:t>void </a:t>
            </a:r>
            <a:r>
              <a:rPr lang="en-US" sz="2400" dirty="0" err="1"/>
              <a:t>vPrintString</a:t>
            </a:r>
            <a:r>
              <a:rPr lang="en-US" sz="2400" dirty="0"/>
              <a:t>(</a:t>
            </a:r>
            <a:r>
              <a:rPr lang="en-US" sz="2400" dirty="0" err="1"/>
              <a:t>const</a:t>
            </a:r>
            <a:r>
              <a:rPr lang="en-US" sz="2400" dirty="0"/>
              <a:t> char *</a:t>
            </a:r>
            <a:r>
              <a:rPr lang="en-US" sz="2400" dirty="0" err="1"/>
              <a:t>pcString</a:t>
            </a:r>
            <a:r>
              <a:rPr lang="en-US" sz="2400" dirty="0"/>
              <a:t>) {</a:t>
            </a:r>
          </a:p>
          <a:p>
            <a:pPr marL="0" indent="0">
              <a:buNone/>
            </a:pPr>
            <a:r>
              <a:rPr lang="en-US" sz="2400" dirty="0"/>
              <a:t>   static char </a:t>
            </a:r>
            <a:r>
              <a:rPr lang="en-US" sz="2400" dirty="0" err="1"/>
              <a:t>cBuffer</a:t>
            </a:r>
            <a:r>
              <a:rPr lang="en-US" sz="2400" dirty="0"/>
              <a:t>[ </a:t>
            </a:r>
            <a:r>
              <a:rPr lang="en-US" sz="2400" dirty="0" err="1"/>
              <a:t>ioMAX_MSG_LEN</a:t>
            </a:r>
            <a:r>
              <a:rPr lang="en-US" sz="2400" dirty="0"/>
              <a:t>];</a:t>
            </a:r>
          </a:p>
          <a:p>
            <a:pPr marL="0" indent="0">
              <a:buNone/>
            </a:pPr>
            <a:r>
              <a:rPr lang="en-US" sz="2400" dirty="0"/>
              <a:t>   </a:t>
            </a:r>
            <a:r>
              <a:rPr lang="en-US" sz="2400" dirty="0" err="1"/>
              <a:t>taskENTER_CRITICAL</a:t>
            </a:r>
            <a:r>
              <a:rPr lang="en-US" sz="2400" dirty="0"/>
              <a:t>();</a:t>
            </a:r>
          </a:p>
          <a:p>
            <a:pPr marL="0" indent="0">
              <a:buNone/>
            </a:pPr>
            <a:r>
              <a:rPr lang="en-US" sz="2400" dirty="0"/>
              <a:t>   {</a:t>
            </a:r>
          </a:p>
          <a:p>
            <a:pPr marL="0" indent="0">
              <a:buNone/>
            </a:pPr>
            <a:r>
              <a:rPr lang="en-US" sz="2400" dirty="0"/>
              <a:t>       </a:t>
            </a:r>
            <a:r>
              <a:rPr lang="en-US" sz="2400" dirty="0" err="1"/>
              <a:t>sprintf</a:t>
            </a:r>
            <a:r>
              <a:rPr lang="en-US" sz="2400" dirty="0"/>
              <a:t>(</a:t>
            </a:r>
            <a:r>
              <a:rPr lang="en-US" sz="2400" dirty="0" err="1"/>
              <a:t>cBuffer</a:t>
            </a:r>
            <a:r>
              <a:rPr lang="en-US" sz="2400" dirty="0"/>
              <a:t>, “%s”, </a:t>
            </a:r>
            <a:r>
              <a:rPr lang="en-US" sz="2400" dirty="0" err="1"/>
              <a:t>pcString</a:t>
            </a:r>
            <a:r>
              <a:rPr lang="en-US" sz="2400" dirty="0"/>
              <a:t>);</a:t>
            </a:r>
          </a:p>
          <a:p>
            <a:pPr marL="0" indent="0">
              <a:buNone/>
            </a:pPr>
            <a:r>
              <a:rPr lang="en-US" sz="2400" dirty="0"/>
              <a:t>      </a:t>
            </a:r>
            <a:r>
              <a:rPr lang="en-US" sz="2400" dirty="0" err="1"/>
              <a:t>consoleprint</a:t>
            </a:r>
            <a:r>
              <a:rPr lang="en-US" sz="2400" dirty="0"/>
              <a:t>(</a:t>
            </a:r>
            <a:r>
              <a:rPr lang="en-US" sz="2400" dirty="0" err="1"/>
              <a:t>cBuffer</a:t>
            </a:r>
            <a:r>
              <a:rPr lang="en-US" sz="2400" dirty="0"/>
              <a:t>);</a:t>
            </a:r>
          </a:p>
          <a:p>
            <a:pPr marL="0" indent="0">
              <a:buNone/>
            </a:pPr>
            <a:r>
              <a:rPr lang="en-US" sz="2400" dirty="0"/>
              <a:t>   }</a:t>
            </a:r>
          </a:p>
          <a:p>
            <a:pPr marL="0" indent="0">
              <a:buNone/>
            </a:pPr>
            <a:r>
              <a:rPr lang="en-US" sz="2400" dirty="0"/>
              <a:t>   </a:t>
            </a:r>
            <a:r>
              <a:rPr lang="en-US" sz="2400" dirty="0" err="1"/>
              <a:t>taskEXIT_CRITICAL</a:t>
            </a:r>
            <a:r>
              <a:rPr lang="en-US" sz="2400" dirty="0"/>
              <a:t>();</a:t>
            </a:r>
          </a:p>
          <a:p>
            <a:pPr marL="0" indent="0">
              <a:buNone/>
            </a:pPr>
            <a:r>
              <a:rPr lang="en-US" sz="2400" dirty="0"/>
              <a:t>}</a:t>
            </a:r>
          </a:p>
          <a:p>
            <a:pPr marL="0" indent="0">
              <a:buNone/>
            </a:pPr>
            <a:endParaRPr lang="en-US" sz="2400" dirty="0"/>
          </a:p>
          <a:p>
            <a:r>
              <a:rPr lang="en-US" sz="2800" dirty="0"/>
              <a:t>A crude method of providing mutual exclusion.</a:t>
            </a:r>
          </a:p>
          <a:p>
            <a:pPr lvl="1"/>
            <a:r>
              <a:rPr lang="en-US" sz="2400" dirty="0"/>
              <a:t>It works by disabling interrupts up to the interrupt priority set by </a:t>
            </a:r>
            <a:r>
              <a:rPr lang="en-US" sz="2400" dirty="0" err="1"/>
              <a:t>configMAX_SYSCALL_INTERRUPT_PRIORITY</a:t>
            </a:r>
            <a:r>
              <a:rPr lang="en-US" sz="2400" dirty="0"/>
              <a:t>.</a:t>
            </a:r>
          </a:p>
          <a:p>
            <a:pPr marL="0" indent="0">
              <a:buNone/>
            </a:pPr>
            <a:endParaRPr lang="en-US" sz="2400" dirty="0"/>
          </a:p>
        </p:txBody>
      </p:sp>
      <p:sp>
        <p:nvSpPr>
          <p:cNvPr id="4" name="Slide Number Placeholder 3"/>
          <p:cNvSpPr>
            <a:spLocks noGrp="1"/>
          </p:cNvSpPr>
          <p:nvPr>
            <p:ph type="sldNum" sz="quarter" idx="12"/>
          </p:nvPr>
        </p:nvSpPr>
        <p:spPr/>
        <p:txBody>
          <a:bodyPr/>
          <a:lstStyle/>
          <a:p>
            <a:fld id="{55425ECB-8EF4-4635-8F26-5EE9ACB72B4B}" type="slidenum">
              <a:rPr lang="en-US" smtClean="0"/>
              <a:t>8</a:t>
            </a:fld>
            <a:endParaRPr lang="en-US"/>
          </a:p>
        </p:txBody>
      </p:sp>
    </p:spTree>
    <p:extLst>
      <p:ext uri="{BB962C8B-B14F-4D97-AF65-F5344CB8AC3E}">
        <p14:creationId xmlns:p14="http://schemas.microsoft.com/office/powerpoint/2010/main" val="3472938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135563"/>
          </a:xfrm>
        </p:spPr>
        <p:txBody>
          <a:bodyPr>
            <a:normAutofit/>
          </a:bodyPr>
          <a:lstStyle/>
          <a:p>
            <a:r>
              <a:rPr lang="en-US" dirty="0"/>
              <a:t>Critical section must be kept very short; otherwise, they will adversely affect interrupt response time.</a:t>
            </a:r>
          </a:p>
          <a:p>
            <a:pPr lvl="1"/>
            <a:r>
              <a:rPr lang="en-US" dirty="0"/>
              <a:t>So standard out should not be protected using a critical section because writing to the terminal can be a relatively long operation.</a:t>
            </a:r>
          </a:p>
          <a:p>
            <a:pPr lvl="1"/>
            <a:r>
              <a:rPr lang="en-US" dirty="0"/>
              <a:t>Need to explore alternative solutions!</a:t>
            </a:r>
          </a:p>
          <a:p>
            <a:pPr lvl="1"/>
            <a:endParaRPr lang="en-US" sz="2400" dirty="0"/>
          </a:p>
          <a:p>
            <a:r>
              <a:rPr lang="en-US" dirty="0"/>
              <a:t>It is safe for critical sections to become nested, as the kernel keeps a count of the nesting depth.</a:t>
            </a:r>
          </a:p>
          <a:p>
            <a:pPr lvl="1"/>
            <a:r>
              <a:rPr lang="en-US" dirty="0"/>
              <a:t>Exit the critical section only when the nesting depth returns to zero, </a:t>
            </a:r>
          </a:p>
          <a:p>
            <a:pPr lvl="1"/>
            <a:r>
              <a:rPr lang="en-US" dirty="0"/>
              <a:t>That is, one call to </a:t>
            </a:r>
            <a:r>
              <a:rPr lang="en-US" dirty="0" err="1"/>
              <a:t>taskEXIT_CRITICAL</a:t>
            </a:r>
            <a:r>
              <a:rPr lang="en-US" dirty="0"/>
              <a:t>() has been executed for every preceding call to </a:t>
            </a:r>
            <a:r>
              <a:rPr lang="en-US" dirty="0" err="1"/>
              <a:t>taskENTER_CRITICAL</a:t>
            </a:r>
            <a:r>
              <a:rPr lang="en-US" dirty="0"/>
              <a:t>().</a:t>
            </a:r>
          </a:p>
          <a:p>
            <a:endParaRPr lang="en-US" dirty="0"/>
          </a:p>
        </p:txBody>
      </p:sp>
      <p:sp>
        <p:nvSpPr>
          <p:cNvPr id="4" name="Slide Number Placeholder 3"/>
          <p:cNvSpPr>
            <a:spLocks noGrp="1"/>
          </p:cNvSpPr>
          <p:nvPr>
            <p:ph type="sldNum" sz="quarter" idx="12"/>
          </p:nvPr>
        </p:nvSpPr>
        <p:spPr/>
        <p:txBody>
          <a:bodyPr/>
          <a:lstStyle/>
          <a:p>
            <a:fld id="{55425ECB-8EF4-4635-8F26-5EE9ACB72B4B}" type="slidenum">
              <a:rPr lang="en-US" smtClean="0"/>
              <a:t>9</a:t>
            </a:fld>
            <a:endParaRPr lang="en-US"/>
          </a:p>
        </p:txBody>
      </p:sp>
    </p:spTree>
    <p:extLst>
      <p:ext uri="{BB962C8B-B14F-4D97-AF65-F5344CB8AC3E}">
        <p14:creationId xmlns:p14="http://schemas.microsoft.com/office/powerpoint/2010/main" val="284680018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1C766945-5F6D-4110-B6A2-18BB29A344A6}" vid="{678DC5EE-58C4-4CC9-805E-1FB635067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23104</TotalTime>
  <Words>3538</Words>
  <Application>Microsoft Office PowerPoint</Application>
  <PresentationFormat>On-screen Show (4:3)</PresentationFormat>
  <Paragraphs>430</Paragraphs>
  <Slides>52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SimSun</vt:lpstr>
      <vt:lpstr>Arial</vt:lpstr>
      <vt:lpstr>Calibri</vt:lpstr>
      <vt:lpstr>Theme1</vt:lpstr>
      <vt:lpstr>4. Resource Management</vt:lpstr>
      <vt:lpstr>Introduction</vt:lpstr>
      <vt:lpstr>Example – Accessing peripherals</vt:lpstr>
      <vt:lpstr>Example –Function Reentrancy</vt:lpstr>
      <vt:lpstr>PowerPoint Presentation</vt:lpstr>
      <vt:lpstr>Mutual Exclusion</vt:lpstr>
      <vt:lpstr>4.2 Critical sections and suspending the scheduler </vt:lpstr>
      <vt:lpstr>PowerPoint Presentation</vt:lpstr>
      <vt:lpstr>PowerPoint Presentation</vt:lpstr>
      <vt:lpstr>Suspending (or Locking) the Scheduler</vt:lpstr>
      <vt:lpstr>vTaskSuspendAll() API Functions</vt:lpstr>
      <vt:lpstr>vTaskResumeAll() API Function</vt:lpstr>
      <vt:lpstr>Actual implementation of vPrintString()</vt:lpstr>
      <vt:lpstr>4.3 Mutexes (MUTual EXclusion)</vt:lpstr>
      <vt:lpstr>Mutexes vs. Binary Semaphores</vt:lpstr>
      <vt:lpstr>A bit more</vt:lpstr>
      <vt:lpstr>PowerPoint Presentation</vt:lpstr>
      <vt:lpstr>PowerPoint Presentation</vt:lpstr>
      <vt:lpstr>xSemaphoreCreateMutex() API</vt:lpstr>
      <vt:lpstr>Example 15 Rewriting vPrintString() to use a semaphore</vt:lpstr>
      <vt:lpstr>PowerPoint Presentation</vt:lpstr>
      <vt:lpstr>PowerPoint Presentation</vt:lpstr>
      <vt:lpstr>PowerPoint Presentation</vt:lpstr>
      <vt:lpstr>PowerPoint Presentation</vt:lpstr>
      <vt:lpstr>A potential pitfall of using mutex to provide mutual exclusion – priority inversion</vt:lpstr>
      <vt:lpstr> A worst case scenario</vt:lpstr>
      <vt:lpstr>Priority Inheritance</vt:lpstr>
      <vt:lpstr>Pros and Cons</vt:lpstr>
      <vt:lpstr>PowerPoint Presentation</vt:lpstr>
      <vt:lpstr>Another potential pitfall of using mutex for mutual exclusion – Deadlock</vt:lpstr>
      <vt:lpstr>PowerPoint Presentation</vt:lpstr>
      <vt:lpstr>4.4 Gatekeeper tasks</vt:lpstr>
      <vt:lpstr>Example 16 Rewriting vPrintString() to use a gatekeeper task</vt:lpstr>
      <vt:lpstr>PowerPoint Presentation</vt:lpstr>
      <vt:lpstr>The gatekeeper task</vt:lpstr>
      <vt:lpstr>PowerPoint Presentation</vt:lpstr>
      <vt:lpstr>A tick hook function for writing out a message every 200 ticks.</vt:lpstr>
      <vt:lpstr>PowerPoint Presentation</vt:lpstr>
      <vt:lpstr>PowerPoint Presentation</vt:lpstr>
      <vt:lpstr>Chapter 5 memory Management</vt:lpstr>
      <vt:lpstr>Introduction</vt:lpstr>
      <vt:lpstr>Introduction</vt:lpstr>
      <vt:lpstr>5.2 Example memory allocation schemes</vt:lpstr>
      <vt:lpstr>PowerPoint Presentation</vt:lpstr>
      <vt:lpstr>Heap_2.c</vt:lpstr>
      <vt:lpstr>Example</vt:lpstr>
      <vt:lpstr>Cons of heap_2.c</vt:lpstr>
      <vt:lpstr>RAM being allocated from the array as tasks are created and deleted.</vt:lpstr>
      <vt:lpstr>PowerPoint Presentation</vt:lpstr>
      <vt:lpstr>Heap_3.c</vt:lpstr>
      <vt:lpstr>PowerPoint Presentation</vt:lpstr>
      <vt:lpstr>xPortGetFreeHeapSize() API</vt:lpstr>
    </vt:vector>
  </TitlesOfParts>
  <Company>MSU, Mankato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FreeRTOS</dc:title>
  <dc:creator>admin</dc:creator>
  <cp:lastModifiedBy>Dianzhi Yu</cp:lastModifiedBy>
  <cp:revision>1164</cp:revision>
  <dcterms:created xsi:type="dcterms:W3CDTF">2012-11-03T23:43:25Z</dcterms:created>
  <dcterms:modified xsi:type="dcterms:W3CDTF">2018-03-07T17:20:29Z</dcterms:modified>
</cp:coreProperties>
</file>