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8"/>
  </p:notesMasterIdLst>
  <p:handoutMasterIdLst>
    <p:handoutMasterId r:id="rId19"/>
  </p:handoutMasterIdLst>
  <p:sldIdLst>
    <p:sldId id="262" r:id="rId3"/>
    <p:sldId id="277" r:id="rId4"/>
    <p:sldId id="293" r:id="rId5"/>
    <p:sldId id="279" r:id="rId6"/>
    <p:sldId id="280" r:id="rId7"/>
    <p:sldId id="290" r:id="rId8"/>
    <p:sldId id="283" r:id="rId9"/>
    <p:sldId id="289" r:id="rId10"/>
    <p:sldId id="294" r:id="rId11"/>
    <p:sldId id="295" r:id="rId12"/>
    <p:sldId id="296" r:id="rId13"/>
    <p:sldId id="298" r:id="rId14"/>
    <p:sldId id="297" r:id="rId15"/>
    <p:sldId id="299" r:id="rId16"/>
    <p:sldId id="300" r:id="rId17"/>
  </p:sldIdLst>
  <p:sldSz cx="9144000" cy="6858000" type="screen4x3"/>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nthia Carvajal Valdez" initials="CCV" lastIdx="4" clrIdx="0">
    <p:extLst>
      <p:ext uri="{19B8F6BF-5375-455C-9EA6-DF929625EA0E}">
        <p15:presenceInfo xmlns:p15="http://schemas.microsoft.com/office/powerpoint/2012/main" userId="S-1-5-21-1242511202-1065379222-1537874043-231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434" autoAdjust="0"/>
  </p:normalViewPr>
  <p:slideViewPr>
    <p:cSldViewPr>
      <p:cViewPr varScale="1">
        <p:scale>
          <a:sx n="67" d="100"/>
          <a:sy n="67" d="100"/>
        </p:scale>
        <p:origin x="1398"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lvl1pPr>
              <a:defRPr sz="1200">
                <a:ea typeface="ＭＳ Ｐゴシック" pitchFamily="-112" charset="-128"/>
              </a:defRPr>
            </a:lvl1pPr>
          </a:lstStyle>
          <a:p>
            <a:pPr>
              <a:defRPr/>
            </a:pPr>
            <a:endParaRPr lang="es-ES" dirty="0"/>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lvl1pPr algn="r">
              <a:defRPr sz="1200">
                <a:ea typeface="ＭＳ Ｐゴシック" pitchFamily="-112" charset="-128"/>
              </a:defRPr>
            </a:lvl1pPr>
          </a:lstStyle>
          <a:p>
            <a:pPr>
              <a:defRPr/>
            </a:pPr>
            <a:endParaRPr lang="es-ES" dirty="0"/>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p:spPr>
        <p:txBody>
          <a:bodyPr vert="horz" wrap="square" lIns="91428" tIns="45714" rIns="91428" bIns="45714" numCol="1" anchor="b" anchorCtr="0" compatLnSpc="1">
            <a:prstTxWarp prst="textNoShape">
              <a:avLst/>
            </a:prstTxWarp>
          </a:bodyPr>
          <a:lstStyle>
            <a:lvl1pPr>
              <a:defRPr sz="1200">
                <a:ea typeface="ＭＳ Ｐゴシック" pitchFamily="-112" charset="-128"/>
              </a:defRPr>
            </a:lvl1pPr>
          </a:lstStyle>
          <a:p>
            <a:pPr>
              <a:defRPr/>
            </a:pPr>
            <a:endParaRPr lang="es-ES" dirty="0"/>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p:spPr>
        <p:txBody>
          <a:bodyPr vert="horz" wrap="square" lIns="91428" tIns="45714" rIns="91428" bIns="45714" numCol="1" anchor="b" anchorCtr="0" compatLnSpc="1">
            <a:prstTxWarp prst="textNoShape">
              <a:avLst/>
            </a:prstTxWarp>
          </a:bodyPr>
          <a:lstStyle>
            <a:lvl1pPr algn="r">
              <a:defRPr sz="1200">
                <a:ea typeface="ＭＳ Ｐゴシック" pitchFamily="-112" charset="-128"/>
              </a:defRPr>
            </a:lvl1pPr>
          </a:lstStyle>
          <a:p>
            <a:pPr>
              <a:defRPr/>
            </a:pPr>
            <a:fld id="{DF406AAA-5454-4E32-BA2F-3D1BA07E159A}" type="slidenum">
              <a:rPr lang="es-ES"/>
              <a:pPr>
                <a:defRPr/>
              </a:pPr>
              <a:t>‹Nº›</a:t>
            </a:fld>
            <a:endParaRPr lang="es-ES" dirty="0"/>
          </a:p>
        </p:txBody>
      </p:sp>
    </p:spTree>
    <p:extLst>
      <p:ext uri="{BB962C8B-B14F-4D97-AF65-F5344CB8AC3E}">
        <p14:creationId xmlns:p14="http://schemas.microsoft.com/office/powerpoint/2010/main" val="170848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8B44DC1-81C1-4F2A-A54C-DB64358922CE}" type="datetimeFigureOut">
              <a:rPr lang="es-CL"/>
              <a:pPr>
                <a:defRPr/>
              </a:pPr>
              <a:t>24-09-2016</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94317F-0385-4380-9D05-ECAB2FC132FF}" type="slidenum">
              <a:rPr lang="es-CL"/>
              <a:pPr>
                <a:defRPr/>
              </a:pPr>
              <a:t>‹Nº›</a:t>
            </a:fld>
            <a:endParaRPr lang="es-CL" dirty="0"/>
          </a:p>
        </p:txBody>
      </p:sp>
    </p:spTree>
    <p:extLst>
      <p:ext uri="{BB962C8B-B14F-4D97-AF65-F5344CB8AC3E}">
        <p14:creationId xmlns:p14="http://schemas.microsoft.com/office/powerpoint/2010/main" val="31914783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1187450" y="908050"/>
            <a:ext cx="3308350"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908050"/>
            <a:ext cx="3308350"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264275" y="333375"/>
            <a:ext cx="1692275" cy="5400675"/>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1187450" y="333375"/>
            <a:ext cx="4924425" cy="540067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dirty="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descr="Fondo A [1024x768]"/>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Narrow" pitchFamily="34" charset="0"/>
          <a:ea typeface="ＭＳ Ｐゴシック" pitchFamily="-112" charset="-128"/>
        </a:defRPr>
      </a:lvl2pPr>
      <a:lvl3pPr algn="ctr" rtl="0" eaLnBrk="0" fontAlgn="base" hangingPunct="0">
        <a:spcBef>
          <a:spcPct val="0"/>
        </a:spcBef>
        <a:spcAft>
          <a:spcPct val="0"/>
        </a:spcAft>
        <a:defRPr sz="3200">
          <a:solidFill>
            <a:schemeClr val="tx2"/>
          </a:solidFill>
          <a:latin typeface="Arial Narrow" pitchFamily="34" charset="0"/>
          <a:ea typeface="ＭＳ Ｐゴシック" pitchFamily="-112" charset="-128"/>
        </a:defRPr>
      </a:lvl3pPr>
      <a:lvl4pPr algn="ctr" rtl="0" eaLnBrk="0" fontAlgn="base" hangingPunct="0">
        <a:spcBef>
          <a:spcPct val="0"/>
        </a:spcBef>
        <a:spcAft>
          <a:spcPct val="0"/>
        </a:spcAft>
        <a:defRPr sz="3200">
          <a:solidFill>
            <a:schemeClr val="tx2"/>
          </a:solidFill>
          <a:latin typeface="Arial Narrow" pitchFamily="34" charset="0"/>
          <a:ea typeface="ＭＳ Ｐゴシック" pitchFamily="-112" charset="-128"/>
        </a:defRPr>
      </a:lvl4pPr>
      <a:lvl5pPr algn="ctr" rtl="0" eaLnBrk="0" fontAlgn="base" hangingPunct="0">
        <a:spcBef>
          <a:spcPct val="0"/>
        </a:spcBef>
        <a:spcAft>
          <a:spcPct val="0"/>
        </a:spcAft>
        <a:defRPr sz="3200">
          <a:solidFill>
            <a:schemeClr val="tx2"/>
          </a:solidFill>
          <a:latin typeface="Arial Narrow" pitchFamily="34" charset="0"/>
          <a:ea typeface="ＭＳ Ｐゴシック" pitchFamily="-112" charset="-128"/>
        </a:defRPr>
      </a:lvl5pPr>
      <a:lvl6pPr marL="457200" algn="ctr" rtl="0" fontAlgn="base">
        <a:spcBef>
          <a:spcPct val="0"/>
        </a:spcBef>
        <a:spcAft>
          <a:spcPct val="0"/>
        </a:spcAft>
        <a:defRPr sz="3200">
          <a:solidFill>
            <a:schemeClr val="tx2"/>
          </a:solidFill>
          <a:latin typeface="Arial Narrow" pitchFamily="34" charset="0"/>
          <a:ea typeface="ＭＳ Ｐゴシック" pitchFamily="-112" charset="-128"/>
        </a:defRPr>
      </a:lvl6pPr>
      <a:lvl7pPr marL="914400" algn="ctr" rtl="0" fontAlgn="base">
        <a:spcBef>
          <a:spcPct val="0"/>
        </a:spcBef>
        <a:spcAft>
          <a:spcPct val="0"/>
        </a:spcAft>
        <a:defRPr sz="3200">
          <a:solidFill>
            <a:schemeClr val="tx2"/>
          </a:solidFill>
          <a:latin typeface="Arial Narrow" pitchFamily="34" charset="0"/>
          <a:ea typeface="ＭＳ Ｐゴシック" pitchFamily="-112" charset="-128"/>
        </a:defRPr>
      </a:lvl7pPr>
      <a:lvl8pPr marL="1371600" algn="ctr" rtl="0" fontAlgn="base">
        <a:spcBef>
          <a:spcPct val="0"/>
        </a:spcBef>
        <a:spcAft>
          <a:spcPct val="0"/>
        </a:spcAft>
        <a:defRPr sz="3200">
          <a:solidFill>
            <a:schemeClr val="tx2"/>
          </a:solidFill>
          <a:latin typeface="Arial Narrow" pitchFamily="34" charset="0"/>
          <a:ea typeface="ＭＳ Ｐゴシック" pitchFamily="-112" charset="-128"/>
        </a:defRPr>
      </a:lvl8pPr>
      <a:lvl9pPr marL="1828800" algn="ctr" rtl="0" fontAlgn="base">
        <a:spcBef>
          <a:spcPct val="0"/>
        </a:spcBef>
        <a:spcAft>
          <a:spcPct val="0"/>
        </a:spcAft>
        <a:defRPr sz="3200">
          <a:solidFill>
            <a:schemeClr val="tx2"/>
          </a:solidFill>
          <a:latin typeface="Arial Narrow" pitchFamily="34" charset="0"/>
          <a:ea typeface="ＭＳ Ｐゴシック" pitchFamily="-112" charset="-128"/>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ea typeface="+mn-ea"/>
        </a:defRPr>
      </a:lvl2pPr>
      <a:lvl3pPr marL="1143000" indent="-228600" algn="l" rtl="0" eaLnBrk="0" fontAlgn="base" hangingPunct="0">
        <a:spcBef>
          <a:spcPct val="20000"/>
        </a:spcBef>
        <a:spcAft>
          <a:spcPct val="0"/>
        </a:spcAft>
        <a:buChar char="•"/>
        <a:defRPr sz="1200">
          <a:solidFill>
            <a:schemeClr val="tx1"/>
          </a:solidFill>
          <a:latin typeface="+mn-lt"/>
          <a:ea typeface="+mn-ea"/>
        </a:defRPr>
      </a:lvl3pPr>
      <a:lvl4pPr marL="1600200" indent="-228600" algn="l" rtl="0" eaLnBrk="0" fontAlgn="base" hangingPunct="0">
        <a:spcBef>
          <a:spcPct val="20000"/>
        </a:spcBef>
        <a:spcAft>
          <a:spcPct val="0"/>
        </a:spcAft>
        <a:buChar char="–"/>
        <a:defRPr sz="1100">
          <a:solidFill>
            <a:schemeClr val="tx1"/>
          </a:solidFill>
          <a:latin typeface="+mn-lt"/>
          <a:ea typeface="+mn-ea"/>
        </a:defRPr>
      </a:lvl4pPr>
      <a:lvl5pPr marL="2057400" indent="-228600" algn="l" rtl="0" eaLnBrk="0" fontAlgn="base" hangingPunct="0">
        <a:spcBef>
          <a:spcPct val="20000"/>
        </a:spcBef>
        <a:spcAft>
          <a:spcPct val="0"/>
        </a:spcAft>
        <a:buChar char="»"/>
        <a:defRPr sz="1000">
          <a:solidFill>
            <a:schemeClr val="tx1"/>
          </a:solidFill>
          <a:latin typeface="+mn-lt"/>
          <a:ea typeface="+mn-ea"/>
        </a:defRPr>
      </a:lvl5pPr>
      <a:lvl6pPr marL="2514600" indent="-228600" algn="l" rtl="0" fontAlgn="base">
        <a:spcBef>
          <a:spcPct val="20000"/>
        </a:spcBef>
        <a:spcAft>
          <a:spcPct val="0"/>
        </a:spcAft>
        <a:buChar char="»"/>
        <a:defRPr sz="1000">
          <a:solidFill>
            <a:schemeClr val="tx1"/>
          </a:solidFill>
          <a:latin typeface="+mn-lt"/>
          <a:ea typeface="+mn-ea"/>
        </a:defRPr>
      </a:lvl6pPr>
      <a:lvl7pPr marL="2971800" indent="-228600" algn="l" rtl="0" fontAlgn="base">
        <a:spcBef>
          <a:spcPct val="20000"/>
        </a:spcBef>
        <a:spcAft>
          <a:spcPct val="0"/>
        </a:spcAft>
        <a:buChar char="»"/>
        <a:defRPr sz="1000">
          <a:solidFill>
            <a:schemeClr val="tx1"/>
          </a:solidFill>
          <a:latin typeface="+mn-lt"/>
          <a:ea typeface="+mn-ea"/>
        </a:defRPr>
      </a:lvl7pPr>
      <a:lvl8pPr marL="3429000" indent="-228600" algn="l" rtl="0" fontAlgn="base">
        <a:spcBef>
          <a:spcPct val="20000"/>
        </a:spcBef>
        <a:spcAft>
          <a:spcPct val="0"/>
        </a:spcAft>
        <a:buChar char="»"/>
        <a:defRPr sz="1000">
          <a:solidFill>
            <a:schemeClr val="tx1"/>
          </a:solidFill>
          <a:latin typeface="+mn-lt"/>
          <a:ea typeface="+mn-ea"/>
        </a:defRPr>
      </a:lvl8pPr>
      <a:lvl9pPr marL="3886200" indent="-228600" algn="l" rtl="0" fontAlgn="base">
        <a:spcBef>
          <a:spcPct val="20000"/>
        </a:spcBef>
        <a:spcAft>
          <a:spcPct val="0"/>
        </a:spcAft>
        <a:buChar char="»"/>
        <a:defRPr sz="1000">
          <a:solidFill>
            <a:schemeClr val="tx1"/>
          </a:solidFill>
          <a:latin typeface="+mn-lt"/>
          <a:ea typeface="+mn-ea"/>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Fondo B [1024x768]"/>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2051" name="Rectangle 3"/>
          <p:cNvSpPr>
            <a:spLocks noGrp="1" noChangeArrowheads="1"/>
          </p:cNvSpPr>
          <p:nvPr>
            <p:ph type="title"/>
          </p:nvPr>
        </p:nvSpPr>
        <p:spPr bwMode="auto">
          <a:xfrm>
            <a:off x="1187450" y="333375"/>
            <a:ext cx="6769100" cy="4429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a:t>Título</a:t>
            </a:r>
          </a:p>
        </p:txBody>
      </p:sp>
      <p:sp>
        <p:nvSpPr>
          <p:cNvPr id="2052" name="Rectangle 4"/>
          <p:cNvSpPr>
            <a:spLocks noGrp="1" noChangeArrowheads="1"/>
          </p:cNvSpPr>
          <p:nvPr>
            <p:ph type="body" idx="1"/>
          </p:nvPr>
        </p:nvSpPr>
        <p:spPr bwMode="auto">
          <a:xfrm>
            <a:off x="1187450" y="908050"/>
            <a:ext cx="6769100" cy="482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Primer nivel</a:t>
            </a:r>
          </a:p>
          <a:p>
            <a:pPr lvl="1"/>
            <a:r>
              <a:rPr lang="es-ES_tradnl"/>
              <a:t>Segundo nivel</a:t>
            </a:r>
          </a:p>
          <a:p>
            <a:pPr lvl="2"/>
            <a:r>
              <a:rPr lang="es-ES_tradnl"/>
              <a:t>Tercer nivel</a:t>
            </a:r>
          </a:p>
          <a:p>
            <a:pPr lvl="3"/>
            <a:r>
              <a:rPr lang="es-ES_tradnl"/>
              <a:t>Cuarto nivel</a:t>
            </a:r>
          </a:p>
          <a:p>
            <a:pPr lvl="4"/>
            <a:r>
              <a:rPr lang="es-ES_tradnl"/>
              <a:t>Quinto nivel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b="1">
          <a:solidFill>
            <a:schemeClr val="tx2"/>
          </a:solidFill>
          <a:latin typeface="+mj-lt"/>
          <a:ea typeface="+mj-ea"/>
          <a:cs typeface="+mj-cs"/>
        </a:defRPr>
      </a:lvl1pPr>
      <a:lvl2pPr algn="l" rtl="0" eaLnBrk="0" fontAlgn="base" hangingPunct="0">
        <a:spcBef>
          <a:spcPct val="0"/>
        </a:spcBef>
        <a:spcAft>
          <a:spcPct val="0"/>
        </a:spcAft>
        <a:defRPr b="1">
          <a:solidFill>
            <a:schemeClr val="tx2"/>
          </a:solidFill>
          <a:latin typeface="Arial" charset="0"/>
          <a:ea typeface="ＭＳ Ｐゴシック" pitchFamily="-112" charset="-128"/>
        </a:defRPr>
      </a:lvl2pPr>
      <a:lvl3pPr algn="l" rtl="0" eaLnBrk="0" fontAlgn="base" hangingPunct="0">
        <a:spcBef>
          <a:spcPct val="0"/>
        </a:spcBef>
        <a:spcAft>
          <a:spcPct val="0"/>
        </a:spcAft>
        <a:defRPr b="1">
          <a:solidFill>
            <a:schemeClr val="tx2"/>
          </a:solidFill>
          <a:latin typeface="Arial" charset="0"/>
          <a:ea typeface="ＭＳ Ｐゴシック" pitchFamily="-112" charset="-128"/>
        </a:defRPr>
      </a:lvl3pPr>
      <a:lvl4pPr algn="l" rtl="0" eaLnBrk="0" fontAlgn="base" hangingPunct="0">
        <a:spcBef>
          <a:spcPct val="0"/>
        </a:spcBef>
        <a:spcAft>
          <a:spcPct val="0"/>
        </a:spcAft>
        <a:defRPr b="1">
          <a:solidFill>
            <a:schemeClr val="tx2"/>
          </a:solidFill>
          <a:latin typeface="Arial" charset="0"/>
          <a:ea typeface="ＭＳ Ｐゴシック" pitchFamily="-112" charset="-128"/>
        </a:defRPr>
      </a:lvl4pPr>
      <a:lvl5pPr algn="l" rtl="0" eaLnBrk="0" fontAlgn="base" hangingPunct="0">
        <a:spcBef>
          <a:spcPct val="0"/>
        </a:spcBef>
        <a:spcAft>
          <a:spcPct val="0"/>
        </a:spcAft>
        <a:defRPr b="1">
          <a:solidFill>
            <a:schemeClr val="tx2"/>
          </a:solidFill>
          <a:latin typeface="Arial" charset="0"/>
          <a:ea typeface="ＭＳ Ｐゴシック" pitchFamily="-112" charset="-128"/>
        </a:defRPr>
      </a:lvl5pPr>
      <a:lvl6pPr marL="457200" algn="l" rtl="0" fontAlgn="base">
        <a:spcBef>
          <a:spcPct val="0"/>
        </a:spcBef>
        <a:spcAft>
          <a:spcPct val="0"/>
        </a:spcAft>
        <a:defRPr b="1">
          <a:solidFill>
            <a:schemeClr val="tx2"/>
          </a:solidFill>
          <a:latin typeface="Arial" charset="0"/>
          <a:ea typeface="ＭＳ Ｐゴシック" pitchFamily="-112" charset="-128"/>
        </a:defRPr>
      </a:lvl6pPr>
      <a:lvl7pPr marL="914400" algn="l" rtl="0" fontAlgn="base">
        <a:spcBef>
          <a:spcPct val="0"/>
        </a:spcBef>
        <a:spcAft>
          <a:spcPct val="0"/>
        </a:spcAft>
        <a:defRPr b="1">
          <a:solidFill>
            <a:schemeClr val="tx2"/>
          </a:solidFill>
          <a:latin typeface="Arial" charset="0"/>
          <a:ea typeface="ＭＳ Ｐゴシック" pitchFamily="-112" charset="-128"/>
        </a:defRPr>
      </a:lvl7pPr>
      <a:lvl8pPr marL="1371600" algn="l" rtl="0" fontAlgn="base">
        <a:spcBef>
          <a:spcPct val="0"/>
        </a:spcBef>
        <a:spcAft>
          <a:spcPct val="0"/>
        </a:spcAft>
        <a:defRPr b="1">
          <a:solidFill>
            <a:schemeClr val="tx2"/>
          </a:solidFill>
          <a:latin typeface="Arial" charset="0"/>
          <a:ea typeface="ＭＳ Ｐゴシック" pitchFamily="-112" charset="-128"/>
        </a:defRPr>
      </a:lvl8pPr>
      <a:lvl9pPr marL="1828800" algn="l" rtl="0" fontAlgn="base">
        <a:spcBef>
          <a:spcPct val="0"/>
        </a:spcBef>
        <a:spcAft>
          <a:spcPct val="0"/>
        </a:spcAft>
        <a:defRPr b="1">
          <a:solidFill>
            <a:schemeClr val="tx2"/>
          </a:solidFill>
          <a:latin typeface="Arial" charset="0"/>
          <a:ea typeface="ＭＳ Ｐゴシック" pitchFamily="-112" charset="-128"/>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ea typeface="+mn-ea"/>
        </a:defRPr>
      </a:lvl2pPr>
      <a:lvl3pPr marL="1143000" indent="-228600" algn="l" rtl="0" eaLnBrk="0" fontAlgn="base" hangingPunct="0">
        <a:spcBef>
          <a:spcPct val="20000"/>
        </a:spcBef>
        <a:spcAft>
          <a:spcPct val="0"/>
        </a:spcAft>
        <a:buChar char="•"/>
        <a:defRPr sz="1200">
          <a:solidFill>
            <a:schemeClr val="tx1"/>
          </a:solidFill>
          <a:latin typeface="+mn-lt"/>
          <a:ea typeface="+mn-ea"/>
        </a:defRPr>
      </a:lvl3pPr>
      <a:lvl4pPr marL="1600200" indent="-228600" algn="l" rtl="0" eaLnBrk="0" fontAlgn="base" hangingPunct="0">
        <a:spcBef>
          <a:spcPct val="20000"/>
        </a:spcBef>
        <a:spcAft>
          <a:spcPct val="0"/>
        </a:spcAft>
        <a:buChar char="–"/>
        <a:defRPr sz="1100">
          <a:solidFill>
            <a:schemeClr val="tx1"/>
          </a:solidFill>
          <a:latin typeface="+mn-lt"/>
          <a:ea typeface="+mn-ea"/>
        </a:defRPr>
      </a:lvl4pPr>
      <a:lvl5pPr marL="2057400" indent="-228600" algn="l" rtl="0" eaLnBrk="0" fontAlgn="base" hangingPunct="0">
        <a:spcBef>
          <a:spcPct val="20000"/>
        </a:spcBef>
        <a:spcAft>
          <a:spcPct val="0"/>
        </a:spcAft>
        <a:buChar char="»"/>
        <a:defRPr sz="1000">
          <a:solidFill>
            <a:schemeClr val="tx1"/>
          </a:solidFill>
          <a:latin typeface="+mn-lt"/>
          <a:ea typeface="+mn-ea"/>
        </a:defRPr>
      </a:lvl5pPr>
      <a:lvl6pPr marL="2514600" indent="-228600" algn="l" rtl="0" fontAlgn="base">
        <a:spcBef>
          <a:spcPct val="20000"/>
        </a:spcBef>
        <a:spcAft>
          <a:spcPct val="0"/>
        </a:spcAft>
        <a:buChar char="»"/>
        <a:defRPr sz="1000">
          <a:solidFill>
            <a:schemeClr val="tx1"/>
          </a:solidFill>
          <a:latin typeface="+mn-lt"/>
          <a:ea typeface="+mn-ea"/>
        </a:defRPr>
      </a:lvl6pPr>
      <a:lvl7pPr marL="2971800" indent="-228600" algn="l" rtl="0" fontAlgn="base">
        <a:spcBef>
          <a:spcPct val="20000"/>
        </a:spcBef>
        <a:spcAft>
          <a:spcPct val="0"/>
        </a:spcAft>
        <a:buChar char="»"/>
        <a:defRPr sz="1000">
          <a:solidFill>
            <a:schemeClr val="tx1"/>
          </a:solidFill>
          <a:latin typeface="+mn-lt"/>
          <a:ea typeface="+mn-ea"/>
        </a:defRPr>
      </a:lvl7pPr>
      <a:lvl8pPr marL="3429000" indent="-228600" algn="l" rtl="0" fontAlgn="base">
        <a:spcBef>
          <a:spcPct val="20000"/>
        </a:spcBef>
        <a:spcAft>
          <a:spcPct val="0"/>
        </a:spcAft>
        <a:buChar char="»"/>
        <a:defRPr sz="1000">
          <a:solidFill>
            <a:schemeClr val="tx1"/>
          </a:solidFill>
          <a:latin typeface="+mn-lt"/>
          <a:ea typeface="+mn-ea"/>
        </a:defRPr>
      </a:lvl8pPr>
      <a:lvl9pPr marL="3886200" indent="-228600" algn="l" rtl="0" fontAlgn="base">
        <a:spcBef>
          <a:spcPct val="20000"/>
        </a:spcBef>
        <a:spcAft>
          <a:spcPct val="0"/>
        </a:spcAft>
        <a:buChar char="»"/>
        <a:defRPr sz="1000">
          <a:solidFill>
            <a:schemeClr val="tx1"/>
          </a:solidFill>
          <a:latin typeface="+mn-lt"/>
          <a:ea typeface="+mn-ea"/>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1668463" y="3213100"/>
            <a:ext cx="5832475" cy="1152525"/>
          </a:xfrm>
          <a:prstGeom prst="rect">
            <a:avLst/>
          </a:prstGeom>
          <a:noFill/>
          <a:ln w="9525">
            <a:noFill/>
            <a:miter lim="800000"/>
            <a:headEnd/>
            <a:tailEnd/>
          </a:ln>
        </p:spPr>
        <p:txBody>
          <a:bodyPr lIns="0" tIns="0" rIns="0" bIns="0"/>
          <a:lstStyle/>
          <a:p>
            <a:pPr algn="ctr" eaLnBrk="1" hangingPunct="1"/>
            <a:r>
              <a:rPr lang="es-CL" dirty="0">
                <a:latin typeface="Arial Narrow" pitchFamily="34" charset="0"/>
              </a:rPr>
              <a:t>PROYECTO PUYEHUE –</a:t>
            </a:r>
          </a:p>
          <a:p>
            <a:pPr algn="ctr" eaLnBrk="1" hangingPunct="1"/>
            <a:r>
              <a:rPr lang="es-CL" dirty="0">
                <a:latin typeface="Arial Narrow" pitchFamily="34" charset="0"/>
              </a:rPr>
              <a:t>PLANIFICACIÓN </a:t>
            </a:r>
            <a:endParaRPr lang="es-ES" dirty="0">
              <a:latin typeface="Arial Narrow" pitchFamily="34" charset="0"/>
            </a:endParaRPr>
          </a:p>
        </p:txBody>
      </p:sp>
      <p:sp>
        <p:nvSpPr>
          <p:cNvPr id="3075" name="Rectangle 4"/>
          <p:cNvSpPr>
            <a:spLocks noChangeArrowheads="1"/>
          </p:cNvSpPr>
          <p:nvPr/>
        </p:nvSpPr>
        <p:spPr bwMode="auto">
          <a:xfrm>
            <a:off x="395536" y="5229200"/>
            <a:ext cx="5832475" cy="1440160"/>
          </a:xfrm>
          <a:prstGeom prst="rect">
            <a:avLst/>
          </a:prstGeom>
          <a:noFill/>
          <a:ln w="9525">
            <a:noFill/>
            <a:miter lim="800000"/>
            <a:headEnd/>
            <a:tailEnd/>
          </a:ln>
        </p:spPr>
        <p:txBody>
          <a:bodyPr lIns="0" tIns="0" rIns="0" bIns="0"/>
          <a:lstStyle/>
          <a:p>
            <a:pPr eaLnBrk="1" hangingPunct="1"/>
            <a:r>
              <a:rPr lang="es-CL" sz="1600" dirty="0" smtClean="0">
                <a:latin typeface="Arial Narrow" pitchFamily="34" charset="0"/>
              </a:rPr>
              <a:t>Integrantes: Mabel Soto</a:t>
            </a:r>
          </a:p>
          <a:p>
            <a:pPr lvl="2" eaLnBrk="1" hangingPunct="1"/>
            <a:r>
              <a:rPr lang="es-CL" sz="1600" dirty="0" smtClean="0">
                <a:latin typeface="Arial Narrow" pitchFamily="34" charset="0"/>
              </a:rPr>
              <a:t>Esteban Henríquez</a:t>
            </a:r>
          </a:p>
          <a:p>
            <a:pPr lvl="2" eaLnBrk="1" hangingPunct="1"/>
            <a:r>
              <a:rPr lang="es-CL" sz="1600" dirty="0" smtClean="0">
                <a:latin typeface="Arial Narrow" pitchFamily="34" charset="0"/>
              </a:rPr>
              <a:t>Jean Hernández</a:t>
            </a:r>
            <a:endParaRPr lang="es-CL" sz="1600" dirty="0">
              <a:latin typeface="Arial Narrow" pitchFamily="34" charset="0"/>
            </a:endParaRPr>
          </a:p>
          <a:p>
            <a:pPr eaLnBrk="1" hangingPunct="1"/>
            <a:r>
              <a:rPr lang="es-CL" sz="1600" dirty="0" smtClean="0">
                <a:latin typeface="Arial Narrow" pitchFamily="34" charset="0"/>
              </a:rPr>
              <a:t>Módulo</a:t>
            </a:r>
            <a:r>
              <a:rPr lang="es-CL" sz="1600" dirty="0">
                <a:latin typeface="Arial Narrow" pitchFamily="34" charset="0"/>
              </a:rPr>
              <a:t>: Herramientas de productividad</a:t>
            </a:r>
          </a:p>
          <a:p>
            <a:pPr eaLnBrk="1" hangingPunct="1"/>
            <a:r>
              <a:rPr lang="es-CL" sz="1600" dirty="0">
                <a:latin typeface="Arial Narrow" pitchFamily="34" charset="0"/>
              </a:rPr>
              <a:t>Profesor: Robinson Godoy</a:t>
            </a:r>
            <a:endParaRPr lang="es-ES" sz="1600" dirty="0">
              <a:latin typeface="Arial Narrow"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Análisis de Riesgos y plan de mitigación</a:t>
            </a:r>
            <a:endParaRPr lang="es-MX" dirty="0"/>
          </a:p>
        </p:txBody>
      </p:sp>
      <p:pic>
        <p:nvPicPr>
          <p:cNvPr id="5" name="Marcador de contenido 4"/>
          <p:cNvPicPr>
            <a:picLocks noGrp="1" noChangeAspect="1"/>
          </p:cNvPicPr>
          <p:nvPr>
            <p:ph idx="1"/>
          </p:nvPr>
        </p:nvPicPr>
        <p:blipFill>
          <a:blip r:embed="rId2"/>
          <a:stretch>
            <a:fillRect/>
          </a:stretch>
        </p:blipFill>
        <p:spPr>
          <a:xfrm>
            <a:off x="1187450" y="908720"/>
            <a:ext cx="6769100" cy="2845902"/>
          </a:xfrm>
          <a:prstGeom prst="rect">
            <a:avLst/>
          </a:prstGeom>
        </p:spPr>
      </p:pic>
      <p:pic>
        <p:nvPicPr>
          <p:cNvPr id="6" name="Imagen 5"/>
          <p:cNvPicPr>
            <a:picLocks noChangeAspect="1"/>
          </p:cNvPicPr>
          <p:nvPr/>
        </p:nvPicPr>
        <p:blipFill>
          <a:blip r:embed="rId3"/>
          <a:stretch>
            <a:fillRect/>
          </a:stretch>
        </p:blipFill>
        <p:spPr>
          <a:xfrm>
            <a:off x="1273755" y="3757745"/>
            <a:ext cx="6698850" cy="2470608"/>
          </a:xfrm>
          <a:prstGeom prst="rect">
            <a:avLst/>
          </a:prstGeom>
        </p:spPr>
      </p:pic>
    </p:spTree>
    <p:extLst>
      <p:ext uri="{BB962C8B-B14F-4D97-AF65-F5344CB8AC3E}">
        <p14:creationId xmlns:p14="http://schemas.microsoft.com/office/powerpoint/2010/main" val="51319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Análisis de Riesgos y plan de mitigación</a:t>
            </a:r>
            <a:endParaRPr lang="es-MX" dirty="0"/>
          </a:p>
        </p:txBody>
      </p:sp>
      <p:sp>
        <p:nvSpPr>
          <p:cNvPr id="3" name="Marcador de contenido 2"/>
          <p:cNvSpPr>
            <a:spLocks noGrp="1"/>
          </p:cNvSpPr>
          <p:nvPr>
            <p:ph idx="1"/>
          </p:nvPr>
        </p:nvSpPr>
        <p:spPr>
          <a:xfrm>
            <a:off x="1187450" y="908050"/>
            <a:ext cx="6769100" cy="3313038"/>
          </a:xfrm>
        </p:spPr>
        <p:txBody>
          <a:bodyPr/>
          <a:lstStyle/>
          <a:p>
            <a:endParaRPr lang="es-MX" dirty="0"/>
          </a:p>
        </p:txBody>
      </p:sp>
      <p:pic>
        <p:nvPicPr>
          <p:cNvPr id="4" name="Imagen 3"/>
          <p:cNvPicPr>
            <a:picLocks noChangeAspect="1"/>
          </p:cNvPicPr>
          <p:nvPr/>
        </p:nvPicPr>
        <p:blipFill>
          <a:blip r:embed="rId2"/>
          <a:stretch>
            <a:fillRect/>
          </a:stretch>
        </p:blipFill>
        <p:spPr>
          <a:xfrm>
            <a:off x="1138214" y="908050"/>
            <a:ext cx="6840934" cy="2523010"/>
          </a:xfrm>
          <a:prstGeom prst="rect">
            <a:avLst/>
          </a:prstGeom>
        </p:spPr>
      </p:pic>
      <p:pic>
        <p:nvPicPr>
          <p:cNvPr id="7" name="Imagen 6"/>
          <p:cNvPicPr>
            <a:picLocks noChangeAspect="1"/>
          </p:cNvPicPr>
          <p:nvPr/>
        </p:nvPicPr>
        <p:blipFill>
          <a:blip r:embed="rId3"/>
          <a:stretch>
            <a:fillRect/>
          </a:stretch>
        </p:blipFill>
        <p:spPr>
          <a:xfrm>
            <a:off x="1148621" y="3647754"/>
            <a:ext cx="6774923" cy="2847982"/>
          </a:xfrm>
          <a:prstGeom prst="rect">
            <a:avLst/>
          </a:prstGeom>
        </p:spPr>
      </p:pic>
    </p:spTree>
    <p:extLst>
      <p:ext uri="{BB962C8B-B14F-4D97-AF65-F5344CB8AC3E}">
        <p14:creationId xmlns:p14="http://schemas.microsoft.com/office/powerpoint/2010/main" val="2027474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Análisis de Riesgos y plan de mitigación</a:t>
            </a:r>
            <a:endParaRPr lang="es-MX" dirty="0"/>
          </a:p>
        </p:txBody>
      </p:sp>
      <p:sp>
        <p:nvSpPr>
          <p:cNvPr id="3" name="Marcador de contenido 2"/>
          <p:cNvSpPr>
            <a:spLocks noGrp="1"/>
          </p:cNvSpPr>
          <p:nvPr>
            <p:ph idx="1"/>
          </p:nvPr>
        </p:nvSpPr>
        <p:spPr>
          <a:xfrm>
            <a:off x="1187450" y="908050"/>
            <a:ext cx="6769100" cy="3313038"/>
          </a:xfrm>
        </p:spPr>
        <p:txBody>
          <a:bodyPr/>
          <a:lstStyle/>
          <a:p>
            <a:endParaRPr lang="es-MX" dirty="0"/>
          </a:p>
        </p:txBody>
      </p:sp>
      <p:pic>
        <p:nvPicPr>
          <p:cNvPr id="5" name="Imagen 4"/>
          <p:cNvPicPr>
            <a:picLocks noChangeAspect="1"/>
          </p:cNvPicPr>
          <p:nvPr/>
        </p:nvPicPr>
        <p:blipFill>
          <a:blip r:embed="rId2"/>
          <a:stretch>
            <a:fillRect/>
          </a:stretch>
        </p:blipFill>
        <p:spPr>
          <a:xfrm>
            <a:off x="1269469" y="1346560"/>
            <a:ext cx="6605061" cy="2436018"/>
          </a:xfrm>
          <a:prstGeom prst="rect">
            <a:avLst/>
          </a:prstGeom>
        </p:spPr>
      </p:pic>
    </p:spTree>
    <p:extLst>
      <p:ext uri="{BB962C8B-B14F-4D97-AF65-F5344CB8AC3E}">
        <p14:creationId xmlns:p14="http://schemas.microsoft.com/office/powerpoint/2010/main" val="2846894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Estudio de Viabilidad</a:t>
            </a:r>
            <a:endParaRPr lang="es-MX" dirty="0"/>
          </a:p>
        </p:txBody>
      </p:sp>
      <p:sp>
        <p:nvSpPr>
          <p:cNvPr id="3" name="Marcador de contenido 2"/>
          <p:cNvSpPr>
            <a:spLocks noGrp="1"/>
          </p:cNvSpPr>
          <p:nvPr>
            <p:ph idx="1"/>
          </p:nvPr>
        </p:nvSpPr>
        <p:spPr/>
        <p:txBody>
          <a:bodyPr/>
          <a:lstStyle/>
          <a:p>
            <a:pPr marL="0" indent="0" algn="just">
              <a:buNone/>
            </a:pPr>
            <a:r>
              <a:rPr lang="es-CL" sz="1800" dirty="0" smtClean="0"/>
              <a:t>Económicamente</a:t>
            </a:r>
            <a:endParaRPr lang="es-CL" sz="1800" dirty="0"/>
          </a:p>
          <a:p>
            <a:pPr algn="just"/>
            <a:r>
              <a:rPr lang="es-CL" sz="1800" dirty="0" smtClean="0"/>
              <a:t>El </a:t>
            </a:r>
            <a:r>
              <a:rPr lang="es-CL" sz="1800" dirty="0"/>
              <a:t>proyecto en su totalidad será gratuito, ya que se utilizarán programas sin costo alguno y los programadores son estudiantes en práctica</a:t>
            </a:r>
            <a:r>
              <a:rPr lang="es-CL" sz="1800" dirty="0" smtClean="0"/>
              <a:t>.</a:t>
            </a:r>
          </a:p>
          <a:p>
            <a:pPr marL="0" indent="0" algn="just">
              <a:buNone/>
            </a:pPr>
            <a:r>
              <a:rPr lang="es-CL" sz="1800" dirty="0"/>
              <a:t>Técnicamente</a:t>
            </a:r>
            <a:endParaRPr lang="es-CL" sz="1800" dirty="0" smtClean="0"/>
          </a:p>
          <a:p>
            <a:pPr algn="just"/>
            <a:r>
              <a:rPr lang="es-CL" sz="1800" dirty="0"/>
              <a:t>L</a:t>
            </a:r>
            <a:r>
              <a:rPr lang="es-CL" sz="1800" dirty="0" smtClean="0"/>
              <a:t>os </a:t>
            </a:r>
            <a:r>
              <a:rPr lang="es-CL" sz="1800" dirty="0"/>
              <a:t>requerimientos ya obtenidos se </a:t>
            </a:r>
            <a:r>
              <a:rPr lang="es-CL" sz="1800" dirty="0" smtClean="0"/>
              <a:t>efectuarán </a:t>
            </a:r>
            <a:r>
              <a:rPr lang="es-CL" sz="1800" dirty="0"/>
              <a:t>por 3 estudiantes en práctica que ponen todos sus conocimientos en este software. Se </a:t>
            </a:r>
            <a:r>
              <a:rPr lang="es-CL" sz="1800" dirty="0" smtClean="0"/>
              <a:t>trabajarán </a:t>
            </a:r>
            <a:r>
              <a:rPr lang="es-CL" sz="1800" dirty="0"/>
              <a:t>con herramientas open </a:t>
            </a:r>
            <a:r>
              <a:rPr lang="es-CL" sz="1800" dirty="0" err="1"/>
              <a:t>source</a:t>
            </a:r>
            <a:r>
              <a:rPr lang="es-CL" sz="1800" dirty="0"/>
              <a:t> las cuales están al alcance de todos</a:t>
            </a:r>
            <a:r>
              <a:rPr lang="es-CL" sz="1800" dirty="0" smtClean="0"/>
              <a:t>.</a:t>
            </a:r>
          </a:p>
          <a:p>
            <a:pPr algn="just"/>
            <a:endParaRPr lang="es-CL" sz="1800" dirty="0" smtClean="0"/>
          </a:p>
          <a:p>
            <a:pPr algn="just"/>
            <a:endParaRPr lang="es-MX" sz="1800" dirty="0"/>
          </a:p>
        </p:txBody>
      </p:sp>
    </p:spTree>
    <p:extLst>
      <p:ext uri="{BB962C8B-B14F-4D97-AF65-F5344CB8AC3E}">
        <p14:creationId xmlns:p14="http://schemas.microsoft.com/office/powerpoint/2010/main" val="1962636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Estudio de Viabilidad</a:t>
            </a:r>
            <a:endParaRPr lang="es-MX" dirty="0"/>
          </a:p>
        </p:txBody>
      </p:sp>
      <p:sp>
        <p:nvSpPr>
          <p:cNvPr id="3" name="Marcador de contenido 2"/>
          <p:cNvSpPr>
            <a:spLocks noGrp="1"/>
          </p:cNvSpPr>
          <p:nvPr>
            <p:ph idx="1"/>
          </p:nvPr>
        </p:nvSpPr>
        <p:spPr/>
        <p:txBody>
          <a:bodyPr/>
          <a:lstStyle/>
          <a:p>
            <a:pPr marL="0" indent="0">
              <a:buNone/>
            </a:pPr>
            <a:r>
              <a:rPr lang="es-CL" sz="1800" dirty="0"/>
              <a:t>Operacionalmente</a:t>
            </a:r>
            <a:endParaRPr lang="es-CL" sz="1800" dirty="0" smtClean="0"/>
          </a:p>
          <a:p>
            <a:r>
              <a:rPr lang="es-CL" sz="1800" dirty="0" smtClean="0"/>
              <a:t>El </a:t>
            </a:r>
            <a:r>
              <a:rPr lang="es-CL" sz="1800" dirty="0"/>
              <a:t>software requiere de un computador con ciertos requisitos para instalarse. ¿Existe tal computador?</a:t>
            </a:r>
          </a:p>
          <a:p>
            <a:pPr>
              <a:buNone/>
            </a:pPr>
            <a:r>
              <a:rPr lang="es-CL" sz="1800" dirty="0"/>
              <a:t>    Si existe, está en oficina de partes.</a:t>
            </a:r>
          </a:p>
          <a:p>
            <a:pPr>
              <a:buNone/>
            </a:pPr>
            <a:endParaRPr lang="es-CL" sz="1800" dirty="0"/>
          </a:p>
          <a:p>
            <a:r>
              <a:rPr lang="es-CL" sz="1800" dirty="0"/>
              <a:t>El software requiere de un administrador de perfiles y rangos del sistema. ¿Existe un administrador?</a:t>
            </a:r>
          </a:p>
          <a:p>
            <a:pPr>
              <a:buNone/>
            </a:pPr>
            <a:r>
              <a:rPr lang="es-CL" sz="1800" dirty="0"/>
              <a:t>     Si Juan </a:t>
            </a:r>
            <a:r>
              <a:rPr lang="es-CL" sz="1800" dirty="0" smtClean="0"/>
              <a:t>Carlos Yáñez.</a:t>
            </a:r>
            <a:endParaRPr lang="es-CL" sz="1800" dirty="0"/>
          </a:p>
          <a:p>
            <a:pPr>
              <a:buNone/>
            </a:pPr>
            <a:endParaRPr lang="es-CL" sz="1800" dirty="0"/>
          </a:p>
          <a:p>
            <a:r>
              <a:rPr lang="es-CL" sz="1800" dirty="0"/>
              <a:t>El software requiere de una persona que trabaje en el ingresando datos. ¿Existe tal persona?</a:t>
            </a:r>
          </a:p>
          <a:p>
            <a:pPr>
              <a:buNone/>
            </a:pPr>
            <a:r>
              <a:rPr lang="es-CL" sz="1800" dirty="0"/>
              <a:t>    </a:t>
            </a:r>
            <a:r>
              <a:rPr lang="es-CL" sz="1800" dirty="0" smtClean="0"/>
              <a:t> Si, Ruth. </a:t>
            </a:r>
            <a:endParaRPr lang="es-CL" sz="1800" dirty="0"/>
          </a:p>
          <a:p>
            <a:endParaRPr lang="es-MX" dirty="0"/>
          </a:p>
        </p:txBody>
      </p:sp>
    </p:spTree>
    <p:extLst>
      <p:ext uri="{BB962C8B-B14F-4D97-AF65-F5344CB8AC3E}">
        <p14:creationId xmlns:p14="http://schemas.microsoft.com/office/powerpoint/2010/main" val="4289917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7624" y="692696"/>
            <a:ext cx="6769100" cy="442913"/>
          </a:xfrm>
        </p:spPr>
        <p:txBody>
          <a:bodyPr/>
          <a:lstStyle/>
          <a:p>
            <a:pPr algn="ctr"/>
            <a:r>
              <a:rPr lang="es-MX" sz="2500" dirty="0" smtClean="0"/>
              <a:t>Conclusión</a:t>
            </a:r>
            <a:endParaRPr lang="es-MX" sz="2500" dirty="0"/>
          </a:p>
        </p:txBody>
      </p:sp>
    </p:spTree>
    <p:extLst>
      <p:ext uri="{BB962C8B-B14F-4D97-AF65-F5344CB8AC3E}">
        <p14:creationId xmlns:p14="http://schemas.microsoft.com/office/powerpoint/2010/main" val="1940079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450" y="548680"/>
            <a:ext cx="6769100" cy="442913"/>
          </a:xfrm>
        </p:spPr>
        <p:txBody>
          <a:bodyPr/>
          <a:lstStyle/>
          <a:p>
            <a:r>
              <a:rPr lang="es-CL" dirty="0"/>
              <a:t>Identificación del </a:t>
            </a:r>
            <a:r>
              <a:rPr lang="es-CL" dirty="0" smtClean="0"/>
              <a:t>problema</a:t>
            </a:r>
            <a:endParaRPr lang="es-CL" dirty="0"/>
          </a:p>
        </p:txBody>
      </p:sp>
      <p:sp>
        <p:nvSpPr>
          <p:cNvPr id="3" name="2 Marcador de contenido"/>
          <p:cNvSpPr>
            <a:spLocks noGrp="1"/>
          </p:cNvSpPr>
          <p:nvPr>
            <p:ph idx="1"/>
          </p:nvPr>
        </p:nvSpPr>
        <p:spPr>
          <a:xfrm>
            <a:off x="899592" y="1772816"/>
            <a:ext cx="7705030" cy="3673202"/>
          </a:xfrm>
        </p:spPr>
        <p:txBody>
          <a:bodyPr/>
          <a:lstStyle/>
          <a:p>
            <a:pPr marL="0" indent="0" algn="just">
              <a:lnSpc>
                <a:spcPct val="150000"/>
              </a:lnSpc>
              <a:buNone/>
            </a:pPr>
            <a:r>
              <a:rPr lang="es-ES" sz="1800" dirty="0">
                <a:latin typeface="+mj-lt"/>
              </a:rPr>
              <a:t>La Ilustre Municipalidad de Puyehue tiene un enorme flujo de documentación, la cual gran parte de los documentos son recepcionados en la Oficina de partes; donde los revisan, firman, timbran, archivan, anotan y entregan. Esta documentación se registra de forma manual, esto conlleva a que se provoque un impacto negativo al querer consultar la ubicación y la trayectoria de algún documento, resultando ser una tarea tediosa, lenta e imprecisa generando una importante pérdida de tiempo, además de provocar el extravío de muchos documentos.</a:t>
            </a:r>
            <a:endParaRPr lang="es-CL" sz="1800" dirty="0">
              <a:latin typeface="+mj-lt"/>
            </a:endParaRPr>
          </a:p>
        </p:txBody>
      </p:sp>
    </p:spTree>
    <p:extLst>
      <p:ext uri="{BB962C8B-B14F-4D97-AF65-F5344CB8AC3E}">
        <p14:creationId xmlns:p14="http://schemas.microsoft.com/office/powerpoint/2010/main" val="809785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Propuesta de Solución</a:t>
            </a:r>
            <a:endParaRPr lang="es-ES" dirty="0"/>
          </a:p>
        </p:txBody>
      </p:sp>
      <p:sp>
        <p:nvSpPr>
          <p:cNvPr id="3" name="Marcador de contenido 2"/>
          <p:cNvSpPr>
            <a:spLocks noGrp="1"/>
          </p:cNvSpPr>
          <p:nvPr>
            <p:ph idx="1"/>
          </p:nvPr>
        </p:nvSpPr>
        <p:spPr/>
        <p:txBody>
          <a:bodyPr/>
          <a:lstStyle/>
          <a:p>
            <a:endParaRPr lang="es-CL" dirty="0"/>
          </a:p>
          <a:p>
            <a:endParaRPr lang="es-CL" dirty="0"/>
          </a:p>
          <a:p>
            <a:endParaRPr lang="es-CL" dirty="0"/>
          </a:p>
        </p:txBody>
      </p:sp>
      <p:sp>
        <p:nvSpPr>
          <p:cNvPr id="22" name="CuadroTexto 21"/>
          <p:cNvSpPr txBox="1"/>
          <p:nvPr/>
        </p:nvSpPr>
        <p:spPr>
          <a:xfrm>
            <a:off x="467544" y="1178504"/>
            <a:ext cx="8424936" cy="4109330"/>
          </a:xfrm>
          <a:prstGeom prst="rect">
            <a:avLst/>
          </a:prstGeom>
          <a:noFill/>
        </p:spPr>
        <p:txBody>
          <a:bodyPr wrap="square" rtlCol="0">
            <a:spAutoFit/>
          </a:bodyPr>
          <a:lstStyle/>
          <a:p>
            <a:pPr>
              <a:lnSpc>
                <a:spcPct val="150000"/>
              </a:lnSpc>
            </a:pPr>
            <a:r>
              <a:rPr lang="es-VE" sz="1600" dirty="0"/>
              <a:t>G</a:t>
            </a:r>
            <a:r>
              <a:rPr lang="es-ES" sz="1600" dirty="0"/>
              <a:t>enerar una trazabilidad de los documentos y el estado en los que se encuentra cada uno de ellos. Esto en conjunto con el tiempo límite en el que debe estar el documento en cada departamento, el nombre de la persona que lo modificó, el lugar que fue modificado y la fecha y hora del respectivo día.</a:t>
            </a:r>
            <a:r>
              <a:rPr lang="es-ES" sz="1600" b="1" dirty="0"/>
              <a:t> </a:t>
            </a:r>
            <a:endParaRPr lang="es-MX" sz="1600" dirty="0"/>
          </a:p>
          <a:p>
            <a:pPr>
              <a:lnSpc>
                <a:spcPct val="150000"/>
              </a:lnSpc>
            </a:pPr>
            <a:r>
              <a:rPr lang="es-ES" sz="1600" dirty="0"/>
              <a:t>Además, debe permitir realizar una búsqueda de registros más expedita de las solicitudes de las personas; todo esto será realizado en una aplicación desktop</a:t>
            </a:r>
            <a:r>
              <a:rPr lang="es-ES" sz="1600" dirty="0" smtClean="0"/>
              <a:t>.</a:t>
            </a:r>
          </a:p>
          <a:p>
            <a:pPr>
              <a:lnSpc>
                <a:spcPct val="150000"/>
              </a:lnSpc>
            </a:pPr>
            <a:endParaRPr lang="es-ES" sz="1600" dirty="0" smtClean="0"/>
          </a:p>
          <a:p>
            <a:pPr>
              <a:lnSpc>
                <a:spcPct val="150000"/>
              </a:lnSpc>
            </a:pPr>
            <a:r>
              <a:rPr lang="es-ES" sz="1600" dirty="0"/>
              <a:t>Asimismo contará con una página web, la cual tendrá disponibles los estados en los que se encuentran los documentos ingresados o solicitados por las personas. Asimismo ésta servirá para los funcionarios en el caso de que no tengan acceso al programa por algún determinado </a:t>
            </a:r>
            <a:r>
              <a:rPr lang="es-ES" sz="1600" dirty="0" smtClean="0"/>
              <a:t>motivo</a:t>
            </a:r>
            <a:r>
              <a:rPr lang="es-MX" sz="1600" dirty="0" smtClean="0"/>
              <a:t>.</a:t>
            </a:r>
            <a:endParaRPr lang="es-MX" sz="1600" dirty="0"/>
          </a:p>
        </p:txBody>
      </p:sp>
    </p:spTree>
    <p:extLst>
      <p:ext uri="{BB962C8B-B14F-4D97-AF65-F5344CB8AC3E}">
        <p14:creationId xmlns:p14="http://schemas.microsoft.com/office/powerpoint/2010/main" val="3105291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Delimitación del ámbito del proyecto</a:t>
            </a:r>
            <a:endParaRPr lang="es-ES" dirty="0"/>
          </a:p>
        </p:txBody>
      </p:sp>
      <p:sp>
        <p:nvSpPr>
          <p:cNvPr id="3" name="Marcador de contenido 2"/>
          <p:cNvSpPr>
            <a:spLocks noGrp="1"/>
          </p:cNvSpPr>
          <p:nvPr>
            <p:ph idx="1"/>
          </p:nvPr>
        </p:nvSpPr>
        <p:spPr/>
        <p:txBody>
          <a:bodyPr/>
          <a:lstStyle/>
          <a:p>
            <a:endParaRPr lang="es-CL" dirty="0"/>
          </a:p>
          <a:p>
            <a:endParaRPr lang="es-ES" dirty="0"/>
          </a:p>
        </p:txBody>
      </p:sp>
      <p:sp>
        <p:nvSpPr>
          <p:cNvPr id="4" name="CuadroTexto 3"/>
          <p:cNvSpPr txBox="1"/>
          <p:nvPr/>
        </p:nvSpPr>
        <p:spPr>
          <a:xfrm>
            <a:off x="971600" y="1052736"/>
            <a:ext cx="7920880" cy="5632311"/>
          </a:xfrm>
          <a:prstGeom prst="rect">
            <a:avLst/>
          </a:prstGeom>
          <a:noFill/>
        </p:spPr>
        <p:txBody>
          <a:bodyPr wrap="square" rtlCol="0">
            <a:spAutoFit/>
          </a:bodyPr>
          <a:lstStyle/>
          <a:p>
            <a:pPr marL="285750" lvl="0" indent="-285750" algn="just">
              <a:buFont typeface="Arial" panose="020B0604020202020204" pitchFamily="34" charset="0"/>
              <a:buChar char="•"/>
            </a:pPr>
            <a:r>
              <a:rPr lang="es-VE" sz="1800" dirty="0" smtClean="0"/>
              <a:t>Se </a:t>
            </a:r>
            <a:r>
              <a:rPr lang="es-VE" sz="1800" dirty="0"/>
              <a:t>excluye del proyecto toda idea de “chat” en el mismo</a:t>
            </a:r>
            <a:r>
              <a:rPr lang="es-VE" sz="1800" dirty="0" smtClean="0"/>
              <a:t>.</a:t>
            </a:r>
          </a:p>
          <a:p>
            <a:pPr marL="285750" lvl="0" indent="-285750" algn="just">
              <a:buFont typeface="Arial" panose="020B0604020202020204" pitchFamily="34" charset="0"/>
              <a:buChar char="•"/>
            </a:pPr>
            <a:endParaRPr lang="es-MX" sz="1800" dirty="0"/>
          </a:p>
          <a:p>
            <a:pPr marL="285750" lvl="0" indent="-285750" algn="just">
              <a:buFont typeface="Arial" panose="020B0604020202020204" pitchFamily="34" charset="0"/>
              <a:buChar char="•"/>
            </a:pPr>
            <a:r>
              <a:rPr lang="es-VE" sz="1800" dirty="0"/>
              <a:t>El sistema no permite enviar mensajes “personalizados” desde los usuarios comunes hacia ningún destinatario</a:t>
            </a:r>
            <a:r>
              <a:rPr lang="es-VE" sz="1800" dirty="0" smtClean="0"/>
              <a:t>.</a:t>
            </a:r>
          </a:p>
          <a:p>
            <a:pPr marL="285750" lvl="0" indent="-285750" algn="just">
              <a:buFont typeface="Arial" panose="020B0604020202020204" pitchFamily="34" charset="0"/>
              <a:buChar char="•"/>
            </a:pPr>
            <a:endParaRPr lang="es-MX" sz="1800" dirty="0"/>
          </a:p>
          <a:p>
            <a:pPr marL="285750" lvl="0" indent="-285750" algn="just">
              <a:buFont typeface="Arial" panose="020B0604020202020204" pitchFamily="34" charset="0"/>
              <a:buChar char="•"/>
            </a:pPr>
            <a:r>
              <a:rPr lang="es-VE" sz="1800" dirty="0"/>
              <a:t>Las alertas de recepción o caducidad de documentos no serán generadas por los usuarios</a:t>
            </a:r>
            <a:r>
              <a:rPr lang="es-VE" sz="1800" dirty="0" smtClean="0"/>
              <a:t>.</a:t>
            </a:r>
          </a:p>
          <a:p>
            <a:pPr marL="285750" lvl="0" indent="-285750" algn="just">
              <a:buFont typeface="Arial" panose="020B0604020202020204" pitchFamily="34" charset="0"/>
              <a:buChar char="•"/>
            </a:pPr>
            <a:endParaRPr lang="es-MX" sz="1800" dirty="0"/>
          </a:p>
          <a:p>
            <a:pPr marL="285750" lvl="0" indent="-285750" algn="just">
              <a:buFont typeface="Arial" panose="020B0604020202020204" pitchFamily="34" charset="0"/>
              <a:buChar char="•"/>
            </a:pPr>
            <a:r>
              <a:rPr lang="es-VE" sz="1800" dirty="0"/>
              <a:t>El sistema no tiene conectividad con ningún tipo de correo</a:t>
            </a:r>
            <a:r>
              <a:rPr lang="es-VE" sz="1800" dirty="0" smtClean="0"/>
              <a:t>.</a:t>
            </a:r>
          </a:p>
          <a:p>
            <a:pPr marL="285750" lvl="0" indent="-285750" algn="just">
              <a:buFont typeface="Arial" panose="020B0604020202020204" pitchFamily="34" charset="0"/>
              <a:buChar char="•"/>
            </a:pPr>
            <a:endParaRPr lang="es-MX" sz="1800" dirty="0"/>
          </a:p>
          <a:p>
            <a:pPr marL="285750" lvl="0" indent="-285750" algn="just">
              <a:buFont typeface="Arial" panose="020B0604020202020204" pitchFamily="34" charset="0"/>
              <a:buChar char="•"/>
            </a:pPr>
            <a:r>
              <a:rPr lang="es-VE" sz="1800" dirty="0"/>
              <a:t>Se excluye del proyecto todo lo que salga de la Municipalidad de Puyehue hacia otras comunas, ciudades, pueblos o que no se encuentre en las instalaciones de ésta</a:t>
            </a:r>
            <a:r>
              <a:rPr lang="es-VE" sz="1800" dirty="0" smtClean="0"/>
              <a:t>.</a:t>
            </a:r>
          </a:p>
          <a:p>
            <a:pPr marL="285750" lvl="0" indent="-285750" algn="just">
              <a:buFont typeface="Arial" panose="020B0604020202020204" pitchFamily="34" charset="0"/>
              <a:buChar char="•"/>
            </a:pPr>
            <a:endParaRPr lang="es-MX" sz="1800" dirty="0"/>
          </a:p>
          <a:p>
            <a:pPr marL="285750" lvl="0" indent="-285750" algn="just">
              <a:buFont typeface="Arial" panose="020B0604020202020204" pitchFamily="34" charset="0"/>
              <a:buChar char="•"/>
            </a:pPr>
            <a:r>
              <a:rPr lang="es-VE" sz="1800" dirty="0"/>
              <a:t>Todo documento que no sea </a:t>
            </a:r>
            <a:r>
              <a:rPr lang="es-VE" sz="1800" b="1" dirty="0"/>
              <a:t>solicitud</a:t>
            </a:r>
            <a:r>
              <a:rPr lang="es-VE" sz="1800" dirty="0"/>
              <a:t>,</a:t>
            </a:r>
            <a:r>
              <a:rPr lang="es-VE" sz="1800" b="1" dirty="0"/>
              <a:t> decreto </a:t>
            </a:r>
            <a:r>
              <a:rPr lang="es-VE" sz="1800" dirty="0"/>
              <a:t>u</a:t>
            </a:r>
            <a:r>
              <a:rPr lang="es-VE" sz="1800" b="1" dirty="0"/>
              <a:t> oficio</a:t>
            </a:r>
            <a:r>
              <a:rPr lang="es-VE" sz="1800" dirty="0"/>
              <a:t> se excluye del sistema y por lo tanto no será procesado ni implementado en él</a:t>
            </a:r>
            <a:r>
              <a:rPr lang="es-VE" sz="1800" dirty="0" smtClean="0"/>
              <a:t>.</a:t>
            </a:r>
          </a:p>
          <a:p>
            <a:pPr marL="285750" lvl="0" indent="-285750" algn="just">
              <a:buFont typeface="Arial" panose="020B0604020202020204" pitchFamily="34" charset="0"/>
              <a:buChar char="•"/>
            </a:pPr>
            <a:endParaRPr lang="es-MX" sz="1800" dirty="0"/>
          </a:p>
          <a:p>
            <a:pPr marL="285750" lvl="0" indent="-285750" algn="just">
              <a:buFont typeface="Arial" panose="020B0604020202020204" pitchFamily="34" charset="0"/>
              <a:buChar char="•"/>
            </a:pPr>
            <a:r>
              <a:rPr lang="es-VE" sz="1800" dirty="0"/>
              <a:t>El sistema solo admitirá formato “Word” para crear, modificar o enviar documentos.</a:t>
            </a:r>
            <a:endParaRPr lang="es-MX" sz="1800" dirty="0"/>
          </a:p>
          <a:p>
            <a:endParaRPr lang="es-MX" sz="1800" dirty="0"/>
          </a:p>
        </p:txBody>
      </p:sp>
    </p:spTree>
    <p:extLst>
      <p:ext uri="{BB962C8B-B14F-4D97-AF65-F5344CB8AC3E}">
        <p14:creationId xmlns:p14="http://schemas.microsoft.com/office/powerpoint/2010/main" val="3455991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A</a:t>
            </a:r>
            <a:r>
              <a:rPr lang="es-CL" dirty="0" smtClean="0"/>
              <a:t>lcances</a:t>
            </a:r>
            <a:endParaRPr lang="es-ES" dirty="0"/>
          </a:p>
        </p:txBody>
      </p:sp>
      <p:sp>
        <p:nvSpPr>
          <p:cNvPr id="3" name="Marcador de contenido 2"/>
          <p:cNvSpPr>
            <a:spLocks noGrp="1"/>
          </p:cNvSpPr>
          <p:nvPr>
            <p:ph idx="1"/>
          </p:nvPr>
        </p:nvSpPr>
        <p:spPr>
          <a:xfrm>
            <a:off x="1165390" y="554831"/>
            <a:ext cx="7967313" cy="6469136"/>
          </a:xfrm>
        </p:spPr>
        <p:txBody>
          <a:bodyPr/>
          <a:lstStyle/>
          <a:p>
            <a:endParaRPr lang="es-CL" dirty="0"/>
          </a:p>
          <a:p>
            <a:pPr lvl="0"/>
            <a:r>
              <a:rPr lang="es-CL" sz="1800" dirty="0"/>
              <a:t>La información será almacenada en un SGBD </a:t>
            </a:r>
            <a:r>
              <a:rPr lang="es-CL" sz="1800" dirty="0" err="1"/>
              <a:t>MySQL</a:t>
            </a:r>
            <a:r>
              <a:rPr lang="es-CL" sz="1800" dirty="0" smtClean="0"/>
              <a:t>.</a:t>
            </a:r>
          </a:p>
          <a:p>
            <a:pPr lvl="0"/>
            <a:endParaRPr lang="es-MX" sz="1662" dirty="0"/>
          </a:p>
          <a:p>
            <a:pPr lvl="0"/>
            <a:r>
              <a:rPr lang="es-CL" sz="1800" dirty="0"/>
              <a:t>Lleva un control de solicitudes y despachos de documentos</a:t>
            </a:r>
            <a:r>
              <a:rPr lang="es-CL" sz="1800" dirty="0" smtClean="0"/>
              <a:t>.</a:t>
            </a:r>
          </a:p>
          <a:p>
            <a:pPr lvl="0"/>
            <a:endParaRPr lang="es-MX" sz="1800" dirty="0"/>
          </a:p>
          <a:p>
            <a:pPr lvl="0"/>
            <a:r>
              <a:rPr lang="es-CL" sz="1800" dirty="0"/>
              <a:t>Se sabrá en qué departamento se encuentra cada documento, es decir, el flujo de éstos</a:t>
            </a:r>
            <a:r>
              <a:rPr lang="es-CL" sz="1800" dirty="0" smtClean="0"/>
              <a:t>.</a:t>
            </a:r>
          </a:p>
          <a:p>
            <a:pPr lvl="0"/>
            <a:endParaRPr lang="es-MX" sz="1800" dirty="0"/>
          </a:p>
          <a:p>
            <a:pPr lvl="0"/>
            <a:r>
              <a:rPr lang="es-CL" sz="1800" dirty="0"/>
              <a:t>Al momento de que un documento no sea revisado en “X” días, el sistema generará una alerta automática a un superior</a:t>
            </a:r>
            <a:r>
              <a:rPr lang="es-CL" sz="1800" dirty="0" smtClean="0"/>
              <a:t>.</a:t>
            </a:r>
          </a:p>
          <a:p>
            <a:pPr lvl="0"/>
            <a:endParaRPr lang="es-MX" sz="1800" dirty="0"/>
          </a:p>
          <a:p>
            <a:pPr lvl="0"/>
            <a:r>
              <a:rPr lang="es-CL" sz="1800" dirty="0"/>
              <a:t>Llevará un control de personas solicitantes, las cuales se ingresarán al sistema como “independiente” o “empresas</a:t>
            </a:r>
            <a:r>
              <a:rPr lang="es-CL" sz="1800" dirty="0" smtClean="0"/>
              <a:t>”.</a:t>
            </a:r>
          </a:p>
          <a:p>
            <a:pPr lvl="0"/>
            <a:endParaRPr lang="es-MX" sz="1800" dirty="0"/>
          </a:p>
          <a:p>
            <a:pPr lvl="0"/>
            <a:r>
              <a:rPr lang="es-CL" sz="1800" dirty="0"/>
              <a:t>El sistema trabajará solo con tres tipos de documentos en una primera instancia, los cuales serán: decretos, oficios y solicitudes</a:t>
            </a:r>
            <a:r>
              <a:rPr lang="es-CL" sz="1800" dirty="0" smtClean="0"/>
              <a:t>.</a:t>
            </a:r>
          </a:p>
          <a:p>
            <a:pPr lvl="0"/>
            <a:endParaRPr lang="es-MX" sz="1800" dirty="0"/>
          </a:p>
          <a:p>
            <a:pPr lvl="0"/>
            <a:r>
              <a:rPr lang="es-VE" sz="1800" dirty="0"/>
              <a:t>Los mensajes o “solicitudes de nuevos usuarios” serán de formato predeterminado.</a:t>
            </a:r>
            <a:endParaRPr lang="es-MX" sz="1800" dirty="0"/>
          </a:p>
          <a:p>
            <a:endParaRPr lang="es-CL" dirty="0"/>
          </a:p>
        </p:txBody>
      </p:sp>
    </p:spTree>
    <p:extLst>
      <p:ext uri="{BB962C8B-B14F-4D97-AF65-F5344CB8AC3E}">
        <p14:creationId xmlns:p14="http://schemas.microsoft.com/office/powerpoint/2010/main" val="1338705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Alcances</a:t>
            </a:r>
            <a:endParaRPr lang="es-ES" dirty="0"/>
          </a:p>
        </p:txBody>
      </p:sp>
      <p:sp>
        <p:nvSpPr>
          <p:cNvPr id="3" name="Marcador de contenido 2"/>
          <p:cNvSpPr>
            <a:spLocks noGrp="1"/>
          </p:cNvSpPr>
          <p:nvPr>
            <p:ph idx="1"/>
          </p:nvPr>
        </p:nvSpPr>
        <p:spPr/>
        <p:txBody>
          <a:bodyPr/>
          <a:lstStyle/>
          <a:p>
            <a:pPr lvl="0"/>
            <a:r>
              <a:rPr lang="es-VE" sz="1800" dirty="0"/>
              <a:t>Se generarán estadísticas de acuerdo a los documentos y departamentos más atrasados y además, de los empleados más y menos eficientes</a:t>
            </a:r>
            <a:r>
              <a:rPr lang="es-VE" sz="1800" dirty="0" smtClean="0"/>
              <a:t>.</a:t>
            </a:r>
          </a:p>
          <a:p>
            <a:pPr lvl="0"/>
            <a:endParaRPr lang="es-MX" sz="1800" dirty="0"/>
          </a:p>
          <a:p>
            <a:pPr lvl="0"/>
            <a:r>
              <a:rPr lang="es-CL" sz="1800" dirty="0"/>
              <a:t>El administrador del sistema será el encargado de:</a:t>
            </a:r>
            <a:endParaRPr lang="es-MX" sz="1800" dirty="0"/>
          </a:p>
          <a:p>
            <a:pPr marL="0" lvl="0" indent="0">
              <a:buNone/>
            </a:pPr>
            <a:r>
              <a:rPr lang="es-CL" sz="1800" dirty="0"/>
              <a:t> </a:t>
            </a:r>
            <a:r>
              <a:rPr lang="es-CL" sz="1800" dirty="0" smtClean="0"/>
              <a:t>        -Aceptar </a:t>
            </a:r>
            <a:r>
              <a:rPr lang="es-CL" sz="1800" dirty="0"/>
              <a:t>o rechazar las solicitudes de nuevos usuarios o </a:t>
            </a:r>
            <a:r>
              <a:rPr lang="es-CL" sz="1800" dirty="0" smtClean="0"/>
              <a:t>	mensajes.</a:t>
            </a:r>
          </a:p>
          <a:p>
            <a:pPr lvl="0">
              <a:buFont typeface="Courier New" panose="02070309020205020404" pitchFamily="49" charset="0"/>
              <a:buChar char="o"/>
            </a:pPr>
            <a:endParaRPr lang="es-MX" sz="1800" dirty="0"/>
          </a:p>
          <a:p>
            <a:pPr marL="0" lvl="0" indent="0">
              <a:buNone/>
            </a:pPr>
            <a:r>
              <a:rPr lang="es-CL" sz="1800" dirty="0" smtClean="0"/>
              <a:t>         -Enviar </a:t>
            </a:r>
            <a:r>
              <a:rPr lang="es-CL" sz="1800" dirty="0"/>
              <a:t>alertas de caducidad de documentos a los </a:t>
            </a:r>
            <a:r>
              <a:rPr lang="es-CL" sz="1800" dirty="0" smtClean="0"/>
              <a:t>	usuarios </a:t>
            </a:r>
            <a:r>
              <a:rPr lang="es-CL" sz="1800" dirty="0"/>
              <a:t>cuando lo estime conveniente</a:t>
            </a:r>
            <a:r>
              <a:rPr lang="es-CL" sz="1800" dirty="0" smtClean="0"/>
              <a:t>.</a:t>
            </a:r>
          </a:p>
          <a:p>
            <a:pPr lvl="0"/>
            <a:endParaRPr lang="es-MX" sz="1800" dirty="0"/>
          </a:p>
          <a:p>
            <a:pPr lvl="0"/>
            <a:r>
              <a:rPr lang="es-CL" sz="1800" dirty="0"/>
              <a:t>Realizará operaciones lógicas cuando los procesos así lo requieran.</a:t>
            </a:r>
            <a:endParaRPr lang="es-MX" sz="1800" dirty="0"/>
          </a:p>
          <a:p>
            <a:endParaRPr lang="es-MX" dirty="0"/>
          </a:p>
        </p:txBody>
      </p:sp>
    </p:spTree>
    <p:extLst>
      <p:ext uri="{BB962C8B-B14F-4D97-AF65-F5344CB8AC3E}">
        <p14:creationId xmlns:p14="http://schemas.microsoft.com/office/powerpoint/2010/main" val="348744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Riesgos</a:t>
            </a:r>
            <a:endParaRPr lang="es-ES" dirty="0"/>
          </a:p>
        </p:txBody>
      </p:sp>
      <p:sp>
        <p:nvSpPr>
          <p:cNvPr id="4" name="Marcador de contenido 3"/>
          <p:cNvSpPr>
            <a:spLocks noGrp="1"/>
          </p:cNvSpPr>
          <p:nvPr>
            <p:ph idx="1"/>
          </p:nvPr>
        </p:nvSpPr>
        <p:spPr/>
        <p:txBody>
          <a:bodyPr/>
          <a:lstStyle/>
          <a:p>
            <a:pPr marL="0" indent="0" algn="just">
              <a:buNone/>
            </a:pPr>
            <a:r>
              <a:rPr lang="es-VE" sz="1800" dirty="0"/>
              <a:t>La cuantificación de los riesgos se basa en la probabilidad de la ocurrencia de alguno de ellos y el impacto que tendría el evento correspondiente en el caso de la ocurrencia. </a:t>
            </a:r>
            <a:endParaRPr lang="es-MX" sz="1800" dirty="0"/>
          </a:p>
          <a:p>
            <a:pPr marL="0" indent="0" algn="just">
              <a:buNone/>
            </a:pPr>
            <a:r>
              <a:rPr lang="es-VE" sz="1800" dirty="0"/>
              <a:t>Para determinar la visión del impacto y la posibilidad de materialización de los riesgos, por los integrantes del equipo de desarrollo, se tipificarán de acuerdo a las siguientes tablas:</a:t>
            </a:r>
            <a:endParaRPr lang="es-MX" sz="1800" dirty="0"/>
          </a:p>
          <a:p>
            <a:endParaRPr lang="es-ES" dirty="0"/>
          </a:p>
        </p:txBody>
      </p:sp>
      <p:pic>
        <p:nvPicPr>
          <p:cNvPr id="5" name="Imagen 4"/>
          <p:cNvPicPr>
            <a:picLocks noChangeAspect="1"/>
          </p:cNvPicPr>
          <p:nvPr/>
        </p:nvPicPr>
        <p:blipFill>
          <a:blip r:embed="rId2"/>
          <a:stretch>
            <a:fillRect/>
          </a:stretch>
        </p:blipFill>
        <p:spPr>
          <a:xfrm>
            <a:off x="1871347" y="2852936"/>
            <a:ext cx="5796997" cy="2113496"/>
          </a:xfrm>
          <a:prstGeom prst="rect">
            <a:avLst/>
          </a:prstGeom>
        </p:spPr>
      </p:pic>
      <p:pic>
        <p:nvPicPr>
          <p:cNvPr id="6" name="Imagen 5"/>
          <p:cNvPicPr>
            <a:picLocks noChangeAspect="1"/>
          </p:cNvPicPr>
          <p:nvPr/>
        </p:nvPicPr>
        <p:blipFill>
          <a:blip r:embed="rId3"/>
          <a:stretch>
            <a:fillRect/>
          </a:stretch>
        </p:blipFill>
        <p:spPr>
          <a:xfrm>
            <a:off x="1871346" y="4687918"/>
            <a:ext cx="5796997" cy="2092263"/>
          </a:xfrm>
          <a:prstGeom prst="rect">
            <a:avLst/>
          </a:prstGeom>
        </p:spPr>
      </p:pic>
    </p:spTree>
    <p:extLst>
      <p:ext uri="{BB962C8B-B14F-4D97-AF65-F5344CB8AC3E}">
        <p14:creationId xmlns:p14="http://schemas.microsoft.com/office/powerpoint/2010/main" val="1417394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Identificación de riesgos</a:t>
            </a:r>
            <a:endParaRPr lang="es-ES" dirty="0"/>
          </a:p>
        </p:txBody>
      </p:sp>
      <p:sp>
        <p:nvSpPr>
          <p:cNvPr id="3" name="Marcador de contenido 2"/>
          <p:cNvSpPr>
            <a:spLocks noGrp="1"/>
          </p:cNvSpPr>
          <p:nvPr>
            <p:ph idx="1"/>
          </p:nvPr>
        </p:nvSpPr>
        <p:spPr/>
        <p:txBody>
          <a:bodyPr/>
          <a:lstStyle/>
          <a:p>
            <a:endParaRPr lang="es-CL" dirty="0"/>
          </a:p>
          <a:p>
            <a:endParaRPr lang="es-CL" dirty="0"/>
          </a:p>
          <a:p>
            <a:endParaRPr lang="es-ES" u="sng" dirty="0"/>
          </a:p>
        </p:txBody>
      </p:sp>
      <p:pic>
        <p:nvPicPr>
          <p:cNvPr id="6" name="Imagen 5"/>
          <p:cNvPicPr>
            <a:picLocks noChangeAspect="1"/>
          </p:cNvPicPr>
          <p:nvPr/>
        </p:nvPicPr>
        <p:blipFill>
          <a:blip r:embed="rId2"/>
          <a:stretch>
            <a:fillRect/>
          </a:stretch>
        </p:blipFill>
        <p:spPr>
          <a:xfrm>
            <a:off x="1187450" y="1244308"/>
            <a:ext cx="7846776" cy="5065011"/>
          </a:xfrm>
          <a:prstGeom prst="rect">
            <a:avLst/>
          </a:prstGeom>
        </p:spPr>
      </p:pic>
    </p:spTree>
    <p:extLst>
      <p:ext uri="{BB962C8B-B14F-4D97-AF65-F5344CB8AC3E}">
        <p14:creationId xmlns:p14="http://schemas.microsoft.com/office/powerpoint/2010/main" val="1886577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Análisis de Riesgos y plan de mitigación</a:t>
            </a:r>
            <a:endParaRPr lang="es-MX" dirty="0"/>
          </a:p>
        </p:txBody>
      </p:sp>
      <p:sp>
        <p:nvSpPr>
          <p:cNvPr id="3" name="Marcador de contenido 2"/>
          <p:cNvSpPr>
            <a:spLocks noGrp="1"/>
          </p:cNvSpPr>
          <p:nvPr>
            <p:ph idx="1"/>
          </p:nvPr>
        </p:nvSpPr>
        <p:spPr/>
        <p:txBody>
          <a:bodyPr/>
          <a:lstStyle/>
          <a:p>
            <a:pPr algn="just"/>
            <a:r>
              <a:rPr lang="es-ES" sz="1800" dirty="0"/>
              <a:t>Las estrategias a aplicar para la mitigación de los riesgos del proyecto Halcón Vigía será proactiva, planeando los riesgos y acciones a realizar para reducir el impacto de la ocurrencia de los riesgos en la eventualidad de la ocurrencia de estos, y las acciones correctivas a tomar en caso de no poder ser </a:t>
            </a:r>
            <a:r>
              <a:rPr lang="es-ES" sz="1800" dirty="0" smtClean="0"/>
              <a:t>evitado.</a:t>
            </a:r>
          </a:p>
          <a:p>
            <a:pPr algn="just"/>
            <a:endParaRPr lang="es-MX" sz="1800" dirty="0"/>
          </a:p>
        </p:txBody>
      </p:sp>
      <p:pic>
        <p:nvPicPr>
          <p:cNvPr id="4" name="Imagen 3"/>
          <p:cNvPicPr>
            <a:picLocks noChangeAspect="1"/>
          </p:cNvPicPr>
          <p:nvPr/>
        </p:nvPicPr>
        <p:blipFill>
          <a:blip r:embed="rId2"/>
          <a:stretch>
            <a:fillRect/>
          </a:stretch>
        </p:blipFill>
        <p:spPr>
          <a:xfrm>
            <a:off x="1547837" y="3068960"/>
            <a:ext cx="7021133" cy="2225481"/>
          </a:xfrm>
          <a:prstGeom prst="rect">
            <a:avLst/>
          </a:prstGeom>
        </p:spPr>
      </p:pic>
    </p:spTree>
    <p:extLst>
      <p:ext uri="{BB962C8B-B14F-4D97-AF65-F5344CB8AC3E}">
        <p14:creationId xmlns:p14="http://schemas.microsoft.com/office/powerpoint/2010/main" val="2805205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ntilla PPT AIEP">
  <a:themeElements>
    <a:clrScheme name="Plantilla PPT AIE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lantilla PPT AIEP">
      <a:majorFont>
        <a:latin typeface="Arial Narrow"/>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Arial" charset="0"/>
            <a:ea typeface="ＭＳ Ｐゴシック" pitchFamily="-112" charset="-128"/>
          </a:defRPr>
        </a:defPPr>
      </a:lstStyle>
    </a:lnDef>
  </a:objectDefaults>
  <a:extraClrSchemeLst>
    <a:extraClrScheme>
      <a:clrScheme name="Plantilla PPT AIE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lantilla PPT AIE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lantilla PPT AIE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lantilla PPT AIE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lantilla PPT AIE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lantilla PPT AIE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lantilla PPT AIEP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lantilla PPT AIE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lantilla PPT AIE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lantilla PPT AIE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lantilla PPT AIE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lantilla PPT AIE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PT Interno">
  <a:themeElements>
    <a:clrScheme name="1_PPT Intern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PPT Intern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spPr>
      <a:bodyPr/>
      <a:lstStyle/>
      <a: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Arial" charset="0"/>
            <a:ea typeface="ＭＳ Ｐゴシック" pitchFamily="-112" charset="-128"/>
          </a:defRPr>
        </a:defPPr>
      </a:lstStyle>
    </a:lnDef>
  </a:objectDefaults>
  <a:extraClrSchemeLst>
    <a:extraClrScheme>
      <a:clrScheme name="1_PPT Intern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PPT Intern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PPT Intern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PPT Intern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PPT Intern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PPT Intern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PPT Interno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PPT Intern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PPT Intern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PPT Intern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PPT Intern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PPT Intern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 PPT AIEP</Template>
  <TotalTime>8440</TotalTime>
  <Words>809</Words>
  <Application>Microsoft Office PowerPoint</Application>
  <PresentationFormat>Presentación en pantalla (4:3)</PresentationFormat>
  <Paragraphs>79</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15</vt:i4>
      </vt:variant>
    </vt:vector>
  </HeadingPairs>
  <TitlesOfParts>
    <vt:vector size="22" baseType="lpstr">
      <vt:lpstr>MS PGothic</vt:lpstr>
      <vt:lpstr>Arial</vt:lpstr>
      <vt:lpstr>Arial Narrow</vt:lpstr>
      <vt:lpstr>Calibri</vt:lpstr>
      <vt:lpstr>Courier New</vt:lpstr>
      <vt:lpstr>Plantilla PPT AIEP</vt:lpstr>
      <vt:lpstr>1_PPT Interno</vt:lpstr>
      <vt:lpstr>Presentación de PowerPoint</vt:lpstr>
      <vt:lpstr>Identificación del problema</vt:lpstr>
      <vt:lpstr>Propuesta de Solución</vt:lpstr>
      <vt:lpstr>Delimitación del ámbito del proyecto</vt:lpstr>
      <vt:lpstr>Alcances</vt:lpstr>
      <vt:lpstr>Alcances</vt:lpstr>
      <vt:lpstr>Riesgos</vt:lpstr>
      <vt:lpstr>Identificación de riesgos</vt:lpstr>
      <vt:lpstr>Análisis de Riesgos y plan de mitigación</vt:lpstr>
      <vt:lpstr>Análisis de Riesgos y plan de mitigación</vt:lpstr>
      <vt:lpstr>Análisis de Riesgos y plan de mitigación</vt:lpstr>
      <vt:lpstr>Análisis de Riesgos y plan de mitigación</vt:lpstr>
      <vt:lpstr>Estudio de Viabilidad</vt:lpstr>
      <vt:lpstr>Estudio de Viabilidad</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PPT AIEP</dc:title>
  <dc:creator>VRAC</dc:creator>
  <cp:lastModifiedBy>Usuario de Windows</cp:lastModifiedBy>
  <cp:revision>669</cp:revision>
  <dcterms:created xsi:type="dcterms:W3CDTF">2010-05-25T13:57:51Z</dcterms:created>
  <dcterms:modified xsi:type="dcterms:W3CDTF">2016-09-24T16:47:54Z</dcterms:modified>
</cp:coreProperties>
</file>