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B0EB6-247F-4E30-BCED-3D092ABB4EDA}" v="2" dt="2025-08-25T23:32:55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10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Pedro Rosa" userId="4ccc112e94ef8221" providerId="LiveId" clId="{FD2B0EB6-247F-4E30-BCED-3D092ABB4EDA}"/>
    <pc:docChg chg="undo custSel modSld">
      <pc:chgData name="João Pedro Rosa" userId="4ccc112e94ef8221" providerId="LiveId" clId="{FD2B0EB6-247F-4E30-BCED-3D092ABB4EDA}" dt="2025-08-25T23:35:27.658" v="136" actId="1076"/>
      <pc:docMkLst>
        <pc:docMk/>
      </pc:docMkLst>
      <pc:sldChg chg="modSp mod">
        <pc:chgData name="João Pedro Rosa" userId="4ccc112e94ef8221" providerId="LiveId" clId="{FD2B0EB6-247F-4E30-BCED-3D092ABB4EDA}" dt="2025-08-25T23:35:27.658" v="136" actId="1076"/>
        <pc:sldMkLst>
          <pc:docMk/>
          <pc:sldMk cId="0" sldId="256"/>
        </pc:sldMkLst>
        <pc:spChg chg="mod">
          <ac:chgData name="João Pedro Rosa" userId="4ccc112e94ef8221" providerId="LiveId" clId="{FD2B0EB6-247F-4E30-BCED-3D092ABB4EDA}" dt="2025-08-25T23:35:27.658" v="136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35:25.257" v="135" actId="1076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20:35.977" v="78" actId="207"/>
        <pc:sldMkLst>
          <pc:docMk/>
          <pc:sldMk cId="0" sldId="258"/>
        </pc:sldMkLst>
        <pc:spChg chg="mod">
          <ac:chgData name="João Pedro Rosa" userId="4ccc112e94ef8221" providerId="LiveId" clId="{FD2B0EB6-247F-4E30-BCED-3D092ABB4EDA}" dt="2025-08-25T23:20:35.977" v="78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24:09.504" v="86" actId="20577"/>
        <pc:sldMkLst>
          <pc:docMk/>
          <pc:sldMk cId="0" sldId="259"/>
        </pc:sldMkLst>
        <pc:spChg chg="mod">
          <ac:chgData name="João Pedro Rosa" userId="4ccc112e94ef8221" providerId="LiveId" clId="{FD2B0EB6-247F-4E30-BCED-3D092ABB4EDA}" dt="2025-08-25T23:24:05.642" v="82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24:09.504" v="86" actId="20577"/>
          <ac:spMkLst>
            <pc:docMk/>
            <pc:sldMk cId="0" sldId="259"/>
            <ac:spMk id="10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25:38.178" v="88" actId="113"/>
        <pc:sldMkLst>
          <pc:docMk/>
          <pc:sldMk cId="0" sldId="260"/>
        </pc:sldMkLst>
        <pc:spChg chg="mod">
          <ac:chgData name="João Pedro Rosa" userId="4ccc112e94ef8221" providerId="LiveId" clId="{FD2B0EB6-247F-4E30-BCED-3D092ABB4EDA}" dt="2025-08-25T23:25:38.178" v="88" actId="113"/>
          <ac:spMkLst>
            <pc:docMk/>
            <pc:sldMk cId="0" sldId="260"/>
            <ac:spMk id="5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28:21.423" v="97" actId="20577"/>
        <pc:sldMkLst>
          <pc:docMk/>
          <pc:sldMk cId="0" sldId="261"/>
        </pc:sldMkLst>
        <pc:spChg chg="mod">
          <ac:chgData name="João Pedro Rosa" userId="4ccc112e94ef8221" providerId="LiveId" clId="{FD2B0EB6-247F-4E30-BCED-3D092ABB4EDA}" dt="2025-08-25T23:27:20.818" v="92" actId="21"/>
          <ac:spMkLst>
            <pc:docMk/>
            <pc:sldMk cId="0" sldId="261"/>
            <ac:spMk id="5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27:59.127" v="93" actId="14100"/>
          <ac:spMkLst>
            <pc:docMk/>
            <pc:sldMk cId="0" sldId="261"/>
            <ac:spMk id="10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28:21.423" v="97" actId="20577"/>
          <ac:spMkLst>
            <pc:docMk/>
            <pc:sldMk cId="0" sldId="261"/>
            <ac:spMk id="11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31:16.395" v="109" actId="20577"/>
        <pc:sldMkLst>
          <pc:docMk/>
          <pc:sldMk cId="0" sldId="263"/>
        </pc:sldMkLst>
        <pc:spChg chg="mod">
          <ac:chgData name="João Pedro Rosa" userId="4ccc112e94ef8221" providerId="LiveId" clId="{FD2B0EB6-247F-4E30-BCED-3D092ABB4EDA}" dt="2025-08-25T23:30:49.794" v="99" actId="113"/>
          <ac:spMkLst>
            <pc:docMk/>
            <pc:sldMk cId="0" sldId="263"/>
            <ac:spMk id="10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31:16.395" v="109" actId="20577"/>
          <ac:spMkLst>
            <pc:docMk/>
            <pc:sldMk cId="0" sldId="263"/>
            <ac:spMk id="13" creationId="{00000000-0000-0000-0000-000000000000}"/>
          </ac:spMkLst>
        </pc:spChg>
      </pc:sldChg>
      <pc:sldChg chg="modSp mod">
        <pc:chgData name="João Pedro Rosa" userId="4ccc112e94ef8221" providerId="LiveId" clId="{FD2B0EB6-247F-4E30-BCED-3D092ABB4EDA}" dt="2025-08-25T23:32:22.698" v="111" actId="20577"/>
        <pc:sldMkLst>
          <pc:docMk/>
          <pc:sldMk cId="0" sldId="264"/>
        </pc:sldMkLst>
        <pc:spChg chg="mod">
          <ac:chgData name="João Pedro Rosa" userId="4ccc112e94ef8221" providerId="LiveId" clId="{FD2B0EB6-247F-4E30-BCED-3D092ABB4EDA}" dt="2025-08-25T23:32:22.698" v="111" actId="20577"/>
          <ac:spMkLst>
            <pc:docMk/>
            <pc:sldMk cId="0" sldId="264"/>
            <ac:spMk id="10" creationId="{00000000-0000-0000-0000-000000000000}"/>
          </ac:spMkLst>
        </pc:spChg>
      </pc:sldChg>
      <pc:sldChg chg="delSp modSp mod">
        <pc:chgData name="João Pedro Rosa" userId="4ccc112e94ef8221" providerId="LiveId" clId="{FD2B0EB6-247F-4E30-BCED-3D092ABB4EDA}" dt="2025-08-25T23:35:02.509" v="132" actId="1076"/>
        <pc:sldMkLst>
          <pc:docMk/>
          <pc:sldMk cId="0" sldId="265"/>
        </pc:sldMkLst>
        <pc:spChg chg="del mod">
          <ac:chgData name="João Pedro Rosa" userId="4ccc112e94ef8221" providerId="LiveId" clId="{FD2B0EB6-247F-4E30-BCED-3D092ABB4EDA}" dt="2025-08-25T23:33:11.287" v="115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34:19.190" v="124" actId="20577"/>
          <ac:spMkLst>
            <pc:docMk/>
            <pc:sldMk cId="0" sldId="265"/>
            <ac:spMk id="3" creationId="{00000000-0000-0000-0000-000000000000}"/>
          </ac:spMkLst>
        </pc:spChg>
        <pc:spChg chg="del">
          <ac:chgData name="João Pedro Rosa" userId="4ccc112e94ef8221" providerId="LiveId" clId="{FD2B0EB6-247F-4E30-BCED-3D092ABB4EDA}" dt="2025-08-25T23:34:27.291" v="127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João Pedro Rosa" userId="4ccc112e94ef8221" providerId="LiveId" clId="{FD2B0EB6-247F-4E30-BCED-3D092ABB4EDA}" dt="2025-08-25T23:34:22.771" v="125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João Pedro Rosa" userId="4ccc112e94ef8221" providerId="LiveId" clId="{FD2B0EB6-247F-4E30-BCED-3D092ABB4EDA}" dt="2025-08-25T23:34:25.735" v="126" actId="478"/>
          <ac:spMkLst>
            <pc:docMk/>
            <pc:sldMk cId="0" sldId="265"/>
            <ac:spMk id="6" creationId="{00000000-0000-0000-0000-000000000000}"/>
          </ac:spMkLst>
        </pc:spChg>
        <pc:spChg chg="mod">
          <ac:chgData name="João Pedro Rosa" userId="4ccc112e94ef8221" providerId="LiveId" clId="{FD2B0EB6-247F-4E30-BCED-3D092ABB4EDA}" dt="2025-08-25T23:34:54.206" v="130" actId="14100"/>
          <ac:spMkLst>
            <pc:docMk/>
            <pc:sldMk cId="0" sldId="265"/>
            <ac:spMk id="7" creationId="{00000000-0000-0000-0000-000000000000}"/>
          </ac:spMkLst>
        </pc:spChg>
        <pc:picChg chg="mod">
          <ac:chgData name="João Pedro Rosa" userId="4ccc112e94ef8221" providerId="LiveId" clId="{FD2B0EB6-247F-4E30-BCED-3D092ABB4EDA}" dt="2025-08-25T23:35:02.509" v="132" actId="1076"/>
          <ac:picMkLst>
            <pc:docMk/>
            <pc:sldMk cId="0" sldId="265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64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89" y="2646913"/>
            <a:ext cx="7556421" cy="1467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Combatendo o Phishing </a:t>
            </a:r>
          </a:p>
          <a:p>
            <a:pPr marL="0" indent="0" algn="ctr"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no Dia a Dia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7923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Este treinamento visa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capacitar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colaboradores a reconhecer e evitar ataques de phishing,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promovendo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segurança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colaborador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 a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empresa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40199" y="1903392"/>
            <a:ext cx="6451878" cy="1109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5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Sua </a:t>
            </a:r>
            <a:r>
              <a:rPr lang="en-US" sz="5400" b="1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Atenção</a:t>
            </a:r>
            <a:r>
              <a:rPr lang="en-US" sz="5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É a </a:t>
            </a:r>
          </a:p>
          <a:p>
            <a:pPr algn="ctr"/>
            <a:r>
              <a:rPr lang="en-US" sz="5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Maior </a:t>
            </a:r>
            <a:r>
              <a:rPr lang="en-US" sz="5400" b="1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Defesa</a:t>
            </a:r>
            <a:r>
              <a:rPr lang="en-US" sz="54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!</a:t>
            </a:r>
            <a:endParaRPr lang="en-US" sz="5400" dirty="0"/>
          </a:p>
        </p:txBody>
      </p:sp>
      <p:sp>
        <p:nvSpPr>
          <p:cNvPr id="7" name="Text 5"/>
          <p:cNvSpPr/>
          <p:nvPr/>
        </p:nvSpPr>
        <p:spPr>
          <a:xfrm>
            <a:off x="863322" y="4297739"/>
            <a:ext cx="6451878" cy="877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Lembre-se: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segurança cibernética é uma responsabilidade de todos. Sua capacidade de reconhecer e reagir a um ataque de phishing é crucial para a segurança de toda a organização.</a:t>
            </a:r>
            <a:endParaRPr lang="en-US" sz="16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25" y="1804680"/>
            <a:ext cx="4620240" cy="462024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640199" y="7435691"/>
            <a:ext cx="13350002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25" y="2044660"/>
            <a:ext cx="38670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AGENDA DO TREINAMENTO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85261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207663"/>
            <a:ext cx="6407944" cy="3048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793790" y="33819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é Phishing?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872389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Entendendo a ameaça e seus principais vetores de ataque.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28548" y="285261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3207663"/>
            <a:ext cx="6408063" cy="3048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428548" y="33819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Como Identificar?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428548" y="3872389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Sinais claros para reconhecer e-mails maliciosos.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63212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87171"/>
            <a:ext cx="6407944" cy="3048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93790" y="51614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Fazer?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93790" y="5651897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 ações imediatas ao suspeitar de um ataque.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28548" y="463212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 Light" pitchFamily="34" charset="0"/>
                <a:ea typeface="Inter Light" pitchFamily="34" charset="-122"/>
                <a:cs typeface="Inter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4987171"/>
            <a:ext cx="6408063" cy="3048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5"/>
          <p:cNvSpPr/>
          <p:nvPr/>
        </p:nvSpPr>
        <p:spPr>
          <a:xfrm>
            <a:off x="7428548" y="5161478"/>
            <a:ext cx="29113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Mantenha-se Seguro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428548" y="5651897"/>
            <a:ext cx="64080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Boas práticas para a sua proteção digital diária.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é Phishing?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16496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Phishing é uma técnica fraudulenta utilizada para </a:t>
            </a:r>
            <a:r>
              <a:rPr lang="en-US" sz="1600" b="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enganar pessoas e obter </a:t>
            </a:r>
            <a:r>
              <a:rPr lang="en-US" sz="1600" b="1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</a:t>
            </a:r>
            <a:r>
              <a:rPr lang="en-US" sz="1600" b="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confidenciais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como senhas, dados bancários ou acesso a sistemas. É como um "pesca" digital, onde o criminoso lança uma isca (um e-mail falso, por exemplo) esperando que alguém "morda".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3541157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Os golpistas se passam por entidades confiáveis, como bancos, empresas de tecnologia ou até mesmo colegas de trabalho, para induzir a vítima a revelar informações.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0036"/>
            <a:ext cx="80000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Principais Vetores de Ataque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0244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E-mail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743325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vetor mais comum. E-mails falsos que imitam empresas ou contatos confiáveis.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40244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252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56884" y="3743325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Mensagens de texto que direcionam para sites maliciosos ou solicitam dados.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2275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773222"/>
            <a:ext cx="39410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Ligação</a:t>
            </a: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r>
              <a:rPr lang="en-US" sz="2200" b="1" dirty="0" err="1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Telefônica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93790" y="6263640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Golpistas se passando por atendentes para coletar informações por voz.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492275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773222"/>
            <a:ext cx="29726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Ataques Combinados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56884" y="6263640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Usam múltiplos canais (e-mail + telefone, por exemplo) para aumentar a credibilidade da fraude.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3614"/>
            <a:ext cx="94667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Poder da Persuasão no Phishing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133951" y="3661172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"Os golpistas de phishing são mestres em engenharia social. Eles não invadem sistemas, mas sim a sua confiança. A armadilha mais perigosa é aquela que parece familiar."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406021"/>
            <a:ext cx="30480" cy="1236107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793790" y="4897279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complexidade dos ataques aumenta com a combinação de diversas técnicas. Os criminosos utilizam nomes, e-mails e até cargos reais para simular comunicações quase perfeitas, tornando a identificação da fraude um verdadeiro desafio. A </a:t>
            </a:r>
            <a:r>
              <a:rPr lang="en-US" sz="1750" b="1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atenção aos detalhes</a:t>
            </a:r>
            <a:r>
              <a:rPr lang="en-US" sz="1750" dirty="0">
                <a:solidFill>
                  <a:schemeClr val="bg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é sua maior arma.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9680"/>
            <a:ext cx="11211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Como Identificar um E-mail de Phishing?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82578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133951" y="3362087"/>
            <a:ext cx="28629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E-mail do Remetente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133951" y="3852505"/>
            <a:ext cx="38184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Verifique se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há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estranhas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erros de digitação ou domínios inválidos. Ex: banco@banco-seguro.com.br (cuidado com hifens, números, etc.).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482578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5576054" y="3362087"/>
            <a:ext cx="28730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Domínio Fraudulento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576054" y="3852505"/>
            <a:ext cx="38184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Confira o domínio e possíveis variações. Ex: ao invés de @google.com, pode ser @go0gle.com (com zero no lugar do 'o').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482578"/>
            <a:ext cx="113348" cy="113348"/>
          </a:xfrm>
          <a:prstGeom prst="roundRect">
            <a:avLst>
              <a:gd name="adj" fmla="val 403360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10018157" y="3362087"/>
            <a:ext cx="3818453" cy="433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Erros Ortográficos/Tradução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018156" y="3852505"/>
            <a:ext cx="38184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E-mails maliciosos frequentemente contêm erros de português ou falhas de </a:t>
            </a:r>
            <a:r>
              <a:rPr lang="en-US" sz="1750" dirty="0" err="1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tradução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1638" y="566976"/>
            <a:ext cx="5155168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é Solicitado?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1638" y="1706047"/>
            <a:ext cx="6342102" cy="989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Sempre desconfie</a:t>
            </a: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 solicitações de dados pessoais, informações sensíveis ou sigilosas, e acessos a contas, especialmente se vierem com urgência ou ameaças.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21638" y="288131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Dados bancários ou de cartão de crédito.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1638" y="3283387"/>
            <a:ext cx="6342102" cy="659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Senhas de qualquer tipo de conta (e-mail, redes sociais, sistemas).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21638" y="4015383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Informações de identificação pessoal (CPF, RG).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721638" y="4417457"/>
            <a:ext cx="6342102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5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Códigos de segurança ou verificação de duas etapas.</a:t>
            </a:r>
            <a:endParaRPr lang="en-US" sz="16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280" y="1752481"/>
            <a:ext cx="6342102" cy="63421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95807"/>
            <a:ext cx="70576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Anexos e Links Suspeitos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58214"/>
            <a:ext cx="6407944" cy="2093714"/>
          </a:xfrm>
          <a:prstGeom prst="roundRect">
            <a:avLst>
              <a:gd name="adj" fmla="val 6988"/>
            </a:avLst>
          </a:prstGeom>
          <a:solidFill>
            <a:srgbClr val="272525"/>
          </a:solidFill>
          <a:ln w="30480">
            <a:solidFill>
              <a:srgbClr val="2B0A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763310" y="2858214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142524" y="31155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Anexos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605927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Arquivos anexados podem conter vírus ou malwares. Nunca abra anexos de remetentes desconhecidos ou de e-mails suspeitos.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58214"/>
            <a:ext cx="6408063" cy="2093714"/>
          </a:xfrm>
          <a:prstGeom prst="roundRect">
            <a:avLst>
              <a:gd name="adj" fmla="val 6988"/>
            </a:avLst>
          </a:prstGeom>
          <a:solidFill>
            <a:srgbClr val="272525"/>
          </a:solidFill>
          <a:ln w="30480">
            <a:solidFill>
              <a:srgbClr val="2B0AFF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398067" y="2858214"/>
            <a:ext cx="121920" cy="2093714"/>
          </a:xfrm>
          <a:prstGeom prst="roundRect">
            <a:avLst>
              <a:gd name="adj" fmla="val 78139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7777282" y="31155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Links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77282" y="3605927"/>
            <a:ext cx="58020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Passe o mouse sobre o link (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sem clicar!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para ver o endereço real. Se ele for diferente do esperado, </a:t>
            </a:r>
            <a:r>
              <a:rPr lang="en-US" sz="1750" b="1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não clique</a:t>
            </a: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5207079"/>
            <a:ext cx="13042821" cy="1326713"/>
          </a:xfrm>
          <a:prstGeom prst="roundRect">
            <a:avLst>
              <a:gd name="adj" fmla="val 7181"/>
            </a:avLst>
          </a:prstGeom>
          <a:solidFill>
            <a:srgbClr val="4B3F0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5551170"/>
            <a:ext cx="283488" cy="226814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530906" y="5490567"/>
            <a:ext cx="1207889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 caso de dúvida: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Não clique em links, não baixe anexos e não responda. Entre em contato com o suposto remetente por outro método de comunicação (telefone, outro e-mail) para confirmar a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veracidade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 e-mail.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1216"/>
            <a:ext cx="110338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 Que Fazer ao Identificar um Phishing?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73623"/>
            <a:ext cx="13042821" cy="2844760"/>
          </a:xfrm>
          <a:prstGeom prst="roundRect">
            <a:avLst>
              <a:gd name="adj" fmla="val 334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01410" y="3281243"/>
            <a:ext cx="4342448" cy="2829520"/>
          </a:xfrm>
          <a:prstGeom prst="roundRect">
            <a:avLst>
              <a:gd name="adj" fmla="val 3367"/>
            </a:avLst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1028224" y="350805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1. Não Clicar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28224" y="4069437"/>
            <a:ext cx="38888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Jamais clique em links ou baixe anexos de e-mails suspeitos. Isso pode ativar malwares ou direcioná-lo a sites fraudulentos.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143857" y="3281243"/>
            <a:ext cx="4342567" cy="282952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5143857" y="3281243"/>
            <a:ext cx="30480" cy="2829520"/>
          </a:xfrm>
          <a:prstGeom prst="roundRect">
            <a:avLst>
              <a:gd name="adj" fmla="val 312558"/>
            </a:avLst>
          </a:prstGeom>
          <a:solidFill>
            <a:srgbClr val="442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5370671" y="350805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2. Não Responder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5370671" y="4069437"/>
            <a:ext cx="388893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Nunca responda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ao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remetente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dirty="0" err="1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malicioso</a:t>
            </a: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Isso pode confirmar que seu endereço de e-mail é ativo e incentivá-los a novos ataques.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486424" y="3281243"/>
            <a:ext cx="4342567" cy="2829520"/>
          </a:xfrm>
          <a:prstGeom prst="rect">
            <a:avLst/>
          </a:prstGeom>
          <a:solidFill>
            <a:srgbClr val="2B0A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9486424" y="3281243"/>
            <a:ext cx="30480" cy="2829520"/>
          </a:xfrm>
          <a:prstGeom prst="roundRect">
            <a:avLst>
              <a:gd name="adj" fmla="val 312558"/>
            </a:avLst>
          </a:prstGeom>
          <a:solidFill>
            <a:srgbClr val="4423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9713238" y="350805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3. Informar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9713238" y="4069437"/>
            <a:ext cx="3888938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Encaminhe o e-mail suspeito imediatamente para a equipe de segurança responsável para que eles possam tomar as medidas cabíveis.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706</Words>
  <Application>Microsoft Office PowerPoint</Application>
  <PresentationFormat>Personalizar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Inter</vt:lpstr>
      <vt:lpstr>Inter Bold</vt:lpstr>
      <vt:lpstr>Inter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João Pedro Rosa</cp:lastModifiedBy>
  <cp:revision>1</cp:revision>
  <dcterms:created xsi:type="dcterms:W3CDTF">2025-08-18T22:56:08Z</dcterms:created>
  <dcterms:modified xsi:type="dcterms:W3CDTF">2025-08-25T23:35:29Z</dcterms:modified>
</cp:coreProperties>
</file>