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0A4E-07F1-4571-AD67-79159F0A0AB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9C3-160F-48CD-AE27-B93A2EA50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69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0A4E-07F1-4571-AD67-79159F0A0AB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9C3-160F-48CD-AE27-B93A2EA50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05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0A4E-07F1-4571-AD67-79159F0A0AB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9C3-160F-48CD-AE27-B93A2EA50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8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0A4E-07F1-4571-AD67-79159F0A0AB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9C3-160F-48CD-AE27-B93A2EA50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7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0A4E-07F1-4571-AD67-79159F0A0AB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9C3-160F-48CD-AE27-B93A2EA50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46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0A4E-07F1-4571-AD67-79159F0A0AB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9C3-160F-48CD-AE27-B93A2EA50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37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0A4E-07F1-4571-AD67-79159F0A0AB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9C3-160F-48CD-AE27-B93A2EA50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21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0A4E-07F1-4571-AD67-79159F0A0AB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9C3-160F-48CD-AE27-B93A2EA50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00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0A4E-07F1-4571-AD67-79159F0A0AB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9C3-160F-48CD-AE27-B93A2EA50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83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0A4E-07F1-4571-AD67-79159F0A0AB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9C3-160F-48CD-AE27-B93A2EA50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1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0A4E-07F1-4571-AD67-79159F0A0AB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19C3-160F-48CD-AE27-B93A2EA50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6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C740A4E-07F1-4571-AD67-79159F0A0AB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7E119C3-160F-48CD-AE27-B93A2EA50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585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6B5801E8-500C-46BC-8F4D-0E9548B6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937F9CDE-96E0-6413-7264-FCFCA3958BC9}"/>
              </a:ext>
            </a:extLst>
          </p:cNvPr>
          <p:cNvSpPr/>
          <p:nvPr/>
        </p:nvSpPr>
        <p:spPr>
          <a:xfrm>
            <a:off x="4973903" y="1961113"/>
            <a:ext cx="7556421" cy="1467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4450" b="1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Combatendo o Phishing </a:t>
            </a:r>
          </a:p>
          <a:p>
            <a:pPr marL="0" indent="0" algn="ctr">
              <a:buNone/>
            </a:pPr>
            <a:r>
              <a:rPr lang="en-US" sz="4450" b="1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no Dia a Dia</a:t>
            </a:r>
            <a:endParaRPr lang="en-US" sz="4450" dirty="0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50733DF5-2FA5-A8E9-4A3A-F4D6DAF4824E}"/>
              </a:ext>
            </a:extLst>
          </p:cNvPr>
          <p:cNvSpPr/>
          <p:nvPr/>
        </p:nvSpPr>
        <p:spPr>
          <a:xfrm>
            <a:off x="5704113" y="3510438"/>
            <a:ext cx="609600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Este treinamento visa capacitar os colaboradores a reconhecer e evitar ataques de phishing, promovendo maior segurança ao colaborador e a empresa.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84900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C027328-EE48-D00F-9FF0-3F8EA1B54B24}"/>
              </a:ext>
            </a:extLst>
          </p:cNvPr>
          <p:cNvSpPr/>
          <p:nvPr/>
        </p:nvSpPr>
        <p:spPr>
          <a:xfrm>
            <a:off x="7320466" y="609600"/>
            <a:ext cx="4140014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Sua Atenção é a maior Defesa!</a:t>
            </a:r>
            <a:endParaRPr lang="en-US" sz="4400">
              <a:latin typeface="+mj-lt"/>
              <a:ea typeface="+mj-ea"/>
              <a:cs typeface="+mj-cs"/>
            </a:endParaRPr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6BB1D398-3DBC-4CA6-87DD-10E46432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632"/>
          <a:stretch>
            <a:fillRect/>
          </a:stretch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 5">
            <a:extLst>
              <a:ext uri="{FF2B5EF4-FFF2-40B4-BE49-F238E27FC236}">
                <a16:creationId xmlns:a16="http://schemas.microsoft.com/office/drawing/2014/main" id="{57022C2B-2825-17D3-17EE-8E7CDC4FCFF1}"/>
              </a:ext>
            </a:extLst>
          </p:cNvPr>
          <p:cNvSpPr/>
          <p:nvPr/>
        </p:nvSpPr>
        <p:spPr>
          <a:xfrm>
            <a:off x="7123134" y="2578201"/>
            <a:ext cx="4534677" cy="1701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/>
              <a:t>Lembre</a:t>
            </a:r>
            <a:r>
              <a:rPr lang="en-US" sz="2000" b="1" dirty="0"/>
              <a:t>-se:</a:t>
            </a:r>
            <a:r>
              <a:rPr lang="en-US" sz="2000" dirty="0"/>
              <a:t> A </a:t>
            </a:r>
            <a:r>
              <a:rPr lang="en-US" sz="2000" dirty="0" err="1"/>
              <a:t>segurança</a:t>
            </a:r>
            <a:r>
              <a:rPr lang="en-US" sz="2000" dirty="0"/>
              <a:t> </a:t>
            </a:r>
            <a:r>
              <a:rPr lang="en-US" sz="2000" dirty="0" err="1"/>
              <a:t>cibernética</a:t>
            </a:r>
            <a:r>
              <a:rPr lang="en-US" sz="2000" dirty="0"/>
              <a:t> é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responsabilidade</a:t>
            </a:r>
            <a:r>
              <a:rPr lang="en-US" sz="2000" dirty="0"/>
              <a:t> de TODOS.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Sua </a:t>
            </a:r>
            <a:r>
              <a:rPr lang="en-US" sz="2000" dirty="0" err="1"/>
              <a:t>capacidade</a:t>
            </a:r>
            <a:r>
              <a:rPr lang="en-US" sz="2000" dirty="0"/>
              <a:t> de </a:t>
            </a:r>
            <a:r>
              <a:rPr lang="en-US" sz="2000" dirty="0" err="1"/>
              <a:t>reconhecer</a:t>
            </a:r>
            <a:r>
              <a:rPr lang="en-US" sz="2000" dirty="0"/>
              <a:t> e </a:t>
            </a:r>
            <a:r>
              <a:rPr lang="en-US" sz="2000" dirty="0" err="1"/>
              <a:t>reagir</a:t>
            </a:r>
            <a:r>
              <a:rPr lang="en-US" sz="2000" dirty="0"/>
              <a:t> à um </a:t>
            </a:r>
            <a:r>
              <a:rPr lang="en-US" sz="2000" dirty="0" err="1"/>
              <a:t>ataque</a:t>
            </a:r>
            <a:r>
              <a:rPr lang="en-US" sz="2000" dirty="0"/>
              <a:t> de phishing é crucial para a </a:t>
            </a:r>
            <a:r>
              <a:rPr lang="en-US" sz="2000" dirty="0" err="1"/>
              <a:t>segurança</a:t>
            </a:r>
            <a:r>
              <a:rPr lang="en-US" sz="2000" dirty="0"/>
              <a:t> de </a:t>
            </a:r>
            <a:r>
              <a:rPr lang="en-US" sz="2000" dirty="0" err="1"/>
              <a:t>toda</a:t>
            </a:r>
            <a:r>
              <a:rPr lang="en-US" sz="2000" dirty="0"/>
              <a:t> a </a:t>
            </a:r>
            <a:r>
              <a:rPr lang="en-US" sz="2000" dirty="0" err="1"/>
              <a:t>organização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92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01E060A6-FC45-2168-CD17-2AC4FB297399}"/>
              </a:ext>
            </a:extLst>
          </p:cNvPr>
          <p:cNvSpPr/>
          <p:nvPr/>
        </p:nvSpPr>
        <p:spPr>
          <a:xfrm>
            <a:off x="4162484" y="896995"/>
            <a:ext cx="38670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AGENDA DO TREINAMENTO</a:t>
            </a:r>
            <a:endParaRPr lang="en-US" sz="2200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4CF3B0E1-34D7-5461-6877-8C6534EC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4" y="1707267"/>
            <a:ext cx="11389569" cy="301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5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80D52415-6800-A795-D471-C6443020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98" y="0"/>
            <a:ext cx="6342102" cy="68580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56B19542-5B7F-8503-2DDA-0C0CBC1B1901}"/>
              </a:ext>
            </a:extLst>
          </p:cNvPr>
          <p:cNvSpPr/>
          <p:nvPr/>
        </p:nvSpPr>
        <p:spPr>
          <a:xfrm>
            <a:off x="317192" y="514222"/>
            <a:ext cx="5155168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 que é Phishing?</a:t>
            </a:r>
            <a:endParaRPr lang="en-US" sz="405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13B62C32-AA5D-9179-8814-43EE371434EC}"/>
              </a:ext>
            </a:extLst>
          </p:cNvPr>
          <p:cNvSpPr/>
          <p:nvPr/>
        </p:nvSpPr>
        <p:spPr>
          <a:xfrm>
            <a:off x="317192" y="1354355"/>
            <a:ext cx="5155168" cy="1649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Phishing é uma técnica fraudulenta utilizada para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enganar pessoas e obter </a:t>
            </a:r>
            <a:r>
              <a:rPr lang="en-US" sz="1600" b="1" dirty="0" err="1">
                <a:solidFill>
                  <a:schemeClr val="tx1">
                    <a:lumMod val="8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informações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b="1" dirty="0" err="1">
                <a:solidFill>
                  <a:schemeClr val="tx1">
                    <a:lumMod val="8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confidenciais</a:t>
            </a: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como senhas, dados bancários ou acesso a sistemas. É como um "pesca" digital, onde o criminoso lança uma isca (um e-mail falso, por exemplo) esperando que alguém "morda".</a:t>
            </a:r>
            <a:endParaRPr lang="en-US" sz="16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ED2BD1F2-D8E3-F9B5-87EF-4E5412FA8F96}"/>
              </a:ext>
            </a:extLst>
          </p:cNvPr>
          <p:cNvSpPr/>
          <p:nvPr/>
        </p:nvSpPr>
        <p:spPr>
          <a:xfrm>
            <a:off x="317192" y="3507643"/>
            <a:ext cx="5155168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golpistas se passam por entidades confiáveis, como bancos, empresas de tecnologia ou até mesmo colegas de trabalho, para induzir a vítima a revelar informações.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031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FBF5AE85-FA13-973C-254C-A6E623C52468}"/>
              </a:ext>
            </a:extLst>
          </p:cNvPr>
          <p:cNvSpPr/>
          <p:nvPr/>
        </p:nvSpPr>
        <p:spPr>
          <a:xfrm>
            <a:off x="310213" y="633367"/>
            <a:ext cx="67763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Principais Vetores de Ataque</a:t>
            </a:r>
            <a:endParaRPr lang="en-US" sz="4450" dirty="0"/>
          </a:p>
        </p:txBody>
      </p:sp>
      <p:pic>
        <p:nvPicPr>
          <p:cNvPr id="30" name="Image 0" descr="preencoded.png">
            <a:extLst>
              <a:ext uri="{FF2B5EF4-FFF2-40B4-BE49-F238E27FC236}">
                <a16:creationId xmlns:a16="http://schemas.microsoft.com/office/drawing/2014/main" id="{48C0D93F-3B99-C86B-CF89-F27061FE8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13" y="1692271"/>
            <a:ext cx="566976" cy="566976"/>
          </a:xfrm>
          <a:prstGeom prst="rect">
            <a:avLst/>
          </a:prstGeom>
        </p:spPr>
      </p:pic>
      <p:sp>
        <p:nvSpPr>
          <p:cNvPr id="31" name="Text 1">
            <a:extLst>
              <a:ext uri="{FF2B5EF4-FFF2-40B4-BE49-F238E27FC236}">
                <a16:creationId xmlns:a16="http://schemas.microsoft.com/office/drawing/2014/main" id="{D248731A-7FB7-5C21-7416-7E97A7394B36}"/>
              </a:ext>
            </a:extLst>
          </p:cNvPr>
          <p:cNvSpPr/>
          <p:nvPr/>
        </p:nvSpPr>
        <p:spPr>
          <a:xfrm>
            <a:off x="310213" y="22592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E-mail</a:t>
            </a:r>
            <a:endParaRPr lang="en-US" sz="2200" dirty="0"/>
          </a:p>
        </p:txBody>
      </p:sp>
      <p:sp>
        <p:nvSpPr>
          <p:cNvPr id="32" name="Text 2">
            <a:extLst>
              <a:ext uri="{FF2B5EF4-FFF2-40B4-BE49-F238E27FC236}">
                <a16:creationId xmlns:a16="http://schemas.microsoft.com/office/drawing/2014/main" id="{7428050F-E768-661E-747C-776EED1A8EE1}"/>
              </a:ext>
            </a:extLst>
          </p:cNvPr>
          <p:cNvSpPr/>
          <p:nvPr/>
        </p:nvSpPr>
        <p:spPr>
          <a:xfrm>
            <a:off x="310213" y="2609372"/>
            <a:ext cx="51234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vetor mais comum. E-mails falsos que imitam empresas ou contatos confiáveis.</a:t>
            </a:r>
            <a:endParaRPr lang="en-US" sz="1750" dirty="0"/>
          </a:p>
        </p:txBody>
      </p:sp>
      <p:pic>
        <p:nvPicPr>
          <p:cNvPr id="33" name="Image 1" descr="preencoded.png">
            <a:extLst>
              <a:ext uri="{FF2B5EF4-FFF2-40B4-BE49-F238E27FC236}">
                <a16:creationId xmlns:a16="http://schemas.microsoft.com/office/drawing/2014/main" id="{B7CF2199-D7B7-9A07-46E9-0A269DED7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909" y="1811407"/>
            <a:ext cx="566976" cy="566976"/>
          </a:xfrm>
          <a:prstGeom prst="rect">
            <a:avLst/>
          </a:prstGeom>
        </p:spPr>
      </p:pic>
      <p:sp>
        <p:nvSpPr>
          <p:cNvPr id="34" name="Text 3">
            <a:extLst>
              <a:ext uri="{FF2B5EF4-FFF2-40B4-BE49-F238E27FC236}">
                <a16:creationId xmlns:a16="http://schemas.microsoft.com/office/drawing/2014/main" id="{43AE5037-4A22-99F8-A0EA-D0C8EA3AC5F6}"/>
              </a:ext>
            </a:extLst>
          </p:cNvPr>
          <p:cNvSpPr/>
          <p:nvPr/>
        </p:nvSpPr>
        <p:spPr>
          <a:xfrm>
            <a:off x="6911761" y="22592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SMS</a:t>
            </a:r>
            <a:endParaRPr lang="en-US" sz="2200" dirty="0"/>
          </a:p>
        </p:txBody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1DB8F080-7C47-142B-C795-C77F865B63B1}"/>
              </a:ext>
            </a:extLst>
          </p:cNvPr>
          <p:cNvSpPr/>
          <p:nvPr/>
        </p:nvSpPr>
        <p:spPr>
          <a:xfrm>
            <a:off x="6819902" y="2609372"/>
            <a:ext cx="42935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Mensagens de texto que direcionam para sites maliciosos ou solicitam dados.</a:t>
            </a:r>
            <a:endParaRPr lang="en-US" sz="1750" dirty="0"/>
          </a:p>
        </p:txBody>
      </p:sp>
      <p:pic>
        <p:nvPicPr>
          <p:cNvPr id="36" name="Image 2" descr="preencoded.png">
            <a:extLst>
              <a:ext uri="{FF2B5EF4-FFF2-40B4-BE49-F238E27FC236}">
                <a16:creationId xmlns:a16="http://schemas.microsoft.com/office/drawing/2014/main" id="{D381E53D-7498-F88B-26E6-D9949FDD1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13" y="4212586"/>
            <a:ext cx="566976" cy="566976"/>
          </a:xfrm>
          <a:prstGeom prst="rect">
            <a:avLst/>
          </a:prstGeom>
        </p:spPr>
      </p:pic>
      <p:sp>
        <p:nvSpPr>
          <p:cNvPr id="37" name="Text 5">
            <a:extLst>
              <a:ext uri="{FF2B5EF4-FFF2-40B4-BE49-F238E27FC236}">
                <a16:creationId xmlns:a16="http://schemas.microsoft.com/office/drawing/2014/main" id="{2783528B-0724-6384-B4A9-24F6EFDD4C91}"/>
              </a:ext>
            </a:extLst>
          </p:cNvPr>
          <p:cNvSpPr/>
          <p:nvPr/>
        </p:nvSpPr>
        <p:spPr>
          <a:xfrm>
            <a:off x="310213" y="4779562"/>
            <a:ext cx="39410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Ligação</a:t>
            </a: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2200" b="1" dirty="0" err="1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Telefônica</a:t>
            </a:r>
            <a:endParaRPr lang="en-US" sz="2200" dirty="0"/>
          </a:p>
        </p:txBody>
      </p:sp>
      <p:sp>
        <p:nvSpPr>
          <p:cNvPr id="38" name="Text 6">
            <a:extLst>
              <a:ext uri="{FF2B5EF4-FFF2-40B4-BE49-F238E27FC236}">
                <a16:creationId xmlns:a16="http://schemas.microsoft.com/office/drawing/2014/main" id="{CFBC2D27-CC00-EB58-FB8E-603129E08010}"/>
              </a:ext>
            </a:extLst>
          </p:cNvPr>
          <p:cNvSpPr/>
          <p:nvPr/>
        </p:nvSpPr>
        <p:spPr>
          <a:xfrm>
            <a:off x="310214" y="5133892"/>
            <a:ext cx="44728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Golpistas se passando por atendentes para coletar informações por voz.</a:t>
            </a:r>
            <a:endParaRPr lang="en-US" sz="1750" dirty="0"/>
          </a:p>
        </p:txBody>
      </p:sp>
      <p:pic>
        <p:nvPicPr>
          <p:cNvPr id="39" name="Image 3" descr="preencoded.png">
            <a:extLst>
              <a:ext uri="{FF2B5EF4-FFF2-40B4-BE49-F238E27FC236}">
                <a16:creationId xmlns:a16="http://schemas.microsoft.com/office/drawing/2014/main" id="{C16BE4BB-B69D-CE59-9B24-753C42A51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61" y="4212586"/>
            <a:ext cx="566976" cy="566976"/>
          </a:xfrm>
          <a:prstGeom prst="rect">
            <a:avLst/>
          </a:prstGeom>
        </p:spPr>
      </p:pic>
      <p:sp>
        <p:nvSpPr>
          <p:cNvPr id="40" name="Text 7">
            <a:extLst>
              <a:ext uri="{FF2B5EF4-FFF2-40B4-BE49-F238E27FC236}">
                <a16:creationId xmlns:a16="http://schemas.microsoft.com/office/drawing/2014/main" id="{9A014256-935F-78C4-BCF0-1D7375289286}"/>
              </a:ext>
            </a:extLst>
          </p:cNvPr>
          <p:cNvSpPr/>
          <p:nvPr/>
        </p:nvSpPr>
        <p:spPr>
          <a:xfrm>
            <a:off x="6911761" y="4779562"/>
            <a:ext cx="29726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Ataques Combinados</a:t>
            </a:r>
            <a:endParaRPr lang="en-US" sz="2200" dirty="0"/>
          </a:p>
        </p:txBody>
      </p:sp>
      <p:sp>
        <p:nvSpPr>
          <p:cNvPr id="41" name="Text 8">
            <a:extLst>
              <a:ext uri="{FF2B5EF4-FFF2-40B4-BE49-F238E27FC236}">
                <a16:creationId xmlns:a16="http://schemas.microsoft.com/office/drawing/2014/main" id="{09A5D441-CEC3-84BB-8D2E-12FB7363C267}"/>
              </a:ext>
            </a:extLst>
          </p:cNvPr>
          <p:cNvSpPr/>
          <p:nvPr/>
        </p:nvSpPr>
        <p:spPr>
          <a:xfrm>
            <a:off x="6819902" y="5133892"/>
            <a:ext cx="42935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Usam múltiplos canais (e-mail + telefone, por exemplo) para aumentar a credibilidade da fraude.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18408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EE21F4D8-C892-111D-EF0C-26BD16AE008E}"/>
              </a:ext>
            </a:extLst>
          </p:cNvPr>
          <p:cNvSpPr/>
          <p:nvPr/>
        </p:nvSpPr>
        <p:spPr>
          <a:xfrm>
            <a:off x="345383" y="394462"/>
            <a:ext cx="81128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 Poder da Persuasão no Phishing</a:t>
            </a:r>
            <a:endParaRPr lang="en-US" sz="445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999DB7B8-1A2A-5EF5-569D-C75D34A46755}"/>
              </a:ext>
            </a:extLst>
          </p:cNvPr>
          <p:cNvSpPr/>
          <p:nvPr/>
        </p:nvSpPr>
        <p:spPr>
          <a:xfrm>
            <a:off x="345383" y="1489298"/>
            <a:ext cx="30480" cy="1236107"/>
          </a:xfrm>
          <a:prstGeom prst="rect">
            <a:avLst/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DC1F893-3DD0-2AF6-50F4-1C80907AA2B3}"/>
              </a:ext>
            </a:extLst>
          </p:cNvPr>
          <p:cNvSpPr/>
          <p:nvPr/>
        </p:nvSpPr>
        <p:spPr>
          <a:xfrm>
            <a:off x="527283" y="1744448"/>
            <a:ext cx="96108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"Os golpistas de phishing são mestres em engenharia social. Eles não invadem sistemas, mas sim a sua confiança. A armadilha mais perigosa é aquela que parece familiar."</a:t>
            </a:r>
            <a:endParaRPr lang="en-US" sz="175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7E14EAF-3190-29BF-FCBE-B38C3586CA95}"/>
              </a:ext>
            </a:extLst>
          </p:cNvPr>
          <p:cNvSpPr/>
          <p:nvPr/>
        </p:nvSpPr>
        <p:spPr>
          <a:xfrm>
            <a:off x="345383" y="3043888"/>
            <a:ext cx="94891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complexidade dos ataques aumenta com a combinação de diversas técnicas. Os criminosos utilizam nomes, e-mails e até cargos reais para simular comunicações quase perfeitas, tornando a identificação da fraude um verdadeiro desafio. A </a:t>
            </a:r>
            <a:r>
              <a:rPr lang="en-US" sz="1750" b="1" dirty="0">
                <a:solidFill>
                  <a:schemeClr val="tx1">
                    <a:lumMod val="8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atenção aos detalhes</a:t>
            </a:r>
            <a:r>
              <a:rPr lang="en-US" sz="1750" dirty="0">
                <a:solidFill>
                  <a:schemeClr val="tx1">
                    <a:lumMod val="8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 sua maior arma.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19318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BF074E9E-3376-EE18-D700-024B6665E400}"/>
              </a:ext>
            </a:extLst>
          </p:cNvPr>
          <p:cNvSpPr/>
          <p:nvPr/>
        </p:nvSpPr>
        <p:spPr>
          <a:xfrm>
            <a:off x="362967" y="485126"/>
            <a:ext cx="96954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Como Identificar um E-mail de Phishing?</a:t>
            </a:r>
            <a:endParaRPr lang="en-US" sz="445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8E062E91-5F57-E811-1752-4371C50D7DD0}"/>
              </a:ext>
            </a:extLst>
          </p:cNvPr>
          <p:cNvSpPr/>
          <p:nvPr/>
        </p:nvSpPr>
        <p:spPr>
          <a:xfrm>
            <a:off x="362967" y="1680155"/>
            <a:ext cx="113348" cy="113348"/>
          </a:xfrm>
          <a:prstGeom prst="roundRect">
            <a:avLst>
              <a:gd name="adj" fmla="val 403360"/>
            </a:avLst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E199D53B-9EEB-52F7-7183-80BD8DC146B0}"/>
              </a:ext>
            </a:extLst>
          </p:cNvPr>
          <p:cNvSpPr/>
          <p:nvPr/>
        </p:nvSpPr>
        <p:spPr>
          <a:xfrm>
            <a:off x="703128" y="1559664"/>
            <a:ext cx="28629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E-mail do Remetente</a:t>
            </a:r>
            <a:endParaRPr lang="en-US" sz="22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158C5E90-6EE7-7F77-1884-611DBF91F275}"/>
              </a:ext>
            </a:extLst>
          </p:cNvPr>
          <p:cNvSpPr/>
          <p:nvPr/>
        </p:nvSpPr>
        <p:spPr>
          <a:xfrm>
            <a:off x="703129" y="2050082"/>
            <a:ext cx="3227034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Verifique se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há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informações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estranhas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erros de digitação ou domínios inválidos. Ex: banco@banco-seguro.com.br (cuidado com hifens, números, etc.).</a:t>
            </a:r>
            <a:endParaRPr lang="en-US" sz="1750" dirty="0"/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2825A82F-5604-A9EF-8D41-B9C0141698B5}"/>
              </a:ext>
            </a:extLst>
          </p:cNvPr>
          <p:cNvSpPr/>
          <p:nvPr/>
        </p:nvSpPr>
        <p:spPr>
          <a:xfrm>
            <a:off x="4107154" y="1680155"/>
            <a:ext cx="113348" cy="113348"/>
          </a:xfrm>
          <a:prstGeom prst="roundRect">
            <a:avLst>
              <a:gd name="adj" fmla="val 403360"/>
            </a:avLst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882F6843-8FAA-3336-62F2-71BA1D51C7F9}"/>
              </a:ext>
            </a:extLst>
          </p:cNvPr>
          <p:cNvSpPr/>
          <p:nvPr/>
        </p:nvSpPr>
        <p:spPr>
          <a:xfrm>
            <a:off x="4447315" y="1559664"/>
            <a:ext cx="28730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Domínio Fraudulento</a:t>
            </a:r>
            <a:endParaRPr lang="en-US" sz="22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0D9F14AA-4A78-8324-C327-B70C9AFF7EC8}"/>
              </a:ext>
            </a:extLst>
          </p:cNvPr>
          <p:cNvSpPr/>
          <p:nvPr/>
        </p:nvSpPr>
        <p:spPr>
          <a:xfrm>
            <a:off x="4447315" y="2050082"/>
            <a:ext cx="287309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Confira o domínio e possíveis variações. Ex: ao invés de @google.com, pode ser @go0gle.com (com zero no lugar do 'o').</a:t>
            </a:r>
            <a:endParaRPr lang="en-US" sz="1750" dirty="0"/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796FF581-EF76-98DA-9C50-758C59E0D8D5}"/>
              </a:ext>
            </a:extLst>
          </p:cNvPr>
          <p:cNvSpPr/>
          <p:nvPr/>
        </p:nvSpPr>
        <p:spPr>
          <a:xfrm>
            <a:off x="7837564" y="1697003"/>
            <a:ext cx="100717" cy="113348"/>
          </a:xfrm>
          <a:prstGeom prst="roundRect">
            <a:avLst>
              <a:gd name="adj" fmla="val 403360"/>
            </a:avLst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AA3B28A4-4709-0728-4236-E97F8A394DF2}"/>
              </a:ext>
            </a:extLst>
          </p:cNvPr>
          <p:cNvSpPr/>
          <p:nvPr/>
        </p:nvSpPr>
        <p:spPr>
          <a:xfrm>
            <a:off x="8177726" y="1576512"/>
            <a:ext cx="3392951" cy="4339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Erros</a:t>
            </a: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2200" b="1" dirty="0" err="1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Ortográficos</a:t>
            </a: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/</a:t>
            </a:r>
            <a:r>
              <a:rPr lang="en-US" sz="2200" b="1" dirty="0" err="1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Tradução</a:t>
            </a:r>
            <a:endParaRPr lang="en-US" sz="2200" b="1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5977F3EB-16AA-00BE-0BCE-CAB030BC98A1}"/>
              </a:ext>
            </a:extLst>
          </p:cNvPr>
          <p:cNvSpPr/>
          <p:nvPr/>
        </p:nvSpPr>
        <p:spPr>
          <a:xfrm>
            <a:off x="8177725" y="2066930"/>
            <a:ext cx="331114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E-mails maliciosos frequentemente contêm erros de português ou falhas de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tradução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74519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F36847D5-E4F6-7007-60E3-E81A1433CD48}"/>
              </a:ext>
            </a:extLst>
          </p:cNvPr>
          <p:cNvSpPr/>
          <p:nvPr/>
        </p:nvSpPr>
        <p:spPr>
          <a:xfrm>
            <a:off x="404398" y="530841"/>
            <a:ext cx="5155168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 que é Solicitado?</a:t>
            </a:r>
            <a:endParaRPr lang="en-US" sz="4050" dirty="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01A25571-953C-0067-F45B-E17A9635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98" y="0"/>
            <a:ext cx="6342102" cy="685800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4FB256D6-5BB0-C6B2-E674-7502BDE23B2F}"/>
              </a:ext>
            </a:extLst>
          </p:cNvPr>
          <p:cNvSpPr/>
          <p:nvPr/>
        </p:nvSpPr>
        <p:spPr>
          <a:xfrm>
            <a:off x="404398" y="1407467"/>
            <a:ext cx="4942043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Sempre desconfie</a:t>
            </a: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solicitações de dados pessoais, informações sensíveis ou sigilosas, e acessos a contas, especialmente se vierem com urgência ou ameaças.</a:t>
            </a:r>
            <a:endParaRPr lang="en-US" sz="16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AE31C2FB-8EC0-F5B2-CDBF-F03E3F26AD95}"/>
              </a:ext>
            </a:extLst>
          </p:cNvPr>
          <p:cNvSpPr/>
          <p:nvPr/>
        </p:nvSpPr>
        <p:spPr>
          <a:xfrm>
            <a:off x="553686" y="2819096"/>
            <a:ext cx="3887685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Dados bancários ou de cartão de crédito.</a:t>
            </a:r>
            <a:endParaRPr lang="en-US" sz="16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715286EC-F6A9-25E5-AFD5-FFBBD9B19B00}"/>
              </a:ext>
            </a:extLst>
          </p:cNvPr>
          <p:cNvSpPr/>
          <p:nvPr/>
        </p:nvSpPr>
        <p:spPr>
          <a:xfrm>
            <a:off x="553686" y="3221170"/>
            <a:ext cx="4036975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Senhas de qualquer tipo de conta (e-mail, redes sociais, sistemas).</a:t>
            </a:r>
            <a:endParaRPr lang="en-US" sz="16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3D24A9B0-9947-37F2-2EDB-23E127F85BE7}"/>
              </a:ext>
            </a:extLst>
          </p:cNvPr>
          <p:cNvSpPr/>
          <p:nvPr/>
        </p:nvSpPr>
        <p:spPr>
          <a:xfrm>
            <a:off x="553686" y="3953166"/>
            <a:ext cx="3887685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Informações de identificação pessoal (CPF, </a:t>
            </a:r>
            <a:b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</a:b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RG).</a:t>
            </a:r>
            <a:endParaRPr lang="en-US" sz="160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94F131CC-B890-A317-4A68-DEA26ED7E231}"/>
              </a:ext>
            </a:extLst>
          </p:cNvPr>
          <p:cNvSpPr/>
          <p:nvPr/>
        </p:nvSpPr>
        <p:spPr>
          <a:xfrm>
            <a:off x="553686" y="4607168"/>
            <a:ext cx="413961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Códigos de segurança ou verificação de duas </a:t>
            </a:r>
            <a:b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</a:br>
            <a:r>
              <a:rPr lang="en-US" sz="160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etapas</a:t>
            </a: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23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57DAE4A-BE19-A65D-CCAC-26554A4F3809}"/>
              </a:ext>
            </a:extLst>
          </p:cNvPr>
          <p:cNvSpPr/>
          <p:nvPr/>
        </p:nvSpPr>
        <p:spPr>
          <a:xfrm>
            <a:off x="364582" y="492158"/>
            <a:ext cx="70576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Anexos e Links Suspeitos</a:t>
            </a:r>
            <a:endParaRPr lang="en-US" sz="445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229D4C9B-07C1-C657-EB3D-B7E8CD37D5CD}"/>
              </a:ext>
            </a:extLst>
          </p:cNvPr>
          <p:cNvSpPr/>
          <p:nvPr/>
        </p:nvSpPr>
        <p:spPr>
          <a:xfrm>
            <a:off x="299267" y="1533267"/>
            <a:ext cx="5205793" cy="2093714"/>
          </a:xfrm>
          <a:prstGeom prst="roundRect">
            <a:avLst>
              <a:gd name="adj" fmla="val 6988"/>
            </a:avLst>
          </a:prstGeom>
          <a:solidFill>
            <a:srgbClr val="272525"/>
          </a:solidFill>
          <a:ln w="30480">
            <a:solidFill>
              <a:srgbClr val="2B0A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CF775397-ADB8-750D-4133-2AA03E9D2DF3}"/>
              </a:ext>
            </a:extLst>
          </p:cNvPr>
          <p:cNvSpPr/>
          <p:nvPr/>
        </p:nvSpPr>
        <p:spPr>
          <a:xfrm>
            <a:off x="648002" y="17905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Anexos</a:t>
            </a:r>
            <a:endParaRPr lang="en-US" sz="2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2A9A10A7-1B7D-E698-95A6-BE518F25BD95}"/>
              </a:ext>
            </a:extLst>
          </p:cNvPr>
          <p:cNvSpPr/>
          <p:nvPr/>
        </p:nvSpPr>
        <p:spPr>
          <a:xfrm>
            <a:off x="648002" y="2144891"/>
            <a:ext cx="47544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Arquivos anexados podem conter vírus ou malwares. Nunca abra anexos de remetentes desconhecidos ou de e-mails suspeitos.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59725B7C-54B9-2D5C-308E-CA1DF62FCF12}"/>
              </a:ext>
            </a:extLst>
          </p:cNvPr>
          <p:cNvSpPr/>
          <p:nvPr/>
        </p:nvSpPr>
        <p:spPr>
          <a:xfrm>
            <a:off x="5935651" y="1533267"/>
            <a:ext cx="5205793" cy="2093714"/>
          </a:xfrm>
          <a:prstGeom prst="roundRect">
            <a:avLst>
              <a:gd name="adj" fmla="val 6988"/>
            </a:avLst>
          </a:prstGeom>
          <a:solidFill>
            <a:srgbClr val="272525"/>
          </a:solidFill>
          <a:ln w="30480">
            <a:solidFill>
              <a:srgbClr val="2B0A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A58AE56B-3860-28CA-5516-2B089EC59B0C}"/>
              </a:ext>
            </a:extLst>
          </p:cNvPr>
          <p:cNvSpPr/>
          <p:nvPr/>
        </p:nvSpPr>
        <p:spPr>
          <a:xfrm>
            <a:off x="6284385" y="17905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Links</a:t>
            </a:r>
            <a:endParaRPr lang="en-US" sz="22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94E033C-5DE9-71E9-2AF9-3FDB52C0B560}"/>
              </a:ext>
            </a:extLst>
          </p:cNvPr>
          <p:cNvSpPr/>
          <p:nvPr/>
        </p:nvSpPr>
        <p:spPr>
          <a:xfrm>
            <a:off x="6284385" y="2144891"/>
            <a:ext cx="43338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Passe o mouse sobre o link (</a:t>
            </a: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sem clicar!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para ver o endereço real. Se ele for diferente do esperado, </a:t>
            </a: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não clique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5B2670FA-ACD7-777F-5B2F-394B8E5F0AAD}"/>
              </a:ext>
            </a:extLst>
          </p:cNvPr>
          <p:cNvSpPr/>
          <p:nvPr/>
        </p:nvSpPr>
        <p:spPr>
          <a:xfrm>
            <a:off x="299268" y="4315440"/>
            <a:ext cx="11009434" cy="1326713"/>
          </a:xfrm>
          <a:prstGeom prst="roundRect">
            <a:avLst>
              <a:gd name="adj" fmla="val 7181"/>
            </a:avLst>
          </a:prstGeom>
          <a:solidFill>
            <a:srgbClr val="4B3F02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3A489DA4-D696-0FE6-BA53-2AEC9CE9E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81" y="4659531"/>
            <a:ext cx="230375" cy="226814"/>
          </a:xfrm>
          <a:prstGeom prst="rect">
            <a:avLst/>
          </a:prstGeom>
        </p:spPr>
      </p:pic>
      <p:sp>
        <p:nvSpPr>
          <p:cNvPr id="13" name="Text 10">
            <a:extLst>
              <a:ext uri="{FF2B5EF4-FFF2-40B4-BE49-F238E27FC236}">
                <a16:creationId xmlns:a16="http://schemas.microsoft.com/office/drawing/2014/main" id="{E2B5EEF4-AF90-6E93-B8D6-50A2F0F44258}"/>
              </a:ext>
            </a:extLst>
          </p:cNvPr>
          <p:cNvSpPr/>
          <p:nvPr/>
        </p:nvSpPr>
        <p:spPr>
          <a:xfrm>
            <a:off x="1027746" y="4523442"/>
            <a:ext cx="995438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 caso de dúvida:</a:t>
            </a: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Não clique em links, não baixe anexos e não responda. Entre em contato com o suposto remetente por outro método de comunicação (telefone, outro e-mail) para confirmar a </a:t>
            </a:r>
            <a:r>
              <a:rPr lang="en-US" sz="1750" dirty="0" err="1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veracidade</a:t>
            </a: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do e-mail.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64710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2BF2B907-17DF-4925-0AAD-06DB2F4C7499}"/>
              </a:ext>
            </a:extLst>
          </p:cNvPr>
          <p:cNvSpPr/>
          <p:nvPr/>
        </p:nvSpPr>
        <p:spPr>
          <a:xfrm>
            <a:off x="364585" y="674301"/>
            <a:ext cx="110338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 Que Fazer ao Identificar um Phishing?</a:t>
            </a:r>
            <a:endParaRPr lang="en-US" sz="445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006D6673-EE3B-9119-B6A3-4EE11EEAFCD4}"/>
              </a:ext>
            </a:extLst>
          </p:cNvPr>
          <p:cNvSpPr/>
          <p:nvPr/>
        </p:nvSpPr>
        <p:spPr>
          <a:xfrm>
            <a:off x="364586" y="1807007"/>
            <a:ext cx="3440806" cy="2829520"/>
          </a:xfrm>
          <a:prstGeom prst="roundRect">
            <a:avLst>
              <a:gd name="adj" fmla="val 3367"/>
            </a:avLst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EE147A1-2767-A75E-FDDC-60758A8493BD}"/>
              </a:ext>
            </a:extLst>
          </p:cNvPr>
          <p:cNvSpPr/>
          <p:nvPr/>
        </p:nvSpPr>
        <p:spPr>
          <a:xfrm>
            <a:off x="591399" y="2033822"/>
            <a:ext cx="198385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1. Não Clicar</a:t>
            </a:r>
            <a:endParaRPr lang="en-US" sz="26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EB90DEE-75C0-8899-507B-DF8FA0573F4D}"/>
              </a:ext>
            </a:extLst>
          </p:cNvPr>
          <p:cNvSpPr/>
          <p:nvPr/>
        </p:nvSpPr>
        <p:spPr>
          <a:xfrm>
            <a:off x="542558" y="2595201"/>
            <a:ext cx="308486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Jamais clique em links ou baixe anexos de e-mails suspeitos. Isso pode ativar malwares ou direcioná-lo a sites fraudulentos.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6BA4774F-AE80-CF54-ED13-7CB8FB0DE04F}"/>
              </a:ext>
            </a:extLst>
          </p:cNvPr>
          <p:cNvSpPr/>
          <p:nvPr/>
        </p:nvSpPr>
        <p:spPr>
          <a:xfrm>
            <a:off x="4155003" y="1807007"/>
            <a:ext cx="3440806" cy="2829520"/>
          </a:xfrm>
          <a:prstGeom prst="rect">
            <a:avLst/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CBBD4F13-CC16-2816-6258-6D9FCFC7ECAF}"/>
              </a:ext>
            </a:extLst>
          </p:cNvPr>
          <p:cNvSpPr/>
          <p:nvPr/>
        </p:nvSpPr>
        <p:spPr>
          <a:xfrm>
            <a:off x="4381816" y="2033822"/>
            <a:ext cx="262547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2. Não Responder</a:t>
            </a:r>
            <a:endParaRPr lang="en-US" sz="26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3CEE32B2-9B1E-0851-CECC-4EFB304AE077}"/>
              </a:ext>
            </a:extLst>
          </p:cNvPr>
          <p:cNvSpPr/>
          <p:nvPr/>
        </p:nvSpPr>
        <p:spPr>
          <a:xfrm>
            <a:off x="4264089" y="2595201"/>
            <a:ext cx="322263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Nunca responda </a:t>
            </a:r>
            <a:r>
              <a:rPr lang="en-US" sz="1750" dirty="0" err="1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ao</a:t>
            </a: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remetente</a:t>
            </a: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malicioso</a:t>
            </a: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Isso pode confirmar que seu endereço de e-mail é ativo e incentivá-los a novos ataques.</a:t>
            </a:r>
            <a:endParaRPr lang="en-US" sz="1750" dirty="0"/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CD0E4DF1-6531-5733-D1B8-B2CD4F4F33B0}"/>
              </a:ext>
            </a:extLst>
          </p:cNvPr>
          <p:cNvSpPr/>
          <p:nvPr/>
        </p:nvSpPr>
        <p:spPr>
          <a:xfrm>
            <a:off x="7957658" y="1807007"/>
            <a:ext cx="3440806" cy="2829520"/>
          </a:xfrm>
          <a:prstGeom prst="rect">
            <a:avLst/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8C98EFF2-9FDF-D984-5DDA-C215CF16E732}"/>
              </a:ext>
            </a:extLst>
          </p:cNvPr>
          <p:cNvSpPr/>
          <p:nvPr/>
        </p:nvSpPr>
        <p:spPr>
          <a:xfrm>
            <a:off x="8184471" y="2033822"/>
            <a:ext cx="206344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3. Informar</a:t>
            </a:r>
            <a:endParaRPr lang="en-US" sz="2650" dirty="0"/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99925C7B-5CA6-B28B-CC1E-36B2D281C95C}"/>
              </a:ext>
            </a:extLst>
          </p:cNvPr>
          <p:cNvSpPr/>
          <p:nvPr/>
        </p:nvSpPr>
        <p:spPr>
          <a:xfrm>
            <a:off x="8106615" y="2596492"/>
            <a:ext cx="314289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Encaminhe o e-mail suspeito imediatamente para a equipe de segurança responsável para que eles possam tomar as medidas cabíveis.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78599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645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Inter</vt:lpstr>
      <vt:lpstr>Inter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Sandila Costa</dc:creator>
  <cp:lastModifiedBy>Sandila Costa</cp:lastModifiedBy>
  <cp:revision>1</cp:revision>
  <dcterms:created xsi:type="dcterms:W3CDTF">2025-09-30T23:28:17Z</dcterms:created>
  <dcterms:modified xsi:type="dcterms:W3CDTF">2025-10-01T00:02:34Z</dcterms:modified>
</cp:coreProperties>
</file>