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66" r:id="rId3"/>
    <p:sldId id="320" r:id="rId4"/>
    <p:sldId id="294" r:id="rId5"/>
    <p:sldId id="295" r:id="rId6"/>
    <p:sldId id="296" r:id="rId7"/>
    <p:sldId id="297" r:id="rId8"/>
    <p:sldId id="298" r:id="rId9"/>
    <p:sldId id="319" r:id="rId10"/>
    <p:sldId id="281" r:id="rId11"/>
    <p:sldId id="321" r:id="rId12"/>
    <p:sldId id="322" r:id="rId13"/>
    <p:sldId id="323" r:id="rId14"/>
    <p:sldId id="324" r:id="rId15"/>
    <p:sldId id="325" r:id="rId16"/>
    <p:sldId id="326" r:id="rId17"/>
    <p:sldId id="327" r:id="rId18"/>
    <p:sldId id="331" r:id="rId19"/>
    <p:sldId id="328" r:id="rId20"/>
    <p:sldId id="329" r:id="rId21"/>
    <p:sldId id="330" r:id="rId22"/>
    <p:sldId id="367" r:id="rId23"/>
    <p:sldId id="332" r:id="rId24"/>
    <p:sldId id="369" r:id="rId25"/>
    <p:sldId id="333" r:id="rId26"/>
    <p:sldId id="334" r:id="rId27"/>
    <p:sldId id="335" r:id="rId28"/>
    <p:sldId id="336" r:id="rId29"/>
    <p:sldId id="337" r:id="rId30"/>
    <p:sldId id="338" r:id="rId31"/>
    <p:sldId id="339" r:id="rId32"/>
    <p:sldId id="370" r:id="rId33"/>
    <p:sldId id="371" r:id="rId34"/>
    <p:sldId id="372"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5" d="100"/>
          <a:sy n="65" d="100"/>
        </p:scale>
        <p:origin x="96" y="31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x-none" altLang="en-US" dirty="0"/>
              <a:t>PYTHON PRORAMMING </a:t>
            </a:r>
            <a:r>
              <a:rPr lang="" altLang="x-none" dirty="0"/>
              <a:t>FOR DATA SCIENCE AND MACHINE LEARNING</a:t>
            </a:r>
          </a:p>
        </p:txBody>
      </p:sp>
      <p:sp>
        <p:nvSpPr>
          <p:cNvPr id="3" name="Subtitle 2"/>
          <p:cNvSpPr>
            <a:spLocks noGrp="1"/>
          </p:cNvSpPr>
          <p:nvPr>
            <p:ph type="subTitle" idx="1"/>
          </p:nvPr>
        </p:nvSpPr>
        <p:spPr>
          <a:xfrm>
            <a:off x="1524000" y="3509963"/>
            <a:ext cx="9144000" cy="1655762"/>
          </a:xfrm>
        </p:spPr>
        <p:txBody>
          <a:bodyPr>
            <a:normAutofit/>
          </a:bodyPr>
          <a:lstStyle/>
          <a:p>
            <a:r>
              <a:rPr lang="en-US" sz="3600" dirty="0" smtClean="0"/>
              <a:t>Vincent Appiah </a:t>
            </a:r>
          </a:p>
          <a:p>
            <a:r>
              <a:rPr lang="en-US" sz="3600" dirty="0" smtClean="0"/>
              <a:t>RUNMILA AI INSTITUTE</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BASIC DATA TYPES</a:t>
            </a:r>
          </a:p>
        </p:txBody>
      </p:sp>
      <p:sp>
        <p:nvSpPr>
          <p:cNvPr id="3" name="Content Placeholder 2"/>
          <p:cNvSpPr>
            <a:spLocks noGrp="1"/>
          </p:cNvSpPr>
          <p:nvPr>
            <p:ph idx="1"/>
          </p:nvPr>
        </p:nvSpPr>
        <p:spPr/>
        <p:txBody>
          <a:bodyPr>
            <a:normAutofit fontScale="90000" lnSpcReduction="20000"/>
          </a:bodyPr>
          <a:lstStyle/>
          <a:p>
            <a:pPr>
              <a:lnSpc>
                <a:spcPct val="100000"/>
              </a:lnSpc>
              <a:buFont typeface="Arial" panose="020B0604020202020204"/>
              <a:buChar char="•"/>
            </a:pPr>
            <a:r>
              <a:rPr lang="en-US" dirty="0" smtClean="0">
                <a:solidFill>
                  <a:srgbClr val="000000"/>
                </a:solidFill>
                <a:ea typeface="Verdana" panose="020B0604030504040204" pitchFamily="34" charset="0"/>
                <a:cs typeface="+mn-ea"/>
                <a:sym typeface="+mn-ea"/>
              </a:rPr>
              <a:t>Boolean </a:t>
            </a:r>
            <a:endParaRPr lang="en-US" dirty="0" smtClean="0">
              <a:solidFill>
                <a:srgbClr val="000000"/>
              </a:solidFill>
              <a:ea typeface="Verdana" panose="020B0604030504040204" pitchFamily="34" charset="0"/>
              <a:cs typeface="+mn-ea"/>
            </a:endParaRPr>
          </a:p>
          <a:p>
            <a:pPr marL="0" indent="0">
              <a:lnSpc>
                <a:spcPct val="100000"/>
              </a:lnSpc>
              <a:buNone/>
            </a:pPr>
            <a:r>
              <a:rPr lang="en-US" dirty="0" smtClean="0">
                <a:solidFill>
                  <a:srgbClr val="000000"/>
                </a:solidFill>
                <a:ea typeface="Verdana" panose="020B0604030504040204" pitchFamily="34" charset="0"/>
                <a:cs typeface="+mn-ea"/>
                <a:sym typeface="+mn-ea"/>
              </a:rPr>
              <a:t>  - True   or 1</a:t>
            </a:r>
            <a:endParaRPr lang="en-US" dirty="0" smtClean="0">
              <a:solidFill>
                <a:srgbClr val="000000"/>
              </a:solidFill>
              <a:ea typeface="Verdana" panose="020B0604030504040204" pitchFamily="34" charset="0"/>
              <a:cs typeface="+mn-ea"/>
            </a:endParaRPr>
          </a:p>
          <a:p>
            <a:pPr marL="0" indent="0">
              <a:lnSpc>
                <a:spcPct val="100000"/>
              </a:lnSpc>
              <a:buNone/>
            </a:pPr>
            <a:r>
              <a:rPr lang="en-US" dirty="0" smtClean="0">
                <a:solidFill>
                  <a:srgbClr val="000000"/>
                </a:solidFill>
                <a:ea typeface="Verdana" panose="020B0604030504040204" pitchFamily="34" charset="0"/>
                <a:cs typeface="+mn-ea"/>
                <a:sym typeface="+mn-ea"/>
              </a:rPr>
              <a:t>  - False  or 0</a:t>
            </a:r>
            <a:endParaRPr lang="en-US" dirty="0" smtClean="0">
              <a:solidFill>
                <a:srgbClr val="000000"/>
              </a:solidFill>
              <a:ea typeface="Verdana" panose="020B0604030504040204" pitchFamily="34" charset="0"/>
              <a:cs typeface="+mn-ea"/>
            </a:endParaRPr>
          </a:p>
          <a:p>
            <a:pPr>
              <a:lnSpc>
                <a:spcPct val="100000"/>
              </a:lnSpc>
              <a:buFont typeface="Arial" panose="020B0604020202020204"/>
              <a:buChar char="•"/>
            </a:pPr>
            <a:r>
              <a:rPr lang="en-US" dirty="0" smtClean="0">
                <a:solidFill>
                  <a:srgbClr val="000000"/>
                </a:solidFill>
                <a:ea typeface="Verdana" panose="020B0604030504040204" pitchFamily="34" charset="0"/>
                <a:cs typeface="+mn-ea"/>
                <a:sym typeface="+mn-ea"/>
              </a:rPr>
              <a:t>Numbers</a:t>
            </a:r>
            <a:endParaRPr dirty="0">
              <a:ea typeface="Verdana" panose="020B0604030504040204" pitchFamily="34" charset="0"/>
              <a:cs typeface="+mn-ea"/>
            </a:endParaRPr>
          </a:p>
          <a:p>
            <a:pPr marL="0" indent="0">
              <a:lnSpc>
                <a:spcPct val="100000"/>
              </a:lnSpc>
              <a:buNone/>
            </a:pPr>
            <a:r>
              <a:rPr lang="en-US" dirty="0">
                <a:solidFill>
                  <a:srgbClr val="000000"/>
                </a:solidFill>
                <a:ea typeface="Verdana" panose="020B0604030504040204" pitchFamily="34" charset="0"/>
                <a:cs typeface="+mn-ea"/>
                <a:sym typeface="+mn-ea"/>
              </a:rPr>
              <a:t>   - Integers</a:t>
            </a:r>
            <a:endParaRPr dirty="0">
              <a:ea typeface="Verdana" panose="020B0604030504040204" pitchFamily="34" charset="0"/>
              <a:cs typeface="+mn-ea"/>
            </a:endParaRPr>
          </a:p>
          <a:p>
            <a:pPr marL="0" indent="0">
              <a:lnSpc>
                <a:spcPct val="100000"/>
              </a:lnSpc>
              <a:buNone/>
            </a:pPr>
            <a:r>
              <a:rPr lang="en-US" dirty="0">
                <a:solidFill>
                  <a:srgbClr val="000000"/>
                </a:solidFill>
                <a:ea typeface="Verdana" panose="020B0604030504040204" pitchFamily="34" charset="0"/>
                <a:cs typeface="+mn-ea"/>
                <a:sym typeface="+mn-ea"/>
              </a:rPr>
              <a:t>   - Floating  point numbers</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Strings</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List</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Tuples</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Dictionaries</a:t>
            </a:r>
            <a:endParaRPr dirty="0">
              <a:ea typeface="Verdana" panose="020B0604030504040204" pitchFamily="34" charset="0"/>
              <a:cs typeface="Verdana" panose="020B0604030504040204" pitchFamily="34" charset="0"/>
            </a:endParaRPr>
          </a:p>
          <a:p>
            <a:pPr>
              <a:lnSpc>
                <a:spcPct val="100000"/>
              </a:lnSpc>
            </a:pPr>
            <a:endParaRPr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NUMBERS</a:t>
            </a:r>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spcAft>
                <a:spcPts val="0"/>
              </a:spcAft>
              <a:buFont typeface="Arial" panose="020B0604020202020204"/>
              <a:buChar char="•"/>
            </a:pPr>
            <a:r>
              <a:rPr lang="en-US" sz="3200" dirty="0">
                <a:solidFill>
                  <a:srgbClr val="000000"/>
                </a:solidFill>
                <a:ea typeface="Verdana" panose="020B0604030504040204" pitchFamily="34" charset="0"/>
                <a:cs typeface="+mn-ea"/>
                <a:sym typeface="+mn-ea"/>
              </a:rPr>
              <a:t>Integers are whole numbers </a:t>
            </a:r>
            <a:r>
              <a:rPr lang="en-US" sz="3200" dirty="0" err="1">
                <a:solidFill>
                  <a:srgbClr val="000000"/>
                </a:solidFill>
                <a:ea typeface="Verdana" panose="020B0604030504040204" pitchFamily="34" charset="0"/>
                <a:cs typeface="+mn-ea"/>
                <a:sym typeface="+mn-ea"/>
              </a:rPr>
              <a:t>eg</a:t>
            </a:r>
            <a:r>
              <a:rPr lang="en-US" sz="3200" dirty="0">
                <a:solidFill>
                  <a:srgbClr val="000000"/>
                </a:solidFill>
                <a:ea typeface="Verdana" panose="020B0604030504040204" pitchFamily="34" charset="0"/>
                <a:cs typeface="+mn-ea"/>
                <a:sym typeface="+mn-ea"/>
              </a:rPr>
              <a:t>. 1,2,3,10,12</a:t>
            </a:r>
            <a:endParaRPr sz="3200" dirty="0">
              <a:ea typeface="Verdana" panose="020B0604030504040204" pitchFamily="34" charset="0"/>
              <a:cs typeface="+mn-ea"/>
            </a:endParaRPr>
          </a:p>
          <a:p>
            <a:pPr>
              <a:lnSpc>
                <a:spcPct val="100000"/>
              </a:lnSpc>
              <a:spcBef>
                <a:spcPts val="0"/>
              </a:spcBef>
              <a:spcAft>
                <a:spcPts val="0"/>
              </a:spcAft>
              <a:buFont typeface="Arial" panose="020B0604020202020204"/>
              <a:buChar char="•"/>
            </a:pPr>
            <a:r>
              <a:rPr lang="en-US" sz="3200" dirty="0">
                <a:solidFill>
                  <a:srgbClr val="000000"/>
                </a:solidFill>
                <a:ea typeface="Verdana" panose="020B0604030504040204" pitchFamily="34" charset="0"/>
                <a:cs typeface="+mn-ea"/>
                <a:sym typeface="+mn-ea"/>
              </a:rPr>
              <a:t>Floats are decimals  </a:t>
            </a:r>
            <a:r>
              <a:rPr lang="en-US" sz="3200" dirty="0" err="1">
                <a:solidFill>
                  <a:srgbClr val="000000"/>
                </a:solidFill>
                <a:ea typeface="Verdana" panose="020B0604030504040204" pitchFamily="34" charset="0"/>
                <a:cs typeface="+mn-ea"/>
                <a:sym typeface="+mn-ea"/>
              </a:rPr>
              <a:t>eg</a:t>
            </a:r>
            <a:r>
              <a:rPr lang="en-US" sz="3200" dirty="0">
                <a:solidFill>
                  <a:srgbClr val="000000"/>
                </a:solidFill>
                <a:ea typeface="Verdana" panose="020B0604030504040204" pitchFamily="34" charset="0"/>
                <a:cs typeface="+mn-ea"/>
                <a:sym typeface="+mn-ea"/>
              </a:rPr>
              <a:t>. 0.1, 2.1,20.5</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&gt;&gt; </a:t>
            </a:r>
            <a:r>
              <a:rPr lang="en-US" sz="3200" dirty="0" err="1">
                <a:solidFill>
                  <a:srgbClr val="000000"/>
                </a:solidFill>
                <a:ea typeface="Verdana" panose="020B0604030504040204" pitchFamily="34" charset="0"/>
                <a:cs typeface="+mn-ea"/>
                <a:sym typeface="+mn-ea"/>
              </a:rPr>
              <a:t>num</a:t>
            </a:r>
            <a:r>
              <a:rPr lang="en-US" sz="3200" dirty="0">
                <a:solidFill>
                  <a:srgbClr val="000000"/>
                </a:solidFill>
                <a:ea typeface="Verdana" panose="020B0604030504040204" pitchFamily="34" charset="0"/>
                <a:cs typeface="+mn-ea"/>
                <a:sym typeface="+mn-ea"/>
              </a:rPr>
              <a:t> =3 </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&gt;&gt;&gt;print(</a:t>
            </a:r>
            <a:r>
              <a:rPr lang="en-US" sz="3200" dirty="0" err="1">
                <a:solidFill>
                  <a:srgbClr val="000000"/>
                </a:solidFill>
                <a:ea typeface="Verdana" panose="020B0604030504040204" pitchFamily="34" charset="0"/>
                <a:cs typeface="+mn-ea"/>
                <a:sym typeface="+mn-ea"/>
              </a:rPr>
              <a:t>num</a:t>
            </a:r>
            <a:r>
              <a:rPr lang="en-US" sz="3200" dirty="0">
                <a:solidFill>
                  <a:srgbClr val="000000"/>
                </a:solidFill>
                <a:ea typeface="Verdana" panose="020B0604030504040204" pitchFamily="34" charset="0"/>
                <a:cs typeface="+mn-ea"/>
                <a:sym typeface="+mn-ea"/>
              </a:rPr>
              <a:t>)</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3</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&gt;&gt;&gt;print(num+5)</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8</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&gt;&gt;&gt; print(</a:t>
            </a:r>
            <a:r>
              <a:rPr lang="en-US" sz="3200" dirty="0" err="1">
                <a:solidFill>
                  <a:srgbClr val="000000"/>
                </a:solidFill>
                <a:ea typeface="Verdana" panose="020B0604030504040204" pitchFamily="34" charset="0"/>
                <a:cs typeface="+mn-ea"/>
                <a:sym typeface="+mn-ea"/>
              </a:rPr>
              <a:t>num</a:t>
            </a:r>
            <a:r>
              <a:rPr lang="en-US" sz="3200" dirty="0">
                <a:solidFill>
                  <a:srgbClr val="000000"/>
                </a:solidFill>
                <a:ea typeface="Verdana" panose="020B0604030504040204" pitchFamily="34" charset="0"/>
                <a:cs typeface="+mn-ea"/>
                <a:sym typeface="+mn-ea"/>
              </a:rPr>
              <a:t>/2)</a:t>
            </a:r>
            <a:endParaRPr sz="3200" dirty="0">
              <a:ea typeface="Verdana" panose="020B0604030504040204" pitchFamily="34" charset="0"/>
              <a:cs typeface="+mn-ea"/>
            </a:endParaRPr>
          </a:p>
          <a:p>
            <a:pPr marL="0" indent="0">
              <a:lnSpc>
                <a:spcPct val="100000"/>
              </a:lnSpc>
              <a:spcBef>
                <a:spcPts val="0"/>
              </a:spcBef>
              <a:spcAft>
                <a:spcPts val="0"/>
              </a:spcAft>
              <a:buNone/>
            </a:pPr>
            <a:r>
              <a:rPr lang="en-US" sz="3200" dirty="0">
                <a:solidFill>
                  <a:srgbClr val="000000"/>
                </a:solidFill>
                <a:ea typeface="Verdana" panose="020B0604030504040204" pitchFamily="34" charset="0"/>
                <a:cs typeface="+mn-ea"/>
                <a:sym typeface="+mn-ea"/>
              </a:rPr>
              <a:t>1.5</a:t>
            </a:r>
            <a:endParaRPr sz="3200" dirty="0">
              <a:ea typeface="Verdana" panose="020B0604030504040204" pitchFamily="34" charset="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pitchFamily="34" charset="0"/>
                <a:cs typeface="+mn-ea"/>
                <a:sym typeface="+mn-ea"/>
              </a:rPr>
              <a:t>What is happening? 3/2 should give you 1.5  </a:t>
            </a:r>
            <a:r>
              <a:rPr lang="x-none" altLang="en-US" sz="3200" dirty="0">
                <a:solidFill>
                  <a:srgbClr val="000000"/>
                </a:solidFill>
                <a:ea typeface="Verdana" panose="020B0604030504040204" pitchFamily="34" charset="0"/>
                <a:cs typeface="+mn-ea"/>
                <a:sym typeface="+mn-ea"/>
              </a:rPr>
              <a:t>but </a:t>
            </a:r>
            <a:r>
              <a:rPr lang="en-US" sz="3200" dirty="0">
                <a:solidFill>
                  <a:srgbClr val="000000"/>
                </a:solidFill>
                <a:ea typeface="Verdana" panose="020B0604030504040204" pitchFamily="34" charset="0"/>
                <a:cs typeface="+mn-ea"/>
                <a:sym typeface="+mn-ea"/>
              </a:rPr>
              <a:t> you get 1</a:t>
            </a:r>
            <a:r>
              <a:rPr lang="en-US" sz="3200" dirty="0">
                <a:solidFill>
                  <a:srgbClr val="000000"/>
                </a:solidFill>
                <a:latin typeface="+mn-ea"/>
                <a:ea typeface="Verdana" panose="020B0604030504040204" pitchFamily="34" charset="0"/>
                <a:cs typeface="+mn-ea"/>
                <a:sym typeface="+mn-ea"/>
              </a:rPr>
              <a:t>.</a:t>
            </a:r>
            <a:endParaRPr dirty="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ts val="0"/>
              </a:spcBef>
              <a:spcAft>
                <a:spcPts val="0"/>
              </a:spcAft>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NUMBERS CONT'D</a:t>
            </a:r>
          </a:p>
        </p:txBody>
      </p:sp>
      <p:sp>
        <p:nvSpPr>
          <p:cNvPr id="3" name="Content Placeholder 2"/>
          <p:cNvSpPr>
            <a:spLocks noGrp="1"/>
          </p:cNvSpPr>
          <p:nvPr>
            <p:ph idx="1"/>
          </p:nvPr>
        </p:nvSpPr>
        <p:spPr/>
        <p:txBody>
          <a:bodyPr>
            <a:normAutofit fontScale="77500" lnSpcReduction="20000"/>
          </a:bodyPr>
          <a:lstStyle/>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Python by default returns integer values when performing numerical operations. </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To display floats you need to  convert your numbers to float. </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There are several ways of doing that but we shall look at only two.</a:t>
            </a:r>
            <a:endParaRPr sz="3200" dirty="0">
              <a:cs typeface="+mn-ea"/>
            </a:endParaRPr>
          </a:p>
          <a:p>
            <a:pPr>
              <a:lnSpc>
                <a:spcPct val="100000"/>
              </a:lnSpc>
              <a:spcBef>
                <a:spcPts val="0"/>
              </a:spcBef>
              <a:spcAft>
                <a:spcPts val="0"/>
              </a:spcAft>
              <a:buSzPct val="25000"/>
              <a:buFont typeface="StarSymbol"/>
              <a:buChar char="l"/>
            </a:pPr>
            <a:r>
              <a:rPr lang="" altLang="en-US" sz="3200" dirty="0">
                <a:solidFill>
                  <a:srgbClr val="000000"/>
                </a:solidFill>
                <a:ea typeface="Verdana" panose="020B0604030504040204"/>
                <a:cs typeface="+mn-ea"/>
                <a:sym typeface="+mn-ea"/>
              </a:rPr>
              <a:t>1.</a:t>
            </a:r>
            <a:r>
              <a:rPr lang="en-US" sz="3200" dirty="0">
                <a:solidFill>
                  <a:srgbClr val="000000"/>
                </a:solidFill>
                <a:ea typeface="Verdana" panose="020B0604030504040204"/>
                <a:cs typeface="+mn-ea"/>
                <a:sym typeface="+mn-ea"/>
              </a:rPr>
              <a:t> </a:t>
            </a:r>
            <a:r>
              <a:rPr lang="" altLang="en-US" sz="3200" dirty="0">
                <a:solidFill>
                  <a:srgbClr val="000000"/>
                </a:solidFill>
                <a:ea typeface="Verdana" panose="020B0604030504040204"/>
                <a:cs typeface="+mn-ea"/>
                <a:sym typeface="+mn-ea"/>
              </a:rPr>
              <a:t>U</a:t>
            </a:r>
            <a:r>
              <a:rPr lang="en-US" sz="3200" dirty="0">
                <a:solidFill>
                  <a:srgbClr val="000000"/>
                </a:solidFill>
                <a:ea typeface="Verdana" panose="020B0604030504040204"/>
                <a:cs typeface="+mn-ea"/>
                <a:sym typeface="+mn-ea"/>
              </a:rPr>
              <a:t>se the keyword</a:t>
            </a:r>
            <a:r>
              <a:rPr lang="en-US" sz="3200" dirty="0">
                <a:solidFill>
                  <a:srgbClr val="FF3333"/>
                </a:solidFill>
                <a:ea typeface="Verdana" panose="020B0604030504040204"/>
                <a:cs typeface="+mn-ea"/>
                <a:sym typeface="+mn-ea"/>
              </a:rPr>
              <a:t> float  </a:t>
            </a:r>
            <a:r>
              <a:rPr lang="en-US" sz="3200" dirty="0" err="1">
                <a:solidFill>
                  <a:srgbClr val="000000"/>
                </a:solidFill>
                <a:ea typeface="Verdana" panose="020B0604030504040204"/>
                <a:cs typeface="+mn-ea"/>
                <a:sym typeface="+mn-ea"/>
              </a:rPr>
              <a:t>eg</a:t>
            </a:r>
            <a:r>
              <a:rPr lang="en-US" sz="3200" dirty="0">
                <a:solidFill>
                  <a:srgbClr val="000000"/>
                </a:solidFill>
                <a:ea typeface="Verdana" panose="020B0604030504040204"/>
                <a:cs typeface="+mn-ea"/>
                <a:sym typeface="+mn-ea"/>
              </a:rPr>
              <a:t>.</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&gt;&gt;&gt; float(3)</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3.0</a:t>
            </a:r>
            <a:endParaRPr sz="3200" dirty="0">
              <a:cs typeface="+mn-ea"/>
            </a:endParaRPr>
          </a:p>
          <a:p>
            <a:pPr>
              <a:lnSpc>
                <a:spcPct val="100000"/>
              </a:lnSpc>
              <a:spcBef>
                <a:spcPts val="0"/>
              </a:spcBef>
              <a:spcAft>
                <a:spcPts val="0"/>
              </a:spcAft>
              <a:buSzPct val="25000"/>
              <a:buFont typeface="StarSymbol"/>
              <a:buChar char="l"/>
            </a:pPr>
            <a:r>
              <a:rPr lang="" altLang="en-US" sz="3200" dirty="0">
                <a:solidFill>
                  <a:srgbClr val="000000"/>
                </a:solidFill>
                <a:ea typeface="Verdana" panose="020B0604030504040204"/>
                <a:cs typeface="+mn-ea"/>
                <a:sym typeface="+mn-ea"/>
              </a:rPr>
              <a:t>2.</a:t>
            </a:r>
            <a:r>
              <a:rPr lang="en-US" sz="3200" dirty="0">
                <a:solidFill>
                  <a:srgbClr val="000000"/>
                </a:solidFill>
                <a:ea typeface="Verdana" panose="020B0604030504040204"/>
                <a:cs typeface="+mn-ea"/>
                <a:sym typeface="+mn-ea"/>
              </a:rPr>
              <a:t> </a:t>
            </a:r>
            <a:r>
              <a:rPr lang="" altLang="en-US" sz="3200" dirty="0">
                <a:solidFill>
                  <a:srgbClr val="000000"/>
                </a:solidFill>
                <a:ea typeface="Verdana" panose="020B0604030504040204"/>
                <a:cs typeface="+mn-ea"/>
                <a:sym typeface="+mn-ea"/>
              </a:rPr>
              <a:t>E</a:t>
            </a:r>
            <a:r>
              <a:rPr lang="en-US" sz="3200" dirty="0">
                <a:solidFill>
                  <a:srgbClr val="000000"/>
                </a:solidFill>
                <a:ea typeface="Verdana" panose="020B0604030504040204"/>
                <a:cs typeface="+mn-ea"/>
                <a:sym typeface="+mn-ea"/>
              </a:rPr>
              <a:t>nter your values in floats </a:t>
            </a:r>
            <a:r>
              <a:rPr lang="en-US" sz="3200" dirty="0" err="1">
                <a:solidFill>
                  <a:srgbClr val="000000"/>
                </a:solidFill>
                <a:ea typeface="Verdana" panose="020B0604030504040204"/>
                <a:cs typeface="+mn-ea"/>
                <a:sym typeface="+mn-ea"/>
              </a:rPr>
              <a:t>eg</a:t>
            </a:r>
            <a:r>
              <a:rPr lang="en-US" sz="3200" dirty="0">
                <a:solidFill>
                  <a:srgbClr val="000000"/>
                </a:solidFill>
                <a:ea typeface="Verdana" panose="020B0604030504040204"/>
                <a:cs typeface="+mn-ea"/>
                <a:sym typeface="+mn-ea"/>
              </a:rPr>
              <a:t>.</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&gt;&gt;&gt; 2.0</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Now lets  perform the division operation again. </a:t>
            </a:r>
            <a:r>
              <a:rPr lang="" altLang="en-US" sz="3200" dirty="0">
                <a:solidFill>
                  <a:srgbClr val="000000"/>
                </a:solidFill>
                <a:ea typeface="Verdana" panose="020B0604030504040204"/>
                <a:cs typeface="+mn-ea"/>
                <a:sym typeface="+mn-ea"/>
              </a:rPr>
              <a:t>Does python return the expected results?</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&gt;&gt;&gt; float(</a:t>
            </a:r>
            <a:r>
              <a:rPr lang="en-US" sz="3200" dirty="0" err="1">
                <a:solidFill>
                  <a:srgbClr val="000000"/>
                </a:solidFill>
                <a:ea typeface="Verdana" panose="020B0604030504040204"/>
                <a:cs typeface="+mn-ea"/>
                <a:sym typeface="+mn-ea"/>
              </a:rPr>
              <a:t>num</a:t>
            </a:r>
            <a:r>
              <a:rPr lang="en-US" sz="3200" dirty="0">
                <a:solidFill>
                  <a:srgbClr val="000000"/>
                </a:solidFill>
                <a:ea typeface="Verdana" panose="020B0604030504040204"/>
                <a:cs typeface="+mn-ea"/>
                <a:sym typeface="+mn-ea"/>
              </a:rPr>
              <a:t>)/2</a:t>
            </a:r>
            <a:endParaRPr sz="3200" dirty="0">
              <a:cs typeface="+mn-ea"/>
            </a:endParaRPr>
          </a:p>
          <a:p>
            <a:pPr>
              <a:lnSpc>
                <a:spcPct val="100000"/>
              </a:lnSpc>
              <a:spcBef>
                <a:spcPts val="0"/>
              </a:spcBef>
              <a:spcAft>
                <a:spcPts val="0"/>
              </a:spcAft>
              <a:buSzPct val="25000"/>
              <a:buFont typeface="StarSymbol"/>
              <a:buChar char="l"/>
            </a:pPr>
            <a:r>
              <a:rPr lang="en-US" sz="3200" dirty="0">
                <a:solidFill>
                  <a:srgbClr val="000000"/>
                </a:solidFill>
                <a:ea typeface="Verdana" panose="020B0604030504040204"/>
                <a:cs typeface="+mn-ea"/>
                <a:sym typeface="+mn-ea"/>
              </a:rPr>
              <a:t>1.5</a:t>
            </a:r>
            <a:endParaRPr sz="3200" dirty="0">
              <a:cs typeface="+mn-ea"/>
            </a:endParaRPr>
          </a:p>
          <a:p>
            <a:pPr>
              <a:lnSpc>
                <a:spcPct val="90000"/>
              </a:lnSpc>
            </a:pPr>
            <a:endParaRPr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dirty="0"/>
              <a:t>MATHEMATICAL  AND LOGICAL OPERATIONS</a:t>
            </a:r>
          </a:p>
        </p:txBody>
      </p:sp>
      <p:sp>
        <p:nvSpPr>
          <p:cNvPr id="3" name="Content Placeholder 2"/>
          <p:cNvSpPr>
            <a:spLocks noGrp="1"/>
          </p:cNvSpPr>
          <p:nvPr>
            <p:ph idx="1"/>
          </p:nvPr>
        </p:nvSpPr>
        <p:spPr/>
        <p:txBody>
          <a:bodyPr>
            <a:normAutofit fontScale="97500" lnSpcReduction="10000"/>
          </a:bodyPr>
          <a:lstStyle/>
          <a:p>
            <a:pPr>
              <a:lnSpc>
                <a:spcPct val="100000"/>
              </a:lnSpc>
              <a:spcBef>
                <a:spcPts val="0"/>
              </a:spcBef>
              <a:spcAft>
                <a:spcPts val="0"/>
              </a:spcAft>
            </a:pPr>
            <a:r>
              <a:rPr lang="en-US" dirty="0">
                <a:solidFill>
                  <a:srgbClr val="000000"/>
                </a:solidFill>
                <a:latin typeface="+mn-ea"/>
                <a:ea typeface="Verdana" panose="020B0604030504040204"/>
                <a:cs typeface="+mn-ea"/>
                <a:sym typeface="+mn-ea"/>
              </a:rPr>
              <a:t>+ plus</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 minus</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  division</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 multiplication</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 exponent</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 modulo</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&lt; less- than</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&gt; greater- than</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&lt;= less- than- or- equal</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&gt;= greater- than- or- equal</a:t>
            </a:r>
            <a:endParaRPr dirty="0">
              <a:latin typeface="+mn-ea"/>
              <a:cs typeface="+mn-ea"/>
            </a:endParaRPr>
          </a:p>
          <a:p>
            <a:pPr>
              <a:lnSpc>
                <a:spcPct val="100000"/>
              </a:lnSpc>
              <a:spcBef>
                <a:spcPts val="0"/>
              </a:spcBef>
              <a:spcAft>
                <a:spcPts val="0"/>
              </a:spcAft>
            </a:pPr>
            <a:r>
              <a:rPr lang="en-US" dirty="0">
                <a:solidFill>
                  <a:srgbClr val="000000"/>
                </a:solidFill>
                <a:latin typeface="+mn-ea"/>
                <a:ea typeface="Verdana" panose="020B0604030504040204"/>
                <a:cs typeface="+mn-ea"/>
                <a:sym typeface="+mn-ea"/>
              </a:rPr>
              <a:t>== equal</a:t>
            </a:r>
            <a:endParaRPr dirty="0">
              <a:latin typeface="+mn-ea"/>
              <a:cs typeface="+mn-ea"/>
            </a:endParaRPr>
          </a:p>
          <a:p>
            <a:pPr>
              <a:lnSpc>
                <a:spcPct val="100000"/>
              </a:lnSpc>
              <a:spcBef>
                <a:spcPts val="0"/>
              </a:spcBef>
              <a:spcAft>
                <a:spcPts val="0"/>
              </a:spcAft>
            </a:pPr>
            <a:endParaRPr lang="en-US">
              <a:latin typeface="+mn-ea"/>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STRINGS</a:t>
            </a:r>
          </a:p>
        </p:txBody>
      </p:sp>
      <p:sp>
        <p:nvSpPr>
          <p:cNvPr id="3" name="Content Placeholder 2"/>
          <p:cNvSpPr>
            <a:spLocks noGrp="1"/>
          </p:cNvSpPr>
          <p:nvPr>
            <p:ph idx="1"/>
          </p:nvPr>
        </p:nvSpPr>
        <p:spPr/>
        <p:txBody>
          <a:bodyPr>
            <a:normAutofit/>
          </a:bodyPr>
          <a:lstStyle/>
          <a:p>
            <a:pPr algn="just">
              <a:lnSpc>
                <a:spcPct val="100000"/>
              </a:lnSpc>
              <a:spcBef>
                <a:spcPts val="0"/>
              </a:spcBef>
              <a:spcAft>
                <a:spcPts val="0"/>
              </a:spcAft>
              <a:buFont typeface="Arial" panose="020B0604020202020204"/>
              <a:buChar char="•"/>
            </a:pPr>
            <a:r>
              <a:rPr lang="en-US" sz="2400" dirty="0">
                <a:solidFill>
                  <a:srgbClr val="000000"/>
                </a:solidFill>
                <a:ea typeface="Verdana" panose="020B0604030504040204"/>
                <a:sym typeface="+mn-ea"/>
              </a:rPr>
              <a:t>String is a sequence of characters. Characters are anything that can be typed on the keyboard. It can be numbers, alphabets or symbols.</a:t>
            </a:r>
            <a:endParaRPr sz="2400" dirty="0"/>
          </a:p>
          <a:p>
            <a:pPr algn="just">
              <a:lnSpc>
                <a:spcPct val="100000"/>
              </a:lnSpc>
              <a:spcBef>
                <a:spcPts val="0"/>
              </a:spcBef>
              <a:spcAft>
                <a:spcPts val="0"/>
              </a:spcAft>
              <a:buFont typeface="Arial" panose="020B0604020202020204"/>
              <a:buChar char="•"/>
            </a:pPr>
            <a:r>
              <a:rPr lang="en-US" sz="2400" dirty="0">
                <a:solidFill>
                  <a:srgbClr val="000000"/>
                </a:solidFill>
                <a:ea typeface="Verdana" panose="020B0604030504040204"/>
                <a:sym typeface="+mn-ea"/>
              </a:rPr>
              <a:t>In python strings are created by putting them in single or double quotes </a:t>
            </a:r>
            <a:endParaRPr sz="2400" dirty="0"/>
          </a:p>
          <a:p>
            <a:pPr algn="just">
              <a:lnSpc>
                <a:spcPct val="100000"/>
              </a:lnSpc>
              <a:spcBef>
                <a:spcPts val="0"/>
              </a:spcBef>
              <a:spcAft>
                <a:spcPts val="0"/>
              </a:spcAft>
              <a:buFont typeface="Arial" panose="020B0604020202020204"/>
              <a:buChar char="•"/>
            </a:pPr>
            <a:r>
              <a:rPr lang="en-US" sz="2400" dirty="0">
                <a:solidFill>
                  <a:srgbClr val="000000"/>
                </a:solidFill>
                <a:ea typeface="Verdana" panose="020B0604030504040204"/>
                <a:sym typeface="+mn-ea"/>
              </a:rPr>
              <a:t>Example of a string object is “hello world” or “</a:t>
            </a:r>
            <a:r>
              <a:rPr lang="x-none" altLang="en-US" sz="2400" dirty="0">
                <a:solidFill>
                  <a:srgbClr val="000000"/>
                </a:solidFill>
                <a:ea typeface="Verdana" panose="020B0604030504040204"/>
                <a:sym typeface="+mn-ea"/>
              </a:rPr>
              <a:t>ghdatascience</a:t>
            </a:r>
            <a:r>
              <a:rPr lang="en-US" sz="2400" dirty="0">
                <a:solidFill>
                  <a:srgbClr val="000000"/>
                </a:solidFill>
                <a:ea typeface="Verdana" panose="020B0604030504040204"/>
                <a:sym typeface="+mn-ea"/>
              </a:rPr>
              <a:t>” or ‘</a:t>
            </a:r>
            <a:r>
              <a:rPr lang="x-none" altLang="en-US" sz="2400" dirty="0">
                <a:solidFill>
                  <a:srgbClr val="000000"/>
                </a:solidFill>
                <a:ea typeface="Verdana" panose="020B0604030504040204"/>
                <a:sym typeface="+mn-ea"/>
              </a:rPr>
              <a:t>Data Science Summit</a:t>
            </a:r>
            <a:r>
              <a:rPr lang="en-US" sz="2400" dirty="0">
                <a:solidFill>
                  <a:srgbClr val="000000"/>
                </a:solidFill>
                <a:ea typeface="Verdana" panose="020B0604030504040204"/>
                <a:sym typeface="+mn-ea"/>
              </a:rPr>
              <a:t>’</a:t>
            </a:r>
            <a:endParaRPr sz="2400" dirty="0"/>
          </a:p>
          <a:p>
            <a:pPr algn="just">
              <a:lnSpc>
                <a:spcPct val="100000"/>
              </a:lnSpc>
              <a:spcBef>
                <a:spcPts val="0"/>
              </a:spcBef>
              <a:spcAft>
                <a:spcPts val="0"/>
              </a:spcAft>
              <a:buFont typeface="Arial" panose="020B0604020202020204"/>
              <a:buChar char="•"/>
            </a:pPr>
            <a:r>
              <a:rPr lang="en-US" sz="2400" dirty="0">
                <a:solidFill>
                  <a:srgbClr val="000000"/>
                </a:solidFill>
                <a:ea typeface="Verdana" panose="020B0604030504040204"/>
                <a:sym typeface="+mn-ea"/>
              </a:rPr>
              <a:t>Strings can span one or more lines.</a:t>
            </a:r>
            <a:endParaRPr sz="2400" dirty="0"/>
          </a:p>
          <a:p>
            <a:pPr algn="just">
              <a:lnSpc>
                <a:spcPct val="100000"/>
              </a:lnSpc>
              <a:spcBef>
                <a:spcPts val="0"/>
              </a:spcBef>
              <a:spcAft>
                <a:spcPts val="0"/>
              </a:spcAft>
              <a:buFont typeface="Arial" panose="020B0604020202020204"/>
              <a:buChar char="•"/>
            </a:pPr>
            <a:r>
              <a:rPr lang="en-US" sz="2400" dirty="0">
                <a:solidFill>
                  <a:srgbClr val="000000"/>
                </a:solidFill>
                <a:ea typeface="Verdana" panose="020B0604030504040204"/>
                <a:sym typeface="+mn-ea"/>
              </a:rPr>
              <a:t>For multiline strings we place the characters in triple quotes </a:t>
            </a:r>
            <a:r>
              <a:rPr lang="en-US" sz="2400" dirty="0" err="1">
                <a:solidFill>
                  <a:srgbClr val="000000"/>
                </a:solidFill>
                <a:ea typeface="Verdana" panose="020B0604030504040204"/>
                <a:sym typeface="+mn-ea"/>
              </a:rPr>
              <a:t>eg</a:t>
            </a:r>
            <a:r>
              <a:rPr lang="en-US" sz="2400" dirty="0">
                <a:solidFill>
                  <a:srgbClr val="000000"/>
                </a:solidFill>
                <a:ea typeface="Verdana" panose="020B0604030504040204"/>
                <a:sym typeface="+mn-ea"/>
              </a:rPr>
              <a:t>. </a:t>
            </a:r>
            <a:endParaRPr sz="2400" dirty="0"/>
          </a:p>
          <a:p>
            <a:pPr marL="0" indent="0" algn="just">
              <a:lnSpc>
                <a:spcPct val="100000"/>
              </a:lnSpc>
              <a:spcBef>
                <a:spcPts val="0"/>
              </a:spcBef>
              <a:spcAft>
                <a:spcPts val="0"/>
              </a:spcAft>
              <a:buNone/>
            </a:pPr>
            <a:r>
              <a:rPr lang="en-US" sz="2400" dirty="0">
                <a:solidFill>
                  <a:srgbClr val="000000"/>
                </a:solidFill>
                <a:ea typeface="Verdana" panose="020B0604030504040204"/>
                <a:sym typeface="+mn-ea"/>
              </a:rPr>
              <a:t>‘’’ This is </a:t>
            </a:r>
            <a:endParaRPr sz="2400" dirty="0"/>
          </a:p>
          <a:p>
            <a:pPr marL="0" indent="0" algn="just">
              <a:lnSpc>
                <a:spcPct val="100000"/>
              </a:lnSpc>
              <a:spcBef>
                <a:spcPts val="0"/>
              </a:spcBef>
              <a:spcAft>
                <a:spcPts val="0"/>
              </a:spcAft>
              <a:buNone/>
            </a:pPr>
            <a:r>
              <a:rPr lang="en-US" sz="2400" dirty="0">
                <a:solidFill>
                  <a:srgbClr val="000000"/>
                </a:solidFill>
                <a:ea typeface="Verdana" panose="020B0604030504040204"/>
                <a:sym typeface="+mn-ea"/>
              </a:rPr>
              <a:t>a multiline string ‘’’</a:t>
            </a:r>
            <a:endParaRPr sz="2400" dirty="0"/>
          </a:p>
          <a:p>
            <a:pPr algn="just">
              <a:lnSpc>
                <a:spcPct val="100000"/>
              </a:lnSpc>
              <a:spcBef>
                <a:spcPts val="0"/>
              </a:spcBef>
              <a:spcAft>
                <a:spcPts val="0"/>
              </a:spcAft>
            </a:pPr>
            <a:r>
              <a:rPr lang="en-US" sz="2400" dirty="0">
                <a:solidFill>
                  <a:srgbClr val="000000"/>
                </a:solidFill>
                <a:ea typeface="Verdana" panose="020B0604030504040204"/>
                <a:sym typeface="+mn-ea"/>
              </a:rPr>
              <a:t>Alternative</a:t>
            </a:r>
            <a:r>
              <a:rPr lang="x-none" altLang="en-US" sz="2400" dirty="0">
                <a:solidFill>
                  <a:srgbClr val="000000"/>
                </a:solidFill>
                <a:ea typeface="Verdana" panose="020B0604030504040204"/>
                <a:sym typeface="+mn-ea"/>
              </a:rPr>
              <a:t>ly</a:t>
            </a:r>
            <a:r>
              <a:rPr lang="en-US" sz="2400" dirty="0">
                <a:solidFill>
                  <a:srgbClr val="000000"/>
                </a:solidFill>
                <a:ea typeface="Verdana" panose="020B0604030504040204"/>
                <a:sym typeface="+mn-ea"/>
              </a:rPr>
              <a:t> we could do this.   “This is \</a:t>
            </a:r>
            <a:r>
              <a:rPr lang="en-US" sz="2400" dirty="0" err="1">
                <a:solidFill>
                  <a:srgbClr val="000000"/>
                </a:solidFill>
                <a:ea typeface="Verdana" panose="020B0604030504040204"/>
                <a:sym typeface="+mn-ea"/>
              </a:rPr>
              <a:t>na</a:t>
            </a:r>
            <a:r>
              <a:rPr lang="en-US" sz="2400" dirty="0">
                <a:solidFill>
                  <a:srgbClr val="000000"/>
                </a:solidFill>
                <a:ea typeface="Verdana" panose="020B0604030504040204"/>
                <a:sym typeface="+mn-ea"/>
              </a:rPr>
              <a:t> multiline string”</a:t>
            </a:r>
            <a:endParaRPr sz="2400" dirty="0"/>
          </a:p>
          <a:p>
            <a:pPr algn="just">
              <a:lnSpc>
                <a:spcPct val="100000"/>
              </a:lnSpc>
              <a:spcBef>
                <a:spcPts val="0"/>
              </a:spcBef>
              <a:spcAft>
                <a:spcPts val="0"/>
              </a:spcAft>
            </a:pPr>
            <a:r>
              <a:rPr lang="en-US" sz="2400" dirty="0">
                <a:solidFill>
                  <a:srgbClr val="000000"/>
                </a:solidFill>
                <a:ea typeface="Verdana" panose="020B0604030504040204"/>
                <a:sym typeface="+mn-ea"/>
              </a:rPr>
              <a:t>The \n represents a newline . (More on that later)</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ESCAPE CHARACTERS</a:t>
            </a:r>
          </a:p>
        </p:txBody>
      </p:sp>
      <p:sp>
        <p:nvSpPr>
          <p:cNvPr id="3" name="Content Placeholder 2"/>
          <p:cNvSpPr>
            <a:spLocks noGrp="1"/>
          </p:cNvSpPr>
          <p:nvPr>
            <p:ph idx="1"/>
          </p:nvPr>
        </p:nvSpPr>
        <p:spPr/>
        <p:txBody>
          <a:bodyPr/>
          <a:lstStyle/>
          <a:p>
            <a:pPr marL="0" indent="0">
              <a:lnSpc>
                <a:spcPct val="100000"/>
              </a:lnSpc>
              <a:buNone/>
            </a:pPr>
            <a:r>
              <a:rPr lang="en-US" dirty="0">
                <a:solidFill>
                  <a:srgbClr val="000000"/>
                </a:solidFill>
                <a:ea typeface="DejaVu Sans" panose="020B0603030804020204"/>
                <a:sym typeface="+mn-ea"/>
              </a:rPr>
              <a:t>\t	tab character</a:t>
            </a:r>
            <a:endParaRPr lang="en-US" dirty="0">
              <a:solidFill>
                <a:srgbClr val="000000"/>
              </a:solidFill>
              <a:ea typeface="DejaVu Sans" panose="020B0603030804020204"/>
            </a:endParaRPr>
          </a:p>
          <a:p>
            <a:pPr marL="0" indent="0">
              <a:lnSpc>
                <a:spcPct val="100000"/>
              </a:lnSpc>
              <a:buNone/>
            </a:pPr>
            <a:r>
              <a:rPr lang="en-US" dirty="0">
                <a:solidFill>
                  <a:srgbClr val="000000"/>
                </a:solidFill>
                <a:ea typeface="DejaVu Sans" panose="020B0603030804020204"/>
                <a:sym typeface="+mn-ea"/>
              </a:rPr>
              <a:t>\n	newline </a:t>
            </a:r>
            <a:endParaRPr lang="en-US" dirty="0">
              <a:solidFill>
                <a:srgbClr val="000000"/>
              </a:solidFill>
              <a:ea typeface="DejaVu Sans" panose="020B0603030804020204"/>
            </a:endParaRPr>
          </a:p>
          <a:p>
            <a:pPr marL="0" indent="0">
              <a:lnSpc>
                <a:spcPct val="100000"/>
              </a:lnSpc>
              <a:buNone/>
            </a:pPr>
            <a:r>
              <a:rPr lang="en-US" dirty="0">
                <a:solidFill>
                  <a:srgbClr val="000000"/>
                </a:solidFill>
                <a:ea typeface="DejaVu Sans" panose="020B0603030804020204"/>
                <a:sym typeface="+mn-ea"/>
              </a:rPr>
              <a:t>\\	backslash</a:t>
            </a:r>
            <a:endParaRPr lang="en-US" dirty="0">
              <a:solidFill>
                <a:srgbClr val="000000"/>
              </a:solidFill>
              <a:ea typeface="DejaVu Sans" panose="020B0603030804020204"/>
            </a:endParaRPr>
          </a:p>
          <a:p>
            <a:pPr marL="0" indent="0">
              <a:lnSpc>
                <a:spcPct val="100000"/>
              </a:lnSpc>
              <a:buNone/>
            </a:pPr>
            <a:r>
              <a:rPr lang="en-US" dirty="0">
                <a:solidFill>
                  <a:srgbClr val="000000"/>
                </a:solidFill>
                <a:ea typeface="DejaVu Sans" panose="020B0603030804020204"/>
                <a:sym typeface="+mn-ea"/>
              </a:rPr>
              <a:t>\’	single quote</a:t>
            </a:r>
            <a:endParaRPr lang="en-US" dirty="0">
              <a:solidFill>
                <a:srgbClr val="000000"/>
              </a:solidFill>
              <a:ea typeface="DejaVu Sans" panose="020B0603030804020204"/>
            </a:endParaRPr>
          </a:p>
          <a:p>
            <a:pPr marL="0" indent="0">
              <a:lnSpc>
                <a:spcPct val="100000"/>
              </a:lnSpc>
              <a:buNone/>
            </a:pPr>
            <a:r>
              <a:rPr lang="en-US" dirty="0">
                <a:solidFill>
                  <a:srgbClr val="000000"/>
                </a:solidFill>
                <a:ea typeface="DejaVu Sans" panose="020B0603030804020204"/>
                <a:sym typeface="+mn-ea"/>
              </a:rPr>
              <a:t>\”	double quote</a:t>
            </a:r>
            <a:endParaRPr lang="en-US" dirty="0">
              <a:solidFill>
                <a:srgbClr val="000000"/>
              </a:solidFill>
              <a:ea typeface="DejaVu Sans" panose="020B0603030804020204"/>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LET US CREATE SOME STRINGS</a:t>
            </a:r>
          </a:p>
        </p:txBody>
      </p:sp>
      <p:sp>
        <p:nvSpPr>
          <p:cNvPr id="3" name="Content Placeholder 2"/>
          <p:cNvSpPr>
            <a:spLocks noGrp="1"/>
          </p:cNvSpPr>
          <p:nvPr>
            <p:ph idx="1"/>
          </p:nvPr>
        </p:nvSpPr>
        <p:spPr/>
        <p:txBody>
          <a:bodyPr/>
          <a:lstStyle/>
          <a:p>
            <a:r>
              <a:rPr lang="x-none" altLang="en-US" dirty="0"/>
              <a:t>&gt;&gt;&gt; mystring='Python programming'</a:t>
            </a:r>
          </a:p>
          <a:p>
            <a:pPr marL="0" indent="0">
              <a:buNone/>
            </a:pPr>
            <a:r>
              <a:rPr lang="x-none" altLang="en-US" dirty="0"/>
              <a:t>print(mystring)</a:t>
            </a:r>
          </a:p>
          <a:p>
            <a:pPr marL="0" indent="0">
              <a:buNone/>
            </a:pPr>
            <a:r>
              <a:rPr lang="x-none" altLang="en-US" dirty="0"/>
              <a:t> &gt;&gt;&gt; mynumber='123'</a:t>
            </a:r>
          </a:p>
          <a:p>
            <a:pPr marL="0" indent="0">
              <a:buNone/>
            </a:pPr>
            <a:r>
              <a:rPr lang="x-none" altLang="en-US" dirty="0"/>
              <a:t>print(mynumber)</a:t>
            </a:r>
          </a:p>
          <a:p>
            <a:pPr marL="0" indent="0">
              <a:buNone/>
            </a:pPr>
            <a:r>
              <a:rPr lang="x-none" altLang="en-US" b="1" dirty="0"/>
              <a:t>Note: </a:t>
            </a:r>
            <a:r>
              <a:rPr lang="x-none" altLang="en-US" dirty="0"/>
              <a:t>123 is not the same as '123'</a:t>
            </a:r>
          </a:p>
          <a:p>
            <a:pPr marL="0" indent="0">
              <a:buNone/>
            </a:pPr>
            <a:r>
              <a:rPr lang="x-none" altLang="en-US" dirty="0"/>
              <a:t>the latter is a string(because of the quotes) and the former is an integer</a:t>
            </a:r>
          </a:p>
          <a:p>
            <a:pPr marL="0" indent="0">
              <a:buNone/>
            </a:pPr>
            <a:endParaRPr lang="x-none"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STRING MANIPULATION</a:t>
            </a:r>
          </a:p>
        </p:txBody>
      </p:sp>
      <p:sp>
        <p:nvSpPr>
          <p:cNvPr id="3" name="Content Placeholder 2"/>
          <p:cNvSpPr>
            <a:spLocks noGrp="1"/>
          </p:cNvSpPr>
          <p:nvPr>
            <p:ph idx="1"/>
          </p:nvPr>
        </p:nvSpPr>
        <p:spPr/>
        <p:txBody>
          <a:bodyPr/>
          <a:lstStyle/>
          <a:p>
            <a:r>
              <a:rPr lang="x-none" altLang="en-US" dirty="0"/>
              <a:t>You can add two strings (concatenation)</a:t>
            </a:r>
          </a:p>
          <a:p>
            <a:pPr marL="0" indent="0">
              <a:buNone/>
            </a:pPr>
            <a:r>
              <a:rPr lang="x-none" altLang="en-US" dirty="0"/>
              <a:t>&gt;&gt;&gt; string1='hello'</a:t>
            </a:r>
          </a:p>
          <a:p>
            <a:pPr marL="0" indent="0">
              <a:buNone/>
            </a:pPr>
            <a:r>
              <a:rPr lang="x-none" altLang="en-US" dirty="0"/>
              <a:t>&gt;&gt;&gt; string2='world'</a:t>
            </a:r>
          </a:p>
          <a:p>
            <a:pPr marL="0" indent="0">
              <a:buNone/>
            </a:pPr>
            <a:r>
              <a:rPr lang="x-none" altLang="en-US" dirty="0"/>
              <a:t>&gt;&gt;&gt; string3=string1+string2</a:t>
            </a:r>
          </a:p>
          <a:p>
            <a:pPr marL="0" indent="0">
              <a:buNone/>
            </a:pPr>
            <a:r>
              <a:rPr lang="x-none" altLang="en-US" dirty="0"/>
              <a:t>&gt;&gt;&gt; print(string3)</a:t>
            </a:r>
          </a:p>
          <a:p>
            <a:r>
              <a:rPr lang="x-none" altLang="en-US" dirty="0"/>
              <a:t> Finding the length of a string</a:t>
            </a:r>
          </a:p>
          <a:p>
            <a:pPr marL="0" indent="0">
              <a:buNone/>
            </a:pPr>
            <a:r>
              <a:rPr lang="x-none" altLang="en-US" dirty="0"/>
              <a:t>&gt;&gt;&gt; len(string1)</a:t>
            </a:r>
          </a:p>
          <a:p>
            <a:pPr marL="0" indent="0">
              <a:buNone/>
            </a:pPr>
            <a:r>
              <a:rPr lang="x-none" altLang="en-US" dirty="0"/>
              <a:t>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INDEXING STRING CHARACTERS</a:t>
            </a:r>
          </a:p>
        </p:txBody>
      </p:sp>
      <p:sp>
        <p:nvSpPr>
          <p:cNvPr id="3" name="Content Placeholder 2"/>
          <p:cNvSpPr>
            <a:spLocks noGrp="1"/>
          </p:cNvSpPr>
          <p:nvPr>
            <p:ph idx="1"/>
          </p:nvPr>
        </p:nvSpPr>
        <p:spPr/>
        <p:txBody>
          <a:bodyPr>
            <a:normAutofit lnSpcReduction="10000"/>
          </a:bodyPr>
          <a:lstStyle/>
          <a:p>
            <a:r>
              <a:rPr lang="x-none" altLang="en-US" dirty="0"/>
              <a:t>String characters can be located using their index (position)</a:t>
            </a:r>
          </a:p>
          <a:p>
            <a:r>
              <a:rPr lang="x-none" altLang="en-US" dirty="0"/>
              <a:t>Eg. Lets take a look this string  mystring= 'Python'</a:t>
            </a:r>
          </a:p>
          <a:p>
            <a:r>
              <a:rPr lang="x-none" altLang="en-US" dirty="0"/>
              <a:t>What is the first character?</a:t>
            </a:r>
          </a:p>
          <a:p>
            <a:pPr marL="0" indent="0">
              <a:buNone/>
            </a:pPr>
            <a:r>
              <a:rPr lang="x-none" altLang="en-US" dirty="0"/>
              <a:t>&gt;&gt;&gt; print(mystring[0])</a:t>
            </a:r>
          </a:p>
          <a:p>
            <a:pPr marL="0" indent="0">
              <a:buNone/>
            </a:pPr>
            <a:r>
              <a:rPr lang="x-none" altLang="en-US" dirty="0"/>
              <a:t>P</a:t>
            </a:r>
          </a:p>
          <a:p>
            <a:pPr marL="0" indent="0">
              <a:buNone/>
            </a:pPr>
            <a:r>
              <a:rPr lang="x-none" altLang="en-US" dirty="0"/>
              <a:t>What is the last character</a:t>
            </a:r>
          </a:p>
          <a:p>
            <a:pPr marL="0" indent="0">
              <a:buNone/>
            </a:pPr>
            <a:r>
              <a:rPr lang="x-none" altLang="en-US" dirty="0"/>
              <a:t>&gt;&gt;&gt; print(mystring[-1])</a:t>
            </a:r>
          </a:p>
          <a:p>
            <a:pPr marL="0" indent="0">
              <a:buNone/>
            </a:pPr>
            <a:r>
              <a:rPr lang="x-none" altLang="en-US" dirty="0"/>
              <a:t>n</a:t>
            </a:r>
          </a:p>
          <a:p>
            <a:pPr marL="0" indent="0">
              <a:buNone/>
            </a:pPr>
            <a:r>
              <a:rPr lang="x-none" altLang="en-US" b="1" dirty="0"/>
              <a:t>Note: Python starts </a:t>
            </a:r>
            <a:r>
              <a:rPr lang="en-US" altLang="en-US" b="1" dirty="0" smtClean="0"/>
              <a:t>its indexing</a:t>
            </a:r>
            <a:r>
              <a:rPr lang="x-none" altLang="en-US" b="1" dirty="0" smtClean="0"/>
              <a:t> </a:t>
            </a:r>
            <a:r>
              <a:rPr lang="x-none" altLang="en-US" b="1" dirty="0"/>
              <a:t>from zero(0)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STRING METHODS</a:t>
            </a:r>
          </a:p>
        </p:txBody>
      </p:sp>
      <p:sp>
        <p:nvSpPr>
          <p:cNvPr id="3" name="Content Placeholder 2"/>
          <p:cNvSpPr>
            <a:spLocks noGrp="1"/>
          </p:cNvSpPr>
          <p:nvPr>
            <p:ph idx="1"/>
          </p:nvPr>
        </p:nvSpPr>
        <p:spPr/>
        <p:txBody>
          <a:bodyPr/>
          <a:lstStyle/>
          <a:p>
            <a:r>
              <a:rPr lang="x-none" altLang="en-US" dirty="0"/>
              <a:t>You can perform addtional operations on strings</a:t>
            </a:r>
          </a:p>
          <a:p>
            <a:r>
              <a:rPr lang="x-none" altLang="en-US" dirty="0"/>
              <a:t>eg. Making a string all uppercase</a:t>
            </a:r>
          </a:p>
          <a:p>
            <a:pPr marL="0" indent="0">
              <a:buNone/>
            </a:pPr>
            <a:r>
              <a:rPr lang="x-none" altLang="en-US" dirty="0"/>
              <a:t>&gt;&gt;&gt; string1='python'</a:t>
            </a:r>
          </a:p>
          <a:p>
            <a:pPr marL="0" indent="0">
              <a:buNone/>
            </a:pPr>
            <a:r>
              <a:rPr lang="x-none" altLang="en-US" dirty="0"/>
              <a:t>&gt;&gt;&gt; print(string1.upper())</a:t>
            </a:r>
          </a:p>
          <a:p>
            <a:pPr marL="0" indent="0">
              <a:buNone/>
            </a:pPr>
            <a:r>
              <a:rPr lang="x-none" altLang="en-US" dirty="0"/>
              <a:t>&gt;&gt;&gt;pring(string1.lower())</a:t>
            </a:r>
          </a:p>
          <a:p>
            <a:pPr marL="0" indent="0">
              <a:buNone/>
            </a:pPr>
            <a:endParaRPr lang="x-none"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b="1" dirty="0"/>
              <a:t>A LITTLE COMPARISON</a:t>
            </a:r>
          </a:p>
        </p:txBody>
      </p:sp>
      <p:pic>
        <p:nvPicPr>
          <p:cNvPr id="403" name="Content Placeholder 3"/>
          <p:cNvPicPr/>
          <p:nvPr/>
        </p:nvPicPr>
        <p:blipFill>
          <a:blip r:embed="rId2"/>
          <a:stretch>
            <a:fillRect/>
          </a:stretch>
        </p:blipFill>
        <p:spPr>
          <a:xfrm>
            <a:off x="2753375" y="1944245"/>
            <a:ext cx="4689000" cy="397692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ADDITIONAL STRING METHODS</a:t>
            </a:r>
          </a:p>
        </p:txBody>
      </p:sp>
      <p:sp>
        <p:nvSpPr>
          <p:cNvPr id="3" name="Content Placeholder 2"/>
          <p:cNvSpPr>
            <a:spLocks noGrp="1"/>
          </p:cNvSpPr>
          <p:nvPr>
            <p:ph idx="1"/>
          </p:nvPr>
        </p:nvSpPr>
        <p:spPr/>
        <p:txBody>
          <a:bodyPr>
            <a:normAutofit fontScale="90000" lnSpcReduction="20000"/>
          </a:bodyPr>
          <a:lstStyle/>
          <a:p>
            <a:pPr>
              <a:lnSpc>
                <a:spcPct val="100000"/>
              </a:lnSpc>
              <a:spcBef>
                <a:spcPts val="0"/>
              </a:spcBef>
              <a:spcAft>
                <a:spcPts val="0"/>
              </a:spcAft>
            </a:pPr>
            <a:r>
              <a:rPr lang="en-US" sz="2400" dirty="0" err="1">
                <a:solidFill>
                  <a:srgbClr val="000000"/>
                </a:solidFill>
                <a:ea typeface="Verdana" panose="020B0604030504040204"/>
                <a:cs typeface="+mn-ea"/>
                <a:sym typeface="+mn-ea"/>
              </a:rPr>
              <a:t>string.upper</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Makes </a:t>
            </a:r>
            <a:r>
              <a:rPr lang="en-US" sz="2400" dirty="0">
                <a:solidFill>
                  <a:srgbClr val="000000"/>
                </a:solidFill>
                <a:ea typeface="Verdana" panose="020B0604030504040204"/>
                <a:cs typeface="+mn-ea"/>
                <a:sym typeface="+mn-ea"/>
              </a:rPr>
              <a:t>a copy with all alphabets in uppercase 	</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string.lower</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a:t>
            </a:r>
            <a:r>
              <a:rPr lang="en-US" sz="2400" dirty="0">
                <a:solidFill>
                  <a:srgbClr val="000000"/>
                </a:solidFill>
                <a:ea typeface="Verdana" panose="020B0604030504040204"/>
                <a:cs typeface="+mn-ea"/>
                <a:sym typeface="+mn-ea"/>
              </a:rPr>
              <a:t>Makes a copy with all alphabets in lowercase	    </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string.find</a:t>
            </a:r>
            <a:r>
              <a:rPr lang="en-US" sz="2400" dirty="0">
                <a:solidFill>
                  <a:srgbClr val="000000"/>
                </a:solidFill>
                <a:ea typeface="Verdana" panose="020B0604030504040204"/>
                <a:cs typeface="+mn-ea"/>
                <a:sym typeface="+mn-ea"/>
              </a:rPr>
              <a:t>('a')	  </a:t>
            </a:r>
            <a:r>
              <a:rPr lang="en-US" sz="2400" dirty="0" smtClean="0">
                <a:solidFill>
                  <a:srgbClr val="000000"/>
                </a:solidFill>
                <a:ea typeface="Verdana" panose="020B0604030504040204"/>
                <a:cs typeface="+mn-ea"/>
                <a:sym typeface="+mn-ea"/>
              </a:rPr>
              <a:t>	Find </a:t>
            </a:r>
            <a:r>
              <a:rPr lang="en-US" sz="2400" dirty="0">
                <a:solidFill>
                  <a:srgbClr val="000000"/>
                </a:solidFill>
                <a:ea typeface="Verdana" panose="020B0604030504040204"/>
                <a:cs typeface="+mn-ea"/>
                <a:sym typeface="+mn-ea"/>
              </a:rPr>
              <a:t>the first position where 'a' occurs in the string</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string.count</a:t>
            </a:r>
            <a:r>
              <a:rPr lang="en-US" sz="2400" dirty="0">
                <a:solidFill>
                  <a:srgbClr val="000000"/>
                </a:solidFill>
                <a:ea typeface="Verdana" panose="020B0604030504040204"/>
                <a:cs typeface="+mn-ea"/>
                <a:sym typeface="+mn-ea"/>
              </a:rPr>
              <a:t>('s')	  Counts how many 's' characters are in the string</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string.lower</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Copy </a:t>
            </a:r>
            <a:r>
              <a:rPr lang="en-US" sz="2400" dirty="0">
                <a:solidFill>
                  <a:srgbClr val="000000"/>
                </a:solidFill>
                <a:ea typeface="Verdana" panose="020B0604030504040204"/>
                <a:cs typeface="+mn-ea"/>
                <a:sym typeface="+mn-ea"/>
              </a:rPr>
              <a:t>of string with all characters converted to upper case</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string.upper</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Copy </a:t>
            </a:r>
            <a:r>
              <a:rPr lang="en-US" sz="2400" dirty="0">
                <a:solidFill>
                  <a:srgbClr val="000000"/>
                </a:solidFill>
                <a:ea typeface="Verdana" panose="020B0604030504040204"/>
                <a:cs typeface="+mn-ea"/>
                <a:sym typeface="+mn-ea"/>
              </a:rPr>
              <a:t>of string with all characters converted to upper case</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string.isdigit</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Checks </a:t>
            </a:r>
            <a:r>
              <a:rPr lang="en-US" sz="2400" dirty="0">
                <a:solidFill>
                  <a:srgbClr val="000000"/>
                </a:solidFill>
                <a:ea typeface="Verdana" panose="020B0604030504040204"/>
                <a:cs typeface="+mn-ea"/>
                <a:sym typeface="+mn-ea"/>
              </a:rPr>
              <a:t>if string contains only digits. Returns True or False</a:t>
            </a:r>
            <a:endParaRPr lang="en-US" sz="2400" dirty="0">
              <a:solidFill>
                <a:srgbClr val="000000"/>
              </a:solidFill>
              <a:ea typeface="Verdana" panose="020B0604030504040204"/>
              <a:cs typeface="+mn-ea"/>
            </a:endParaRPr>
          </a:p>
          <a:p>
            <a:pPr marL="2884805" indent="-2872740">
              <a:lnSpc>
                <a:spcPct val="100000"/>
              </a:lnSpc>
              <a:spcBef>
                <a:spcPts val="0"/>
              </a:spcBef>
              <a:spcAft>
                <a:spcPts val="0"/>
              </a:spcAft>
            </a:pPr>
            <a:r>
              <a:rPr lang="en-US" sz="2400" dirty="0" err="1">
                <a:solidFill>
                  <a:srgbClr val="000000"/>
                </a:solidFill>
                <a:ea typeface="Verdana" panose="020B0604030504040204"/>
                <a:cs typeface="+mn-ea"/>
                <a:sym typeface="+mn-ea"/>
              </a:rPr>
              <a:t>string.isalpha</a:t>
            </a:r>
            <a:r>
              <a:rPr lang="en-US" sz="2400" dirty="0">
                <a:solidFill>
                  <a:srgbClr val="000000"/>
                </a:solidFill>
                <a:ea typeface="Verdana" panose="020B0604030504040204"/>
                <a:cs typeface="+mn-ea"/>
                <a:sym typeface="+mn-ea"/>
              </a:rPr>
              <a:t>()	  Checks if string contains only alphabets. Returns True or False</a:t>
            </a:r>
            <a:endParaRPr lang="en-US" sz="2400" dirty="0">
              <a:solidFill>
                <a:srgbClr val="000000"/>
              </a:solidFill>
              <a:ea typeface="Verdana" panose="020B0604030504040204"/>
              <a:cs typeface="+mn-ea"/>
            </a:endParaRPr>
          </a:p>
          <a:p>
            <a:pPr marL="2884805" indent="-2872740">
              <a:lnSpc>
                <a:spcPct val="100000"/>
              </a:lnSpc>
              <a:spcBef>
                <a:spcPts val="0"/>
              </a:spcBef>
              <a:spcAft>
                <a:spcPts val="0"/>
              </a:spcAft>
            </a:pPr>
            <a:r>
              <a:rPr lang="en-US" sz="2400" dirty="0" err="1">
                <a:solidFill>
                  <a:srgbClr val="000000"/>
                </a:solidFill>
                <a:ea typeface="Verdana" panose="020B0604030504040204"/>
                <a:cs typeface="+mn-ea"/>
                <a:sym typeface="+mn-ea"/>
              </a:rPr>
              <a:t>string.alnum</a:t>
            </a:r>
            <a:r>
              <a:rPr lang="en-US" sz="2400" dirty="0">
                <a:solidFill>
                  <a:srgbClr val="000000"/>
                </a:solidFill>
                <a:ea typeface="Verdana" panose="020B0604030504040204"/>
                <a:cs typeface="+mn-ea"/>
                <a:sym typeface="+mn-ea"/>
              </a:rPr>
              <a:t>()	  Checks if the string contains alphanumeric characters only. Returns True or False</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string.strip</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Strips </a:t>
            </a:r>
            <a:r>
              <a:rPr lang="en-US" sz="2400" dirty="0">
                <a:solidFill>
                  <a:srgbClr val="000000"/>
                </a:solidFill>
                <a:ea typeface="Verdana" panose="020B0604030504040204"/>
                <a:cs typeface="+mn-ea"/>
                <a:sym typeface="+mn-ea"/>
              </a:rPr>
              <a:t>a character from both sides of the string</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string.split</a:t>
            </a:r>
            <a:r>
              <a:rPr lang="en-US" sz="2400" dirty="0">
                <a:solidFill>
                  <a:srgbClr val="000000"/>
                </a:solidFill>
                <a:ea typeface="Verdana" panose="020B0604030504040204"/>
                <a:cs typeface="+mn-ea"/>
                <a:sym typeface="+mn-ea"/>
              </a:rPr>
              <a:t>()	   </a:t>
            </a:r>
            <a:r>
              <a:rPr lang="en-US" sz="2400" dirty="0" smtClean="0">
                <a:solidFill>
                  <a:srgbClr val="000000"/>
                </a:solidFill>
                <a:ea typeface="Verdana" panose="020B0604030504040204"/>
                <a:cs typeface="+mn-ea"/>
                <a:sym typeface="+mn-ea"/>
              </a:rPr>
              <a:t>	Splits </a:t>
            </a:r>
            <a:r>
              <a:rPr lang="en-US" sz="2400" dirty="0">
                <a:solidFill>
                  <a:srgbClr val="000000"/>
                </a:solidFill>
                <a:ea typeface="Verdana" panose="020B0604030504040204"/>
                <a:cs typeface="+mn-ea"/>
                <a:sym typeface="+mn-ea"/>
              </a:rPr>
              <a:t>the string into a list of substrings</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err="1">
                <a:solidFill>
                  <a:srgbClr val="000000"/>
                </a:solidFill>
                <a:ea typeface="Verdana" panose="020B0604030504040204"/>
                <a:cs typeface="+mn-ea"/>
                <a:sym typeface="+mn-ea"/>
              </a:rPr>
              <a:t>string.replace</a:t>
            </a:r>
            <a:r>
              <a:rPr lang="en-US" sz="2400" dirty="0">
                <a:solidFill>
                  <a:srgbClr val="000000"/>
                </a:solidFill>
                <a:ea typeface="Verdana" panose="020B0604030504040204"/>
                <a:cs typeface="+mn-ea"/>
                <a:sym typeface="+mn-ea"/>
              </a:rPr>
              <a:t>('</a:t>
            </a:r>
            <a:r>
              <a:rPr lang="en-US" sz="2400" dirty="0" err="1">
                <a:solidFill>
                  <a:srgbClr val="000000"/>
                </a:solidFill>
                <a:ea typeface="Verdana" panose="020B0604030504040204"/>
                <a:cs typeface="+mn-ea"/>
                <a:sym typeface="+mn-ea"/>
              </a:rPr>
              <a:t>s','t</a:t>
            </a:r>
            <a:r>
              <a:rPr lang="en-US" sz="2400" dirty="0">
                <a:solidFill>
                  <a:srgbClr val="000000"/>
                </a:solidFill>
                <a:ea typeface="Verdana" panose="020B0604030504040204"/>
                <a:cs typeface="+mn-ea"/>
                <a:sym typeface="+mn-ea"/>
              </a:rPr>
              <a:t>')	   Replaces all 's' in the string with 't'</a:t>
            </a:r>
            <a:endParaRPr lang="en-US" sz="2400" dirty="0">
              <a:solidFill>
                <a:srgbClr val="000000"/>
              </a:solidFill>
              <a:ea typeface="Verdana" panose="020B0604030504040204"/>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string .join(list)	   Joins all members of list into a single </a:t>
            </a:r>
            <a:r>
              <a:rPr lang="en-US" sz="2400" dirty="0" smtClean="0">
                <a:solidFill>
                  <a:srgbClr val="000000"/>
                </a:solidFill>
                <a:ea typeface="Verdana" panose="020B0604030504040204"/>
                <a:cs typeface="+mn-ea"/>
                <a:sym typeface="+mn-ea"/>
              </a:rPr>
              <a:t>string </a:t>
            </a:r>
            <a:r>
              <a:rPr lang="en-US" sz="2400" dirty="0">
                <a:solidFill>
                  <a:srgbClr val="000000"/>
                </a:solidFill>
                <a:ea typeface="Verdana" panose="020B0604030504040204"/>
                <a:cs typeface="+mn-ea"/>
                <a:sym typeface="+mn-ea"/>
              </a:rPr>
              <a:t>object</a:t>
            </a:r>
            <a:endParaRPr lang="en-US" sz="2400" dirty="0">
              <a:cs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LIST</a:t>
            </a:r>
          </a:p>
        </p:txBody>
      </p:sp>
      <p:sp>
        <p:nvSpPr>
          <p:cNvPr id="3" name="Content Placeholder 2"/>
          <p:cNvSpPr>
            <a:spLocks noGrp="1"/>
          </p:cNvSpPr>
          <p:nvPr>
            <p:ph idx="1"/>
          </p:nvPr>
        </p:nvSpPr>
        <p:spPr/>
        <p:txBody>
          <a:bodyPr>
            <a:normAutofit fontScale="90000" lnSpcReduction="10000"/>
          </a:bodyPr>
          <a:lstStyle/>
          <a:p>
            <a:pPr>
              <a:lnSpc>
                <a:spcPct val="90000"/>
              </a:lnSpc>
              <a:buFont typeface="Arial" panose="020B0604020202020204"/>
              <a:buChar char="•"/>
            </a:pPr>
            <a:r>
              <a:rPr lang="" altLang="en-US" dirty="0">
                <a:solidFill>
                  <a:srgbClr val="000000"/>
                </a:solidFill>
                <a:ea typeface="Verdana" panose="020B0604030504040204"/>
                <a:cs typeface="+mn-ea"/>
                <a:sym typeface="+mn-ea"/>
              </a:rPr>
              <a:t>A l</a:t>
            </a:r>
            <a:r>
              <a:rPr lang="en-US" dirty="0" err="1">
                <a:solidFill>
                  <a:srgbClr val="000000"/>
                </a:solidFill>
                <a:ea typeface="Verdana" panose="020B0604030504040204"/>
                <a:cs typeface="+mn-ea"/>
                <a:sym typeface="+mn-ea"/>
              </a:rPr>
              <a:t>ist</a:t>
            </a:r>
            <a:r>
              <a:rPr lang="en-US" dirty="0">
                <a:solidFill>
                  <a:srgbClr val="000000"/>
                </a:solidFill>
                <a:ea typeface="Verdana" panose="020B0604030504040204"/>
                <a:cs typeface="+mn-ea"/>
                <a:sym typeface="+mn-ea"/>
              </a:rPr>
              <a:t> is linear collection of items</a:t>
            </a:r>
            <a:endParaRPr lang="en-US" dirty="0">
              <a:solidFill>
                <a:srgbClr val="000000"/>
              </a:solidFill>
              <a:ea typeface="Verdana" panose="020B0604030504040204"/>
              <a:cs typeface="+mn-ea"/>
            </a:endParaRPr>
          </a:p>
          <a:p>
            <a:pPr>
              <a:lnSpc>
                <a:spcPct val="90000"/>
              </a:lnSpc>
              <a:buFont typeface="Arial" panose="020B0604020202020204"/>
              <a:buChar char="•"/>
            </a:pPr>
            <a:r>
              <a:rPr lang="" altLang="en-US" dirty="0">
                <a:solidFill>
                  <a:srgbClr val="000000"/>
                </a:solidFill>
                <a:ea typeface="Verdana" panose="020B0604030504040204"/>
                <a:cs typeface="+mn-ea"/>
                <a:sym typeface="+mn-ea"/>
              </a:rPr>
              <a:t>A l</a:t>
            </a:r>
            <a:r>
              <a:rPr lang="en-US" dirty="0" err="1">
                <a:solidFill>
                  <a:srgbClr val="000000"/>
                </a:solidFill>
                <a:ea typeface="Verdana" panose="020B0604030504040204"/>
                <a:cs typeface="+mn-ea"/>
                <a:sym typeface="+mn-ea"/>
              </a:rPr>
              <a:t>ist</a:t>
            </a:r>
            <a:r>
              <a:rPr lang="en-US" dirty="0">
                <a:solidFill>
                  <a:srgbClr val="000000"/>
                </a:solidFill>
                <a:ea typeface="Verdana" panose="020B0604030504040204"/>
                <a:cs typeface="+mn-ea"/>
                <a:sym typeface="+mn-ea"/>
              </a:rPr>
              <a:t> can contain other types of data objects</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Each item in a list is assigned with an index value.</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So specifying the index will return the item present in that index.</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If the specified index does not exist, an exception is raised. </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 more on exceptions later)</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A list is created by enclosing the data in square brackets.. </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A list is mutable, meaning you can change its contents. </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Every item that is added goes to the tail ( end of the list)</a:t>
            </a:r>
            <a:endParaRPr lang="en-US" dirty="0">
              <a:solidFill>
                <a:srgbClr val="000000"/>
              </a:solidFill>
              <a:ea typeface="Verdana" panose="020B0604030504040204"/>
              <a:cs typeface="+mn-ea"/>
            </a:endParaRPr>
          </a:p>
          <a:p>
            <a:pPr>
              <a:lnSpc>
                <a:spcPct val="90000"/>
              </a:lnSpc>
              <a:buFont typeface="Arial" panose="020B0604020202020204"/>
              <a:buChar char="•"/>
            </a:pPr>
            <a:r>
              <a:rPr lang="en-US" dirty="0">
                <a:solidFill>
                  <a:srgbClr val="000000"/>
                </a:solidFill>
                <a:ea typeface="Verdana" panose="020B0604030504040204"/>
                <a:cs typeface="+mn-ea"/>
                <a:sym typeface="+mn-ea"/>
              </a:rPr>
              <a:t>Iterations can also be performed on lists.</a:t>
            </a:r>
            <a:endParaRPr lang="en-US" dirty="0">
              <a:cs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b="1" dirty="0"/>
              <a:t>CREATING A LIST</a:t>
            </a:r>
          </a:p>
        </p:txBody>
      </p:sp>
      <p:sp>
        <p:nvSpPr>
          <p:cNvPr id="3" name="Content Placeholder 2"/>
          <p:cNvSpPr>
            <a:spLocks noGrp="1"/>
          </p:cNvSpPr>
          <p:nvPr>
            <p:ph idx="1"/>
          </p:nvPr>
        </p:nvSpPr>
        <p:spPr/>
        <p:txBody>
          <a:bodyPr/>
          <a:lstStyle/>
          <a:p>
            <a:r>
              <a:rPr lang="" altLang="en-US" dirty="0"/>
              <a:t>mylist=[value1,value2,value3] </a:t>
            </a:r>
          </a:p>
          <a:p>
            <a:r>
              <a:rPr lang="" altLang="en-US" dirty="0"/>
              <a:t>eg. create a list with the members 1,2,3</a:t>
            </a:r>
          </a:p>
          <a:p>
            <a:r>
              <a:rPr lang="" altLang="en-US" dirty="0"/>
              <a:t>numbers=[1,2,3]</a:t>
            </a:r>
          </a:p>
          <a:p>
            <a:r>
              <a:rPr lang="" altLang="en-US" dirty="0"/>
              <a:t>Lets create another list with the hashtags of the workshop</a:t>
            </a:r>
          </a:p>
          <a:p>
            <a:r>
              <a:rPr lang="" altLang="en-US" dirty="0"/>
              <a:t>hashtags=['indabaxgh','ghdatascience']</a:t>
            </a:r>
          </a:p>
          <a:p>
            <a:r>
              <a:rPr lang="" altLang="en-US" dirty="0"/>
              <a:t>Create another list with components of Data Science</a:t>
            </a:r>
          </a:p>
          <a:p>
            <a:r>
              <a:rPr lang="" altLang="en-US" dirty="0"/>
              <a:t>components =['machine learning','statistics','mathematics',business analytics']</a:t>
            </a:r>
          </a:p>
          <a:p>
            <a:endParaRPr lang=""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LOOPS</a:t>
            </a:r>
          </a:p>
        </p:txBody>
      </p:sp>
      <p:sp>
        <p:nvSpPr>
          <p:cNvPr id="3" name="Content Placeholder 2"/>
          <p:cNvSpPr>
            <a:spLocks noGrp="1"/>
          </p:cNvSpPr>
          <p:nvPr>
            <p:ph idx="1"/>
          </p:nvPr>
        </p:nvSpPr>
        <p:spPr/>
        <p:txBody>
          <a:bodyPr/>
          <a:lstStyle/>
          <a:p>
            <a:r>
              <a:rPr lang="" altLang="en-US" dirty="0"/>
              <a:t>Loops provide a way of iterating a sequence of items and execute statements on the items.</a:t>
            </a:r>
          </a:p>
          <a:p>
            <a:r>
              <a:rPr lang="" altLang="en-US" dirty="0"/>
              <a:t>Python has two loop methods :</a:t>
            </a:r>
          </a:p>
          <a:p>
            <a:pPr marL="0" indent="0">
              <a:buNone/>
            </a:pPr>
            <a:r>
              <a:rPr lang="" altLang="en-US" dirty="0"/>
              <a:t>  - for loop</a:t>
            </a:r>
          </a:p>
          <a:p>
            <a:pPr marL="0" indent="0">
              <a:buNone/>
            </a:pPr>
            <a:r>
              <a:rPr lang="" altLang="en-US" dirty="0"/>
              <a:t>  - while loop</a:t>
            </a:r>
          </a:p>
          <a:p>
            <a:pPr marL="0" indent="0">
              <a:buNone/>
            </a:pPr>
            <a:r>
              <a:rPr lang="" altLang="en-US" dirty="0"/>
              <a:t>We loop on strings,lists, tuples.</a:t>
            </a:r>
          </a:p>
          <a:p>
            <a:pPr marL="0" indent="0">
              <a:buNone/>
            </a:pPr>
            <a:r>
              <a:rPr lang="" altLang="en-US" dirty="0"/>
              <a:t>For this workshop we will look at the for loop.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b="1" dirty="0"/>
              <a:t>LOOPS CONT'D</a:t>
            </a:r>
          </a:p>
        </p:txBody>
      </p:sp>
      <p:sp>
        <p:nvSpPr>
          <p:cNvPr id="3" name="Content Placeholder 2"/>
          <p:cNvSpPr>
            <a:spLocks noGrp="1"/>
          </p:cNvSpPr>
          <p:nvPr>
            <p:ph idx="1"/>
          </p:nvPr>
        </p:nvSpPr>
        <p:spPr/>
        <p:txBody>
          <a:bodyPr>
            <a:normAutofit fontScale="90000" lnSpcReduction="20000"/>
          </a:bodyPr>
          <a:lstStyle/>
          <a:p>
            <a:pPr marL="0" indent="0">
              <a:buNone/>
            </a:pPr>
            <a:r>
              <a:rPr lang="" altLang="en-US" dirty="0"/>
              <a:t>for loop is used for iterating over a sequence of items. During the iteration, operations can be performed on the items. </a:t>
            </a:r>
          </a:p>
          <a:p>
            <a:pPr marL="0" indent="0">
              <a:buNone/>
            </a:pPr>
            <a:endParaRPr lang="" altLang="en-US" dirty="0"/>
          </a:p>
          <a:p>
            <a:pPr marL="0" indent="0">
              <a:buNone/>
            </a:pPr>
            <a:r>
              <a:rPr lang="" altLang="en-US" dirty="0"/>
              <a:t>Its time for looping </a:t>
            </a:r>
          </a:p>
          <a:p>
            <a:pPr marL="0" indent="0">
              <a:buNone/>
            </a:pPr>
            <a:r>
              <a:rPr lang="" altLang="en-US" dirty="0"/>
              <a:t>Lets loop over this string 'Python'</a:t>
            </a:r>
          </a:p>
          <a:p>
            <a:pPr marL="0" indent="0">
              <a:buNone/>
            </a:pPr>
            <a:r>
              <a:rPr lang="" altLang="en-US" dirty="0"/>
              <a:t>string='Python'</a:t>
            </a:r>
          </a:p>
          <a:p>
            <a:pPr marL="0" indent="0">
              <a:buNone/>
            </a:pPr>
            <a:r>
              <a:rPr lang="" altLang="en-US" dirty="0"/>
              <a:t>for i in string:</a:t>
            </a:r>
          </a:p>
          <a:p>
            <a:pPr marL="0" indent="0">
              <a:buNone/>
            </a:pPr>
            <a:r>
              <a:rPr lang="" altLang="en-US" dirty="0"/>
              <a:t>    print(i)</a:t>
            </a:r>
          </a:p>
          <a:p>
            <a:pPr marL="0" indent="0">
              <a:buNone/>
            </a:pPr>
            <a:r>
              <a:rPr lang="" altLang="en-US" dirty="0"/>
              <a:t>Notice that the line after for statement is preceeded by space characters(usually a tab: 4 space characters). This tells Python that all statements with the tab are part of the for loop and must be executed during the cycle. Block statement are made by ending that line with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b="1" dirty="0">
                <a:solidFill>
                  <a:srgbClr val="000000"/>
                </a:solidFill>
                <a:latin typeface="Calibri Light"/>
                <a:sym typeface="+mn-ea"/>
              </a:rPr>
              <a:t>FUNCTIONS</a:t>
            </a:r>
            <a:endParaRPr lang="" altLang="en-US" dirty="0"/>
          </a:p>
        </p:txBody>
      </p:sp>
      <p:sp>
        <p:nvSpPr>
          <p:cNvPr id="3" name="Content Placeholder 2"/>
          <p:cNvSpPr>
            <a:spLocks noGrp="1"/>
          </p:cNvSpPr>
          <p:nvPr>
            <p:ph idx="1"/>
          </p:nvPr>
        </p:nvSpPr>
        <p:spPr/>
        <p:txBody>
          <a:bodyPr>
            <a:normAutofit fontScale="85000" lnSpcReduction="20000"/>
          </a:bodyPr>
          <a:lstStyle/>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Before we look at functions. Let us consider this code</a:t>
            </a:r>
            <a:endParaRPr dirty="0">
              <a:cs typeface="+mn-ea"/>
            </a:endParaRPr>
          </a:p>
          <a:p>
            <a:pPr marL="0" indent="0">
              <a:lnSpc>
                <a:spcPct val="100000"/>
              </a:lnSpc>
              <a:spcBef>
                <a:spcPts val="0"/>
              </a:spcBef>
              <a:spcAft>
                <a:spcPts val="600"/>
              </a:spcAft>
              <a:buNone/>
            </a:pPr>
            <a:r>
              <a:rPr lang="en-US" b="1" dirty="0">
                <a:solidFill>
                  <a:srgbClr val="0070C0"/>
                </a:solidFill>
                <a:ea typeface="Verdana" panose="020B0604030504040204"/>
                <a:cs typeface="+mn-ea"/>
                <a:sym typeface="+mn-ea"/>
              </a:rPr>
              <a:t>  x=1</a:t>
            </a:r>
            <a:endParaRPr b="1" dirty="0">
              <a:solidFill>
                <a:srgbClr val="0070C0"/>
              </a:solidFill>
              <a:cs typeface="+mn-ea"/>
            </a:endParaRPr>
          </a:p>
          <a:p>
            <a:pPr marL="0" indent="0">
              <a:lnSpc>
                <a:spcPct val="100000"/>
              </a:lnSpc>
              <a:spcBef>
                <a:spcPts val="0"/>
              </a:spcBef>
              <a:spcAft>
                <a:spcPts val="600"/>
              </a:spcAft>
              <a:buNone/>
            </a:pPr>
            <a:r>
              <a:rPr lang="en-US" b="1" dirty="0">
                <a:solidFill>
                  <a:srgbClr val="0070C0"/>
                </a:solidFill>
                <a:ea typeface="Verdana" panose="020B0604030504040204"/>
                <a:cs typeface="+mn-ea"/>
                <a:sym typeface="+mn-ea"/>
              </a:rPr>
              <a:t>  y = 2</a:t>
            </a:r>
            <a:endParaRPr b="1" dirty="0">
              <a:solidFill>
                <a:srgbClr val="0070C0"/>
              </a:solidFill>
              <a:cs typeface="+mn-ea"/>
            </a:endParaRPr>
          </a:p>
          <a:p>
            <a:pPr marL="0" indent="0">
              <a:lnSpc>
                <a:spcPct val="100000"/>
              </a:lnSpc>
              <a:spcBef>
                <a:spcPts val="0"/>
              </a:spcBef>
              <a:spcAft>
                <a:spcPts val="600"/>
              </a:spcAft>
              <a:buNone/>
            </a:pPr>
            <a:r>
              <a:rPr lang="en-US" b="1" dirty="0">
                <a:solidFill>
                  <a:srgbClr val="0070C0"/>
                </a:solidFill>
                <a:ea typeface="Verdana" panose="020B0604030504040204"/>
                <a:cs typeface="+mn-ea"/>
                <a:sym typeface="+mn-ea"/>
              </a:rPr>
              <a:t>  print (x + y)</a:t>
            </a:r>
            <a:endParaRPr dirty="0">
              <a:cs typeface="+mn-ea"/>
            </a:endParaRPr>
          </a:p>
          <a:p>
            <a:pPr marL="0" indent="0">
              <a:lnSpc>
                <a:spcPct val="100000"/>
              </a:lnSpc>
              <a:spcBef>
                <a:spcPts val="0"/>
              </a:spcBef>
              <a:spcAft>
                <a:spcPts val="600"/>
              </a:spcAft>
              <a:buNone/>
            </a:pPr>
            <a:r>
              <a:rPr lang="en-US" dirty="0">
                <a:solidFill>
                  <a:srgbClr val="000000"/>
                </a:solidFill>
                <a:ea typeface="Verdana" panose="020B0604030504040204"/>
                <a:cs typeface="+mn-ea"/>
                <a:sym typeface="+mn-ea"/>
              </a:rPr>
              <a:t>(enter all codes line by line in the code editor and then run)</a:t>
            </a:r>
            <a:endParaRPr dirty="0">
              <a:cs typeface="+mn-ea"/>
            </a:endParaRPr>
          </a:p>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Lets say we want to repeat these 3 lines of code in the same editor.</a:t>
            </a:r>
            <a:endParaRPr dirty="0">
              <a:cs typeface="+mn-ea"/>
            </a:endParaRPr>
          </a:p>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At a glance what shall we do? We copy again ?</a:t>
            </a:r>
            <a:endParaRPr dirty="0">
              <a:cs typeface="+mn-ea"/>
            </a:endParaRPr>
          </a:p>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It will be easy to copy or even type the 3 lines of codes again. But what about if we are dealing with about 50 or more lines of code. ?</a:t>
            </a:r>
            <a:endParaRPr dirty="0">
              <a:cs typeface="+mn-ea"/>
            </a:endParaRPr>
          </a:p>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Are we going to copy again? What about overall number of lines of codes.? </a:t>
            </a:r>
            <a:endParaRPr dirty="0">
              <a:cs typeface="+mn-ea"/>
            </a:endParaRPr>
          </a:p>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As a result, multiple copies of codes will be generated. </a:t>
            </a:r>
            <a:r>
              <a:rPr lang="" altLang="en-US" dirty="0">
                <a:solidFill>
                  <a:srgbClr val="000000"/>
                </a:solidFill>
                <a:ea typeface="Verdana" panose="020B0604030504040204"/>
                <a:cs typeface="+mn-ea"/>
                <a:sym typeface="+mn-ea"/>
              </a:rPr>
              <a:t>Do you see the redundancy here?</a:t>
            </a:r>
            <a:endParaRPr dirty="0">
              <a:cs typeface="+mn-ea"/>
            </a:endParaRPr>
          </a:p>
          <a:p>
            <a:pPr>
              <a:lnSpc>
                <a:spcPct val="90000"/>
              </a:lnSpc>
              <a:spcBef>
                <a:spcPts val="0"/>
              </a:spcBef>
              <a:spcAft>
                <a:spcPts val="600"/>
              </a:spcAft>
              <a:buFont typeface="Arial" panose="020B0604020202020204"/>
              <a:buChar char="•"/>
            </a:pPr>
            <a:r>
              <a:rPr lang="en-US" dirty="0">
                <a:solidFill>
                  <a:srgbClr val="000000"/>
                </a:solidFill>
                <a:ea typeface="Verdana" panose="020B0604030504040204"/>
                <a:cs typeface="+mn-ea"/>
                <a:sym typeface="+mn-ea"/>
              </a:rPr>
              <a:t>This is where </a:t>
            </a:r>
            <a:r>
              <a:rPr lang="en-US" b="1" dirty="0">
                <a:solidFill>
                  <a:srgbClr val="000000"/>
                </a:solidFill>
                <a:ea typeface="Verdana" panose="020B0604030504040204"/>
                <a:cs typeface="+mn-ea"/>
                <a:sym typeface="+mn-ea"/>
              </a:rPr>
              <a:t>functions </a:t>
            </a:r>
            <a:r>
              <a:rPr lang="en-US" dirty="0">
                <a:solidFill>
                  <a:srgbClr val="000000"/>
                </a:solidFill>
                <a:ea typeface="Verdana" panose="020B0604030504040204"/>
                <a:cs typeface="+mn-ea"/>
                <a:sym typeface="+mn-ea"/>
              </a:rPr>
              <a:t>come in.</a:t>
            </a:r>
            <a:endParaRPr lang="en-US" dirty="0">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CONT’D</a:t>
            </a:r>
            <a:endParaRPr lang="en-US" b="1" dirty="0"/>
          </a:p>
        </p:txBody>
      </p:sp>
      <p:sp>
        <p:nvSpPr>
          <p:cNvPr id="3" name="Content Placeholder 2"/>
          <p:cNvSpPr>
            <a:spLocks noGrp="1"/>
          </p:cNvSpPr>
          <p:nvPr>
            <p:ph idx="1"/>
          </p:nvPr>
        </p:nvSpPr>
        <p:spPr/>
        <p:txBody>
          <a:bodyPr>
            <a:normAutofit/>
          </a:bodyPr>
          <a:lstStyle/>
          <a:p>
            <a:pPr>
              <a:lnSpc>
                <a:spcPct val="100000"/>
              </a:lnSpc>
              <a:buFont typeface="Arial" panose="020B0604020202020204"/>
              <a:buChar char="•"/>
            </a:pPr>
            <a:r>
              <a:rPr lang="en-US" dirty="0">
                <a:solidFill>
                  <a:srgbClr val="000000"/>
                </a:solidFill>
                <a:ea typeface="Verdana" panose="020B0604030504040204"/>
                <a:cs typeface="+mn-ea"/>
                <a:sym typeface="+mn-ea"/>
              </a:rPr>
              <a:t>Functions offer a way of grouping lines of codes making them reusable without having to copy or type all over again.</a:t>
            </a:r>
            <a:endParaRPr dirty="0">
              <a:cs typeface="+mn-ea"/>
            </a:endParaRPr>
          </a:p>
          <a:p>
            <a:pPr>
              <a:lnSpc>
                <a:spcPct val="100000"/>
              </a:lnSpc>
              <a:buFont typeface="Arial" panose="020B0604020202020204"/>
              <a:buChar char="•"/>
            </a:pPr>
            <a:r>
              <a:rPr lang="en-US" dirty="0">
                <a:solidFill>
                  <a:srgbClr val="000000"/>
                </a:solidFill>
                <a:ea typeface="Verdana" panose="020B0604030504040204"/>
                <a:cs typeface="+mn-ea"/>
                <a:sym typeface="+mn-ea"/>
              </a:rPr>
              <a:t>Functions also allow us to specify custom inputs which are then executed by python(parameters)</a:t>
            </a:r>
            <a:endParaRPr dirty="0">
              <a:cs typeface="+mn-ea"/>
            </a:endParaRPr>
          </a:p>
          <a:p>
            <a:pPr>
              <a:lnSpc>
                <a:spcPct val="100000"/>
              </a:lnSpc>
              <a:buFont typeface="Arial" panose="020B0604020202020204"/>
              <a:buChar char="•"/>
            </a:pPr>
            <a:r>
              <a:rPr lang="en-US" dirty="0">
                <a:solidFill>
                  <a:srgbClr val="000000"/>
                </a:solidFill>
                <a:ea typeface="Verdana" panose="020B0604030504040204"/>
                <a:cs typeface="+mn-ea"/>
                <a:sym typeface="+mn-ea"/>
              </a:rPr>
              <a:t>Note: Python comes with some functions . These are called in-built functions. Functions that the user creates are called user-defined functions. For this lesson we shall get to use some in-built functions as well as create our own functions</a:t>
            </a:r>
            <a:r>
              <a:rPr lang="en-US" dirty="0" smtClean="0">
                <a:solidFill>
                  <a:srgbClr val="000000"/>
                </a:solidFill>
                <a:ea typeface="Verdana" panose="020B0604030504040204"/>
                <a:cs typeface="+mn-ea"/>
                <a:sym typeface="+mn-ea"/>
              </a:rPr>
              <a:t>.</a:t>
            </a:r>
            <a:endParaRPr dirty="0">
              <a:cs typeface="+mn-ea"/>
            </a:endParaRPr>
          </a:p>
          <a:p>
            <a:pPr>
              <a:lnSpc>
                <a:spcPct val="100000"/>
              </a:lnSpc>
              <a:buFont typeface="Arial" panose="020B0604020202020204"/>
              <a:buChar char="•"/>
            </a:pPr>
            <a:r>
              <a:rPr lang="en-US" dirty="0">
                <a:solidFill>
                  <a:srgbClr val="000000"/>
                </a:solidFill>
                <a:ea typeface="Verdana" panose="020B0604030504040204"/>
                <a:cs typeface="+mn-ea"/>
                <a:sym typeface="+mn-ea"/>
              </a:rPr>
              <a:t>So how do we create a function? </a:t>
            </a:r>
            <a:r>
              <a:rPr lang="" altLang="en-US" dirty="0">
                <a:solidFill>
                  <a:srgbClr val="000000"/>
                </a:solidFill>
                <a:ea typeface="Verdana" panose="020B0604030504040204"/>
                <a:cs typeface="+mn-ea"/>
                <a:sym typeface="+mn-ea"/>
              </a:rPr>
              <a:t>Its as easy as ........</a:t>
            </a:r>
            <a:endParaRPr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b="1" dirty="0"/>
              <a:t>CREATING FUNCTIONS</a:t>
            </a:r>
          </a:p>
        </p:txBody>
      </p:sp>
      <p:sp>
        <p:nvSpPr>
          <p:cNvPr id="3" name="Content Placeholder 2"/>
          <p:cNvSpPr>
            <a:spLocks noGrp="1"/>
          </p:cNvSpPr>
          <p:nvPr>
            <p:ph idx="1"/>
          </p:nvPr>
        </p:nvSpPr>
        <p:spPr/>
        <p:txBody>
          <a:bodyPr>
            <a:normAutofit fontScale="92500" lnSpcReduction="10000"/>
          </a:bodyPr>
          <a:lstStyle/>
          <a:p>
            <a:pPr>
              <a:lnSpc>
                <a:spcPct val="90000"/>
              </a:lnSpc>
              <a:spcBef>
                <a:spcPts val="0"/>
              </a:spcBef>
              <a:spcAft>
                <a:spcPts val="0"/>
              </a:spcAft>
              <a:buFont typeface="Arial" panose="020B0604020202020204"/>
              <a:buChar char="•"/>
            </a:pPr>
            <a:r>
              <a:rPr lang="en-US" sz="2400" dirty="0">
                <a:solidFill>
                  <a:srgbClr val="000000"/>
                </a:solidFill>
                <a:ea typeface="Verdana" panose="020B0604030504040204"/>
                <a:cs typeface="+mn-ea"/>
                <a:sym typeface="+mn-ea"/>
              </a:rPr>
              <a:t>A function is defined by </a:t>
            </a:r>
            <a:r>
              <a:rPr lang="en-US" sz="2400" dirty="0" err="1">
                <a:solidFill>
                  <a:srgbClr val="000000"/>
                </a:solidFill>
                <a:ea typeface="Verdana" panose="020B0604030504040204"/>
                <a:cs typeface="+mn-ea"/>
                <a:sym typeface="+mn-ea"/>
              </a:rPr>
              <a:t>def</a:t>
            </a:r>
            <a:r>
              <a:rPr lang="en-US" sz="2400" dirty="0">
                <a:solidFill>
                  <a:srgbClr val="000000"/>
                </a:solidFill>
                <a:ea typeface="Verdana" panose="020B0604030504040204"/>
                <a:cs typeface="+mn-ea"/>
                <a:sym typeface="+mn-ea"/>
              </a:rPr>
              <a:t> statement</a:t>
            </a:r>
            <a:endParaRPr sz="2400" dirty="0">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General syntax is </a:t>
            </a:r>
            <a:endParaRPr sz="2400" dirty="0">
              <a:cs typeface="+mn-ea"/>
            </a:endParaRPr>
          </a:p>
          <a:p>
            <a:pPr marL="0" indent="0">
              <a:lnSpc>
                <a:spcPct val="100000"/>
              </a:lnSpc>
              <a:spcBef>
                <a:spcPts val="0"/>
              </a:spcBef>
              <a:spcAft>
                <a:spcPts val="0"/>
              </a:spcAft>
              <a:buNone/>
            </a:pPr>
            <a:r>
              <a:rPr lang="en-US" sz="2400" dirty="0" err="1">
                <a:solidFill>
                  <a:srgbClr val="FF0000"/>
                </a:solidFill>
                <a:ea typeface="Verdana" panose="020B0604030504040204"/>
                <a:cs typeface="+mn-ea"/>
                <a:sym typeface="+mn-ea"/>
              </a:rPr>
              <a:t> def</a:t>
            </a:r>
            <a:r>
              <a:rPr lang="en-US" sz="2400" dirty="0">
                <a:solidFill>
                  <a:srgbClr val="000000"/>
                </a:solidFill>
                <a:ea typeface="Verdana" panose="020B0604030504040204"/>
                <a:cs typeface="+mn-ea"/>
                <a:sym typeface="+mn-ea"/>
              </a:rPr>
              <a:t> </a:t>
            </a:r>
            <a:r>
              <a:rPr lang="en-US" sz="2400" dirty="0">
                <a:solidFill>
                  <a:srgbClr val="FF0000"/>
                </a:solidFill>
                <a:ea typeface="Verdana" panose="020B0604030504040204"/>
                <a:cs typeface="+mn-ea"/>
                <a:sym typeface="+mn-ea"/>
              </a:rPr>
              <a:t>name</a:t>
            </a:r>
            <a:r>
              <a:rPr lang="en-US" sz="2400" dirty="0">
                <a:solidFill>
                  <a:srgbClr val="000000"/>
                </a:solidFill>
                <a:ea typeface="Verdana" panose="020B0604030504040204"/>
                <a:cs typeface="+mn-ea"/>
                <a:sym typeface="+mn-ea"/>
              </a:rPr>
              <a:t>():</a:t>
            </a:r>
            <a:endParaRPr sz="2400" dirty="0">
              <a:cs typeface="+mn-ea"/>
            </a:endParaRPr>
          </a:p>
          <a:p>
            <a:pPr marL="0" indent="0">
              <a:lnSpc>
                <a:spcPct val="100000"/>
              </a:lnSpc>
              <a:spcBef>
                <a:spcPts val="0"/>
              </a:spcBef>
              <a:spcAft>
                <a:spcPts val="0"/>
              </a:spcAft>
              <a:buNone/>
            </a:pPr>
            <a:r>
              <a:rPr lang="en-US" sz="2400" dirty="0">
                <a:solidFill>
                  <a:srgbClr val="000000"/>
                </a:solidFill>
                <a:ea typeface="Verdana" panose="020B0604030504040204"/>
                <a:cs typeface="+mn-ea"/>
                <a:sym typeface="+mn-ea"/>
              </a:rPr>
              <a:t>     statements</a:t>
            </a:r>
            <a:endParaRPr sz="2400" dirty="0">
              <a:cs typeface="+mn-ea"/>
            </a:endParaRPr>
          </a:p>
          <a:p>
            <a:pPr>
              <a:lnSpc>
                <a:spcPct val="100000"/>
              </a:lnSpc>
              <a:spcBef>
                <a:spcPts val="0"/>
              </a:spcBef>
              <a:spcAft>
                <a:spcPts val="0"/>
              </a:spcAft>
            </a:pPr>
            <a:endParaRPr sz="2400" dirty="0">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where name is the function name </a:t>
            </a:r>
            <a:endParaRPr sz="2400" dirty="0">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statements are commands that will be executed when the function is called.</a:t>
            </a:r>
            <a:endParaRPr sz="2400" dirty="0">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a function can also return a value</a:t>
            </a:r>
            <a:endParaRPr sz="2400" dirty="0">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To return a value </a:t>
            </a:r>
            <a:r>
              <a:rPr lang="" altLang="en-US" sz="2400" dirty="0">
                <a:solidFill>
                  <a:srgbClr val="000000"/>
                </a:solidFill>
                <a:ea typeface="Verdana" panose="020B0604030504040204"/>
                <a:cs typeface="+mn-ea"/>
                <a:sym typeface="+mn-ea"/>
              </a:rPr>
              <a:t>in a function </a:t>
            </a:r>
            <a:r>
              <a:rPr lang="en-US" sz="2400" dirty="0">
                <a:solidFill>
                  <a:srgbClr val="000000"/>
                </a:solidFill>
                <a:ea typeface="Verdana" panose="020B0604030504040204"/>
                <a:cs typeface="+mn-ea"/>
                <a:sym typeface="+mn-ea"/>
              </a:rPr>
              <a:t>we </a:t>
            </a:r>
            <a:r>
              <a:rPr lang="en-US" sz="2400" dirty="0" err="1">
                <a:solidFill>
                  <a:srgbClr val="000000"/>
                </a:solidFill>
                <a:ea typeface="Verdana" panose="020B0604030504040204"/>
                <a:cs typeface="+mn-ea"/>
                <a:sym typeface="+mn-ea"/>
              </a:rPr>
              <a:t>preceed</a:t>
            </a:r>
            <a:r>
              <a:rPr lang="en-US" sz="2400" dirty="0">
                <a:solidFill>
                  <a:srgbClr val="000000"/>
                </a:solidFill>
                <a:ea typeface="Verdana" panose="020B0604030504040204"/>
                <a:cs typeface="+mn-ea"/>
                <a:sym typeface="+mn-ea"/>
              </a:rPr>
              <a:t> that value with the keyword </a:t>
            </a:r>
            <a:r>
              <a:rPr lang="en-US" sz="2400" dirty="0">
                <a:solidFill>
                  <a:srgbClr val="FF0000"/>
                </a:solidFill>
                <a:ea typeface="Verdana" panose="020B0604030504040204"/>
                <a:cs typeface="+mn-ea"/>
                <a:sym typeface="+mn-ea"/>
              </a:rPr>
              <a:t>return</a:t>
            </a:r>
            <a:endParaRPr sz="2400" dirty="0">
              <a:cs typeface="+mn-ea"/>
            </a:endParaRPr>
          </a:p>
          <a:p>
            <a:pPr>
              <a:lnSpc>
                <a:spcPct val="100000"/>
              </a:lnSpc>
              <a:spcBef>
                <a:spcPts val="0"/>
              </a:spcBef>
              <a:spcAft>
                <a:spcPts val="0"/>
              </a:spcAft>
            </a:pPr>
            <a:r>
              <a:rPr lang="en-US" sz="2400" dirty="0">
                <a:solidFill>
                  <a:srgbClr val="000000"/>
                </a:solidFill>
                <a:ea typeface="Verdana" panose="020B0604030504040204"/>
                <a:cs typeface="+mn-ea"/>
                <a:sym typeface="+mn-ea"/>
              </a:rPr>
              <a:t>You should also note that when you use the return keyword, python will stop when it reaches the </a:t>
            </a:r>
            <a:r>
              <a:rPr lang="en-US" sz="2400" dirty="0">
                <a:solidFill>
                  <a:srgbClr val="FF0000"/>
                </a:solidFill>
                <a:ea typeface="Verdana" panose="020B0604030504040204"/>
                <a:cs typeface="+mn-ea"/>
                <a:sym typeface="+mn-ea"/>
              </a:rPr>
              <a:t>return</a:t>
            </a:r>
            <a:r>
              <a:rPr lang="en-US" sz="2400" dirty="0">
                <a:solidFill>
                  <a:srgbClr val="000000"/>
                </a:solidFill>
                <a:ea typeface="Verdana" panose="020B0604030504040204"/>
                <a:cs typeface="+mn-ea"/>
                <a:sym typeface="+mn-ea"/>
              </a:rPr>
              <a:t> keyword. More on this later</a:t>
            </a:r>
            <a:r>
              <a:rPr lang="en-US" sz="2400" dirty="0" smtClean="0">
                <a:solidFill>
                  <a:srgbClr val="000000"/>
                </a:solidFill>
                <a:ea typeface="Verdana" panose="020B0604030504040204"/>
                <a:cs typeface="+mn-ea"/>
                <a:sym typeface="+mn-ea"/>
              </a:rPr>
              <a:t>.</a:t>
            </a:r>
            <a:endParaRPr lang="en-US" sz="2400" dirty="0" smtClean="0">
              <a:solidFill>
                <a:srgbClr val="000000"/>
              </a:solidFill>
              <a:ea typeface="Verdana" panose="020B0604030504040204"/>
              <a:cs typeface="+mn-ea"/>
            </a:endParaRPr>
          </a:p>
          <a:p>
            <a:pPr>
              <a:lnSpc>
                <a:spcPct val="100000"/>
              </a:lnSpc>
              <a:spcBef>
                <a:spcPts val="0"/>
              </a:spcBef>
              <a:spcAft>
                <a:spcPts val="0"/>
              </a:spcAft>
            </a:pPr>
            <a:r>
              <a:rPr lang="en-US" sz="2400" dirty="0" smtClean="0">
                <a:solidFill>
                  <a:srgbClr val="000000"/>
                </a:solidFill>
                <a:ea typeface="Verdana" panose="020B0604030504040204"/>
                <a:cs typeface="+mn-ea"/>
                <a:sym typeface="+mn-ea"/>
              </a:rPr>
              <a:t>Functions are not executed automatically. To execute the codes under a function you call the function name.</a:t>
            </a:r>
            <a:endParaRPr lang="en-US" sz="2400" dirty="0">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FUNCTIONS CONT’D</a:t>
            </a:r>
            <a:endParaRPr lang="en-US" b="1" dirty="0"/>
          </a:p>
        </p:txBody>
      </p:sp>
      <p:sp>
        <p:nvSpPr>
          <p:cNvPr id="3" name="Content Placeholder 2"/>
          <p:cNvSpPr>
            <a:spLocks noGrp="1"/>
          </p:cNvSpPr>
          <p:nvPr>
            <p:ph idx="1"/>
          </p:nvPr>
        </p:nvSpPr>
        <p:spPr/>
        <p:txBody>
          <a:bodyPr>
            <a:normAutofit fontScale="75000" lnSpcReduction="20000"/>
          </a:bodyPr>
          <a:lstStyle/>
          <a:p>
            <a:pPr>
              <a:lnSpc>
                <a:spcPct val="90000"/>
              </a:lnSpc>
              <a:spcBef>
                <a:spcPts val="0"/>
              </a:spcBef>
              <a:spcAft>
                <a:spcPts val="0"/>
              </a:spcAft>
              <a:buFont typeface="Arial" panose="020B0604020202020204"/>
              <a:buChar char="•"/>
            </a:pPr>
            <a:r>
              <a:rPr lang="en-US" sz="2400" dirty="0">
                <a:solidFill>
                  <a:srgbClr val="000000"/>
                </a:solidFill>
                <a:ea typeface="Verdana" panose="020B0604030504040204" pitchFamily="34" charset="0"/>
                <a:cs typeface="+mn-ea"/>
                <a:sym typeface="+mn-ea"/>
              </a:rPr>
              <a:t>Now lets go back to the addition task from the previous slide. </a:t>
            </a:r>
            <a:endParaRPr sz="2400" dirty="0">
              <a:ea typeface="Verdana" panose="020B0604030504040204" pitchFamily="34" charset="0"/>
              <a:cs typeface="+mn-ea"/>
            </a:endParaRPr>
          </a:p>
          <a:p>
            <a:pPr>
              <a:lnSpc>
                <a:spcPct val="90000"/>
              </a:lnSpc>
              <a:spcBef>
                <a:spcPts val="0"/>
              </a:spcBef>
              <a:spcAft>
                <a:spcPts val="0"/>
              </a:spcAft>
              <a:buFont typeface="Arial" panose="020B0604020202020204"/>
              <a:buChar char="•"/>
            </a:pPr>
            <a:r>
              <a:rPr lang="en-US" sz="2400" dirty="0">
                <a:solidFill>
                  <a:srgbClr val="000000"/>
                </a:solidFill>
                <a:ea typeface="Verdana" panose="020B0604030504040204" pitchFamily="34" charset="0"/>
                <a:cs typeface="+mn-ea"/>
                <a:sym typeface="+mn-ea"/>
              </a:rPr>
              <a:t>We would like to create a function which will add two numbers and print the </a:t>
            </a:r>
            <a:r>
              <a:rPr lang="en-US" sz="2400" dirty="0" smtClean="0">
                <a:solidFill>
                  <a:srgbClr val="000000"/>
                </a:solidFill>
                <a:ea typeface="Verdana" panose="020B0604030504040204" pitchFamily="34" charset="0"/>
                <a:cs typeface="+mn-ea"/>
                <a:sym typeface="+mn-ea"/>
              </a:rPr>
              <a:t>results</a:t>
            </a:r>
            <a:endParaRPr sz="2400" dirty="0">
              <a:ea typeface="Verdana" panose="020B0604030504040204" pitchFamily="34" charset="0"/>
              <a:cs typeface="+mn-ea"/>
            </a:endParaRPr>
          </a:p>
          <a:p>
            <a:pPr marL="0" indent="0">
              <a:lnSpc>
                <a:spcPct val="100000"/>
              </a:lnSpc>
              <a:spcBef>
                <a:spcPts val="0"/>
              </a:spcBef>
              <a:spcAft>
                <a:spcPts val="0"/>
              </a:spcAft>
              <a:buNone/>
            </a:pPr>
            <a:r>
              <a:rPr lang="en-US" sz="2400" dirty="0" err="1">
                <a:solidFill>
                  <a:srgbClr val="0070C0"/>
                </a:solidFill>
                <a:ea typeface="Verdana" panose="020B0604030504040204" pitchFamily="34" charset="0"/>
                <a:cs typeface="+mn-ea"/>
                <a:sym typeface="+mn-ea"/>
              </a:rPr>
              <a:t>def</a:t>
            </a:r>
            <a:r>
              <a:rPr lang="en-US" sz="2400" dirty="0">
                <a:solidFill>
                  <a:srgbClr val="0070C0"/>
                </a:solidFill>
                <a:ea typeface="Verdana" panose="020B0604030504040204" pitchFamily="34" charset="0"/>
                <a:cs typeface="+mn-ea"/>
                <a:sym typeface="+mn-ea"/>
              </a:rPr>
              <a:t> add():</a:t>
            </a:r>
            <a:endParaRPr sz="2400" dirty="0">
              <a:solidFill>
                <a:srgbClr val="0070C0"/>
              </a:solidFill>
              <a:ea typeface="Verdana" panose="020B0604030504040204" pitchFamily="34" charset="0"/>
              <a:cs typeface="+mn-ea"/>
            </a:endParaRPr>
          </a:p>
          <a:p>
            <a:pPr marL="0" indent="0">
              <a:lnSpc>
                <a:spcPct val="100000"/>
              </a:lnSpc>
              <a:spcBef>
                <a:spcPts val="0"/>
              </a:spcBef>
              <a:spcAft>
                <a:spcPts val="0"/>
              </a:spcAft>
              <a:buNone/>
            </a:pPr>
            <a:r>
              <a:rPr lang="en-US" sz="2400" dirty="0">
                <a:solidFill>
                  <a:srgbClr val="0070C0"/>
                </a:solidFill>
                <a:ea typeface="Verdana" panose="020B0604030504040204" pitchFamily="34" charset="0"/>
                <a:cs typeface="+mn-ea"/>
                <a:sym typeface="+mn-ea"/>
              </a:rPr>
              <a:t>    x=1</a:t>
            </a:r>
            <a:endParaRPr sz="2400" dirty="0">
              <a:solidFill>
                <a:srgbClr val="0070C0"/>
              </a:solidFill>
              <a:ea typeface="Verdana" panose="020B0604030504040204" pitchFamily="34" charset="0"/>
              <a:cs typeface="+mn-ea"/>
            </a:endParaRPr>
          </a:p>
          <a:p>
            <a:pPr marL="0" indent="0">
              <a:lnSpc>
                <a:spcPct val="100000"/>
              </a:lnSpc>
              <a:spcBef>
                <a:spcPts val="0"/>
              </a:spcBef>
              <a:spcAft>
                <a:spcPts val="0"/>
              </a:spcAft>
              <a:buNone/>
            </a:pPr>
            <a:r>
              <a:rPr lang="en-US" sz="2400" dirty="0">
                <a:solidFill>
                  <a:srgbClr val="0070C0"/>
                </a:solidFill>
                <a:ea typeface="Verdana" panose="020B0604030504040204" pitchFamily="34" charset="0"/>
                <a:cs typeface="+mn-ea"/>
                <a:sym typeface="+mn-ea"/>
              </a:rPr>
              <a:t>    y=2</a:t>
            </a:r>
            <a:endParaRPr sz="2400" dirty="0">
              <a:solidFill>
                <a:srgbClr val="0070C0"/>
              </a:solidFill>
              <a:ea typeface="Verdana" panose="020B0604030504040204" pitchFamily="34" charset="0"/>
              <a:cs typeface="+mn-ea"/>
            </a:endParaRPr>
          </a:p>
          <a:p>
            <a:pPr marL="0" indent="0">
              <a:lnSpc>
                <a:spcPct val="100000"/>
              </a:lnSpc>
              <a:spcBef>
                <a:spcPts val="0"/>
              </a:spcBef>
              <a:spcAft>
                <a:spcPts val="0"/>
              </a:spcAft>
              <a:buNone/>
            </a:pPr>
            <a:r>
              <a:rPr lang="en-US" sz="2400" dirty="0">
                <a:solidFill>
                  <a:srgbClr val="0070C0"/>
                </a:solidFill>
                <a:ea typeface="Verdana" panose="020B0604030504040204" pitchFamily="34" charset="0"/>
                <a:cs typeface="+mn-ea"/>
                <a:sym typeface="+mn-ea"/>
              </a:rPr>
              <a:t>    print(</a:t>
            </a:r>
            <a:r>
              <a:rPr lang="en-US" sz="2400" dirty="0" err="1">
                <a:solidFill>
                  <a:srgbClr val="0070C0"/>
                </a:solidFill>
                <a:ea typeface="Verdana" panose="020B0604030504040204" pitchFamily="34" charset="0"/>
                <a:cs typeface="+mn-ea"/>
                <a:sym typeface="+mn-ea"/>
              </a:rPr>
              <a:t>x+y</a:t>
            </a:r>
            <a:r>
              <a:rPr lang="en-US" sz="2400" dirty="0" smtClean="0">
                <a:solidFill>
                  <a:srgbClr val="0070C0"/>
                </a:solidFill>
                <a:ea typeface="Verdana" panose="020B0604030504040204" pitchFamily="34" charset="0"/>
                <a:cs typeface="+mn-ea"/>
                <a:sym typeface="+mn-ea"/>
              </a:rPr>
              <a:t>)</a:t>
            </a:r>
            <a:endParaRPr lang="en-US" sz="2400" dirty="0" smtClean="0">
              <a:solidFill>
                <a:srgbClr val="FF0000"/>
              </a:solidFill>
              <a:ea typeface="Verdana" panose="020B0604030504040204" pitchFamily="34" charset="0"/>
              <a:cs typeface="+mn-ea"/>
            </a:endParaRPr>
          </a:p>
          <a:p>
            <a:pPr>
              <a:lnSpc>
                <a:spcPct val="100000"/>
              </a:lnSpc>
              <a:spcBef>
                <a:spcPts val="0"/>
              </a:spcBef>
              <a:spcAft>
                <a:spcPts val="0"/>
              </a:spcAft>
            </a:pPr>
            <a:endParaRPr sz="2400" dirty="0">
              <a:ea typeface="Verdana" panose="020B0604030504040204" pitchFamily="34" charset="0"/>
              <a:cs typeface="+mn-ea"/>
            </a:endParaRPr>
          </a:p>
          <a:p>
            <a:pPr marL="285750" indent="-285750">
              <a:lnSpc>
                <a:spcPct val="100000"/>
              </a:lnSpc>
              <a:spcBef>
                <a:spcPts val="0"/>
              </a:spcBef>
              <a:spcAft>
                <a:spcPts val="0"/>
              </a:spcAft>
              <a:buFont typeface="Arial" panose="020B0604020202020204" pitchFamily="34" charset="0"/>
              <a:buChar char="•"/>
            </a:pPr>
            <a:r>
              <a:rPr lang="en-US" sz="2400" dirty="0">
                <a:solidFill>
                  <a:srgbClr val="000000"/>
                </a:solidFill>
                <a:ea typeface="Verdana" panose="020B0604030504040204" pitchFamily="34" charset="0"/>
                <a:cs typeface="+mn-ea"/>
                <a:sym typeface="+mn-ea"/>
              </a:rPr>
              <a:t>We have created the function . Now lets call the function</a:t>
            </a:r>
            <a:endParaRPr sz="2400" dirty="0">
              <a:ea typeface="Verdana" panose="020B0604030504040204" pitchFamily="34" charset="0"/>
              <a:cs typeface="+mn-ea"/>
            </a:endParaRPr>
          </a:p>
          <a:p>
            <a:pPr marL="0" indent="0">
              <a:lnSpc>
                <a:spcPct val="100000"/>
              </a:lnSpc>
              <a:spcBef>
                <a:spcPts val="0"/>
              </a:spcBef>
              <a:spcAft>
                <a:spcPts val="0"/>
              </a:spcAft>
              <a:buNone/>
            </a:pPr>
            <a:r>
              <a:rPr lang="en-US" sz="2400" dirty="0">
                <a:solidFill>
                  <a:srgbClr val="0070C0"/>
                </a:solidFill>
                <a:ea typeface="Verdana" panose="020B0604030504040204" pitchFamily="34" charset="0"/>
                <a:cs typeface="+mn-ea"/>
                <a:sym typeface="+mn-ea"/>
              </a:rPr>
              <a:t>add()</a:t>
            </a:r>
            <a:endParaRPr sz="2400" dirty="0">
              <a:ea typeface="Verdana" panose="020B0604030504040204" pitchFamily="34" charset="0"/>
              <a:cs typeface="+mn-ea"/>
            </a:endParaRPr>
          </a:p>
          <a:p>
            <a:pPr marL="285750" indent="-285750">
              <a:lnSpc>
                <a:spcPct val="100000"/>
              </a:lnSpc>
              <a:spcBef>
                <a:spcPts val="0"/>
              </a:spcBef>
              <a:spcAft>
                <a:spcPts val="0"/>
              </a:spcAft>
              <a:buFont typeface="Arial" panose="020B0604020202020204" pitchFamily="34" charset="0"/>
              <a:buChar char="•"/>
            </a:pPr>
            <a:r>
              <a:rPr lang="en-US" sz="2400" dirty="0">
                <a:solidFill>
                  <a:srgbClr val="000000"/>
                </a:solidFill>
                <a:ea typeface="Verdana" panose="020B0604030504040204" pitchFamily="34" charset="0"/>
                <a:cs typeface="+mn-ea"/>
                <a:sym typeface="+mn-ea"/>
              </a:rPr>
              <a:t>What happens?</a:t>
            </a:r>
            <a:endParaRPr sz="2400" dirty="0">
              <a:ea typeface="Verdana" panose="020B0604030504040204" pitchFamily="34" charset="0"/>
              <a:cs typeface="+mn-ea"/>
            </a:endParaRPr>
          </a:p>
          <a:p>
            <a:pPr marL="285750" indent="-285750">
              <a:lnSpc>
                <a:spcPct val="100000"/>
              </a:lnSpc>
              <a:spcBef>
                <a:spcPts val="0"/>
              </a:spcBef>
              <a:spcAft>
                <a:spcPts val="0"/>
              </a:spcAft>
              <a:buFont typeface="Arial" panose="020B0604020202020204" pitchFamily="34" charset="0"/>
              <a:buChar char="•"/>
            </a:pPr>
            <a:r>
              <a:rPr lang="en-US" sz="2400" dirty="0">
                <a:solidFill>
                  <a:srgbClr val="000000"/>
                </a:solidFill>
                <a:ea typeface="Verdana" panose="020B0604030504040204" pitchFamily="34" charset="0"/>
                <a:cs typeface="+mn-ea"/>
                <a:sym typeface="+mn-ea"/>
              </a:rPr>
              <a:t>Do you see the output</a:t>
            </a:r>
            <a:r>
              <a:rPr lang="en-US" sz="2400" dirty="0" smtClean="0">
                <a:solidFill>
                  <a:srgbClr val="000000"/>
                </a:solidFill>
                <a:ea typeface="Verdana" panose="020B0604030504040204" pitchFamily="34" charset="0"/>
                <a:cs typeface="+mn-ea"/>
                <a:sym typeface="+mn-ea"/>
              </a:rPr>
              <a:t>?</a:t>
            </a:r>
            <a:endParaRPr lang="en-US" sz="2400" dirty="0">
              <a:solidFill>
                <a:srgbClr val="000000"/>
              </a:solidFill>
              <a:ea typeface="Verdana" panose="020B0604030504040204" pitchFamily="34" charset="0"/>
              <a:cs typeface="+mn-ea"/>
            </a:endParaRPr>
          </a:p>
          <a:p>
            <a:pPr marL="285750" indent="-285750">
              <a:lnSpc>
                <a:spcPct val="100000"/>
              </a:lnSpc>
              <a:spcBef>
                <a:spcPts val="0"/>
              </a:spcBef>
              <a:spcAft>
                <a:spcPts val="0"/>
              </a:spcAft>
              <a:buFont typeface="Arial" panose="020B0604020202020204" pitchFamily="34" charset="0"/>
              <a:buChar char="•"/>
            </a:pPr>
            <a:r>
              <a:rPr lang="" altLang="en-US" sz="2400" dirty="0">
                <a:solidFill>
                  <a:srgbClr val="000000"/>
                </a:solidFill>
                <a:ea typeface="Verdana" panose="020B0604030504040204" pitchFamily="34" charset="0"/>
                <a:cs typeface="+mn-ea"/>
              </a:rPr>
              <a:t>Sometimes you woulld like a function to accept inputs when it is called. In this situation we add arguments. Lets demonstrate it with a function accepts two inputs ( a &amp; b) and adds them.</a:t>
            </a:r>
            <a:endParaRPr lang="en-US" sz="2400" dirty="0">
              <a:solidFill>
                <a:srgbClr val="000000"/>
              </a:solidFill>
              <a:ea typeface="Verdana" panose="020B0604030504040204" pitchFamily="34" charset="0"/>
              <a:cs typeface="+mn-ea"/>
            </a:endParaRPr>
          </a:p>
          <a:p>
            <a:pPr marL="0" indent="0">
              <a:lnSpc>
                <a:spcPct val="100000"/>
              </a:lnSpc>
              <a:spcBef>
                <a:spcPts val="0"/>
              </a:spcBef>
              <a:spcAft>
                <a:spcPts val="0"/>
              </a:spcAft>
              <a:buNone/>
            </a:pPr>
            <a:r>
              <a:rPr lang="en-US" sz="2400" dirty="0" err="1" smtClean="0">
                <a:solidFill>
                  <a:srgbClr val="0070C0"/>
                </a:solidFill>
                <a:ea typeface="Verdana" panose="020B0604030504040204" pitchFamily="34" charset="0"/>
                <a:cs typeface="+mn-ea"/>
                <a:sym typeface="+mn-ea"/>
              </a:rPr>
              <a:t> def</a:t>
            </a:r>
            <a:r>
              <a:rPr lang="en-US" sz="2400" dirty="0" smtClean="0">
                <a:solidFill>
                  <a:srgbClr val="0070C0"/>
                </a:solidFill>
                <a:ea typeface="Verdana" panose="020B0604030504040204" pitchFamily="34" charset="0"/>
                <a:cs typeface="+mn-ea"/>
                <a:sym typeface="+mn-ea"/>
              </a:rPr>
              <a:t> display(</a:t>
            </a:r>
            <a:r>
              <a:rPr lang="" altLang="en-US" sz="2400" dirty="0" smtClean="0">
                <a:solidFill>
                  <a:srgbClr val="0070C0"/>
                </a:solidFill>
                <a:ea typeface="Verdana" panose="020B0604030504040204" pitchFamily="34" charset="0"/>
                <a:cs typeface="+mn-ea"/>
                <a:sym typeface="+mn-ea"/>
              </a:rPr>
              <a:t>a,b</a:t>
            </a:r>
            <a:r>
              <a:rPr lang="en-US" sz="2400" dirty="0" smtClean="0">
                <a:solidFill>
                  <a:srgbClr val="0070C0"/>
                </a:solidFill>
                <a:ea typeface="Verdana" panose="020B0604030504040204" pitchFamily="34" charset="0"/>
                <a:cs typeface="+mn-ea"/>
                <a:sym typeface="+mn-ea"/>
              </a:rPr>
              <a:t>):</a:t>
            </a:r>
            <a:endParaRPr lang="en-US" sz="2400" dirty="0" smtClean="0">
              <a:solidFill>
                <a:srgbClr val="0070C0"/>
              </a:solidFill>
              <a:ea typeface="Verdana" panose="020B0604030504040204" pitchFamily="34" charset="0"/>
              <a:cs typeface="+mn-ea"/>
            </a:endParaRPr>
          </a:p>
          <a:p>
            <a:pPr marL="0" indent="0">
              <a:lnSpc>
                <a:spcPct val="100000"/>
              </a:lnSpc>
              <a:spcBef>
                <a:spcPts val="0"/>
              </a:spcBef>
              <a:spcAft>
                <a:spcPts val="0"/>
              </a:spcAft>
              <a:buNone/>
            </a:pPr>
            <a:r>
              <a:rPr lang="en-US" sz="2400" dirty="0" smtClean="0">
                <a:solidFill>
                  <a:srgbClr val="0070C0"/>
                </a:solidFill>
                <a:ea typeface="Verdana" panose="020B0604030504040204" pitchFamily="34" charset="0"/>
                <a:cs typeface="+mn-ea"/>
                <a:sym typeface="+mn-ea"/>
              </a:rPr>
              <a:t>     </a:t>
            </a:r>
            <a:r>
              <a:rPr lang="" altLang="en-US" sz="2400" dirty="0" smtClean="0">
                <a:solidFill>
                  <a:srgbClr val="0070C0"/>
                </a:solidFill>
                <a:ea typeface="Verdana" panose="020B0604030504040204" pitchFamily="34" charset="0"/>
                <a:cs typeface="+mn-ea"/>
                <a:sym typeface="+mn-ea"/>
              </a:rPr>
              <a:t>c=a+b</a:t>
            </a:r>
            <a:endParaRPr lang="en-US" sz="2400" dirty="0" smtClean="0">
              <a:solidFill>
                <a:srgbClr val="0070C0"/>
              </a:solidFill>
              <a:ea typeface="Verdana" panose="020B0604030504040204" pitchFamily="34" charset="0"/>
              <a:cs typeface="+mn-ea"/>
            </a:endParaRPr>
          </a:p>
          <a:p>
            <a:pPr marL="0" indent="0">
              <a:lnSpc>
                <a:spcPct val="100000"/>
              </a:lnSpc>
              <a:spcBef>
                <a:spcPts val="0"/>
              </a:spcBef>
              <a:spcAft>
                <a:spcPts val="0"/>
              </a:spcAft>
              <a:buNone/>
            </a:pPr>
            <a:r>
              <a:rPr lang="en-US" sz="2400" dirty="0">
                <a:solidFill>
                  <a:srgbClr val="0070C0"/>
                </a:solidFill>
                <a:ea typeface="Verdana" panose="020B0604030504040204" pitchFamily="34" charset="0"/>
                <a:cs typeface="+mn-ea"/>
                <a:sym typeface="+mn-ea"/>
              </a:rPr>
              <a:t> </a:t>
            </a:r>
            <a:r>
              <a:rPr lang="en-US" sz="2400" dirty="0" smtClean="0">
                <a:solidFill>
                  <a:srgbClr val="0070C0"/>
                </a:solidFill>
                <a:ea typeface="Verdana" panose="020B0604030504040204" pitchFamily="34" charset="0"/>
                <a:cs typeface="+mn-ea"/>
                <a:sym typeface="+mn-ea"/>
              </a:rPr>
              <a:t>    </a:t>
            </a:r>
            <a:r>
              <a:rPr lang="" altLang="en-US" sz="2400" dirty="0" smtClean="0">
                <a:solidFill>
                  <a:srgbClr val="0070C0"/>
                </a:solidFill>
                <a:ea typeface="Verdana" panose="020B0604030504040204" pitchFamily="34" charset="0"/>
                <a:cs typeface="+mn-ea"/>
                <a:sym typeface="+mn-ea"/>
              </a:rPr>
              <a:t>print(c)</a:t>
            </a:r>
            <a:endParaRPr lang="en-US" sz="2400" dirty="0" smtClean="0">
              <a:solidFill>
                <a:srgbClr val="FF0000"/>
              </a:solidFill>
              <a:ea typeface="Verdana" panose="020B0604030504040204" pitchFamily="34" charset="0"/>
              <a:cs typeface="+mn-ea"/>
            </a:endParaRPr>
          </a:p>
          <a:p>
            <a:pPr>
              <a:lnSpc>
                <a:spcPct val="100000"/>
              </a:lnSpc>
              <a:spcBef>
                <a:spcPts val="0"/>
              </a:spcBef>
              <a:spcAft>
                <a:spcPts val="0"/>
              </a:spcAft>
            </a:pPr>
            <a:endParaRPr lang="en-US" sz="2400" dirty="0">
              <a:solidFill>
                <a:srgbClr val="FF0000"/>
              </a:solidFill>
              <a:ea typeface="Verdana" panose="020B0604030504040204" pitchFamily="34" charset="0"/>
              <a:cs typeface="+mn-ea"/>
            </a:endParaRPr>
          </a:p>
          <a:p>
            <a:pPr>
              <a:lnSpc>
                <a:spcPct val="100000"/>
              </a:lnSpc>
              <a:spcBef>
                <a:spcPts val="0"/>
              </a:spcBef>
              <a:spcAft>
                <a:spcPts val="0"/>
              </a:spcAft>
            </a:pPr>
            <a:r>
              <a:rPr lang="en-US" sz="2400" dirty="0" smtClean="0">
                <a:ea typeface="Verdana" panose="020B0604030504040204" pitchFamily="34" charset="0"/>
                <a:cs typeface="+mn-ea"/>
                <a:sym typeface="+mn-ea"/>
              </a:rPr>
              <a:t>Now call the function and see what happens</a:t>
            </a:r>
            <a:endParaRPr lang="en-US" sz="2400" dirty="0">
              <a:cs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dirty="0"/>
              <a:t>IMPORTING MODULES</a:t>
            </a:r>
          </a:p>
        </p:txBody>
      </p:sp>
      <p:sp>
        <p:nvSpPr>
          <p:cNvPr id="3" name="Content Placeholder 2"/>
          <p:cNvSpPr>
            <a:spLocks noGrp="1"/>
          </p:cNvSpPr>
          <p:nvPr>
            <p:ph idx="1"/>
          </p:nvPr>
        </p:nvSpPr>
        <p:spPr/>
        <p:txBody>
          <a:bodyPr>
            <a:noAutofit/>
          </a:bodyPr>
          <a:lstStyle/>
          <a:p>
            <a:pPr marL="0" indent="0">
              <a:lnSpc>
                <a:spcPct val="150000"/>
              </a:lnSpc>
              <a:spcBef>
                <a:spcPts val="0"/>
              </a:spcBef>
              <a:spcAft>
                <a:spcPts val="0"/>
              </a:spcAft>
              <a:buFont typeface="Arial" panose="020B0604020202020204"/>
              <a:buNone/>
            </a:pPr>
            <a:r>
              <a:rPr lang="en-US" sz="2400" dirty="0">
                <a:solidFill>
                  <a:srgbClr val="000000"/>
                </a:solidFill>
                <a:ea typeface="Verdana" panose="020B0604030504040204"/>
                <a:cs typeface="+mn-ea"/>
                <a:sym typeface="+mn-ea"/>
              </a:rPr>
              <a:t>Some python modules by default are not made available to the interpreter. To use these modules </a:t>
            </a:r>
            <a:r>
              <a:rPr lang="en-US" sz="2400" dirty="0" smtClean="0">
                <a:solidFill>
                  <a:srgbClr val="000000"/>
                </a:solidFill>
                <a:ea typeface="Verdana" panose="020B0604030504040204"/>
                <a:cs typeface="+mn-ea"/>
                <a:sym typeface="+mn-ea"/>
              </a:rPr>
              <a:t>you have </a:t>
            </a:r>
            <a:r>
              <a:rPr lang="en-US" sz="2400" dirty="0">
                <a:solidFill>
                  <a:srgbClr val="000000"/>
                </a:solidFill>
                <a:ea typeface="Verdana" panose="020B0604030504040204"/>
                <a:cs typeface="+mn-ea"/>
                <a:sym typeface="+mn-ea"/>
              </a:rPr>
              <a:t>call them (import) .</a:t>
            </a:r>
            <a:endParaRPr sz="2400" dirty="0">
              <a:cs typeface="+mn-ea"/>
            </a:endParaRPr>
          </a:p>
          <a:p>
            <a:pPr marL="0" indent="0">
              <a:lnSpc>
                <a:spcPct val="100000"/>
              </a:lnSpc>
              <a:spcBef>
                <a:spcPts val="0"/>
              </a:spcBef>
              <a:spcAft>
                <a:spcPts val="0"/>
              </a:spcAft>
              <a:buNone/>
            </a:pPr>
            <a:r>
              <a:rPr lang="en-US" sz="2400" dirty="0">
                <a:solidFill>
                  <a:srgbClr val="000000"/>
                </a:solidFill>
                <a:ea typeface="Verdana" panose="020B0604030504040204"/>
                <a:cs typeface="+mn-ea"/>
                <a:sym typeface="+mn-ea"/>
              </a:rPr>
              <a:t>To call a module, the syntax is </a:t>
            </a:r>
            <a:endParaRPr sz="2400" dirty="0">
              <a:cs typeface="+mn-ea"/>
            </a:endParaRPr>
          </a:p>
          <a:p>
            <a:pPr marL="0" indent="0">
              <a:lnSpc>
                <a:spcPct val="100000"/>
              </a:lnSpc>
              <a:spcBef>
                <a:spcPts val="0"/>
              </a:spcBef>
              <a:spcAft>
                <a:spcPts val="0"/>
              </a:spcAft>
              <a:buNone/>
            </a:pPr>
            <a:r>
              <a:rPr lang="en-US" sz="2400" dirty="0">
                <a:solidFill>
                  <a:srgbClr val="000000"/>
                </a:solidFill>
                <a:ea typeface="Verdana" panose="020B0604030504040204"/>
                <a:cs typeface="+mn-ea"/>
                <a:sym typeface="+mn-ea"/>
              </a:rPr>
              <a:t>          import </a:t>
            </a:r>
            <a:r>
              <a:rPr lang="en-US" sz="2400" dirty="0" smtClean="0">
                <a:solidFill>
                  <a:srgbClr val="000000"/>
                </a:solidFill>
                <a:ea typeface="Verdana" panose="020B0604030504040204"/>
                <a:cs typeface="+mn-ea"/>
                <a:sym typeface="+mn-ea"/>
              </a:rPr>
              <a:t>module</a:t>
            </a:r>
            <a:endParaRPr sz="2400" dirty="0">
              <a:cs typeface="+mn-ea"/>
            </a:endParaRPr>
          </a:p>
          <a:p>
            <a:pPr marL="0" indent="0">
              <a:lnSpc>
                <a:spcPct val="100000"/>
              </a:lnSpc>
              <a:spcBef>
                <a:spcPts val="0"/>
              </a:spcBef>
              <a:spcAft>
                <a:spcPts val="0"/>
              </a:spcAft>
              <a:buNone/>
            </a:pPr>
            <a:r>
              <a:rPr lang="en-US" sz="2400" dirty="0">
                <a:solidFill>
                  <a:srgbClr val="000000"/>
                </a:solidFill>
                <a:ea typeface="Verdana" panose="020B0604030504040204"/>
                <a:cs typeface="+mn-ea"/>
                <a:sym typeface="+mn-ea"/>
              </a:rPr>
              <a:t>   </a:t>
            </a:r>
            <a:r>
              <a:rPr lang="en-US" sz="2400" b="1" dirty="0">
                <a:solidFill>
                  <a:srgbClr val="000000"/>
                </a:solidFill>
                <a:ea typeface="Verdana" panose="020B0604030504040204"/>
                <a:cs typeface="+mn-ea"/>
                <a:sym typeface="+mn-ea"/>
              </a:rPr>
              <a:t>or</a:t>
            </a:r>
            <a:r>
              <a:rPr lang="en-US" sz="2400" dirty="0">
                <a:solidFill>
                  <a:srgbClr val="000000"/>
                </a:solidFill>
                <a:ea typeface="Verdana" panose="020B0604030504040204"/>
                <a:cs typeface="+mn-ea"/>
                <a:sym typeface="+mn-ea"/>
              </a:rPr>
              <a:t>   from module import *</a:t>
            </a:r>
            <a:endParaRPr sz="2400" dirty="0">
              <a:cs typeface="+mn-ea"/>
            </a:endParaRPr>
          </a:p>
          <a:p>
            <a:pPr marL="0" indent="0">
              <a:lnSpc>
                <a:spcPct val="100000"/>
              </a:lnSpc>
              <a:spcBef>
                <a:spcPts val="0"/>
              </a:spcBef>
              <a:spcAft>
                <a:spcPts val="0"/>
              </a:spcAft>
              <a:buNone/>
            </a:pPr>
            <a:r>
              <a:rPr lang="en-US" sz="2400" dirty="0">
                <a:solidFill>
                  <a:srgbClr val="000000"/>
                </a:solidFill>
                <a:ea typeface="Verdana" panose="020B0604030504040204"/>
                <a:cs typeface="+mn-ea"/>
                <a:sym typeface="+mn-ea"/>
              </a:rPr>
              <a:t>   </a:t>
            </a:r>
            <a:r>
              <a:rPr lang="en-US" sz="2400" b="1" dirty="0">
                <a:solidFill>
                  <a:srgbClr val="000000"/>
                </a:solidFill>
                <a:ea typeface="Verdana" panose="020B0604030504040204"/>
                <a:cs typeface="+mn-ea"/>
                <a:sym typeface="+mn-ea"/>
              </a:rPr>
              <a:t>or</a:t>
            </a:r>
            <a:r>
              <a:rPr lang="en-US" sz="2400" dirty="0">
                <a:solidFill>
                  <a:srgbClr val="000000"/>
                </a:solidFill>
                <a:ea typeface="Verdana" panose="020B0604030504040204"/>
                <a:cs typeface="+mn-ea"/>
                <a:sym typeface="+mn-ea"/>
              </a:rPr>
              <a:t>   from module import submodule</a:t>
            </a:r>
            <a:endParaRPr sz="2400" dirty="0">
              <a:cs typeface="+mn-ea"/>
            </a:endParaRPr>
          </a:p>
          <a:p>
            <a:pPr marL="0" indent="0">
              <a:lnSpc>
                <a:spcPct val="100000"/>
              </a:lnSpc>
              <a:spcBef>
                <a:spcPts val="0"/>
              </a:spcBef>
              <a:spcAft>
                <a:spcPts val="0"/>
              </a:spcAft>
              <a:buNone/>
            </a:pPr>
            <a:r>
              <a:rPr lang="en-US" sz="2400" dirty="0">
                <a:solidFill>
                  <a:srgbClr val="000000"/>
                </a:solidFill>
                <a:ea typeface="Verdana" panose="020B0604030504040204"/>
                <a:cs typeface="+mn-ea"/>
                <a:sym typeface="+mn-ea"/>
              </a:rPr>
              <a:t>   </a:t>
            </a:r>
            <a:r>
              <a:rPr lang="en-US" sz="2400" b="1" dirty="0">
                <a:solidFill>
                  <a:srgbClr val="000000"/>
                </a:solidFill>
                <a:ea typeface="Verdana" panose="020B0604030504040204"/>
                <a:cs typeface="+mn-ea"/>
                <a:sym typeface="+mn-ea"/>
              </a:rPr>
              <a:t>or </a:t>
            </a:r>
            <a:r>
              <a:rPr lang="en-US" sz="2400" dirty="0">
                <a:solidFill>
                  <a:srgbClr val="000000"/>
                </a:solidFill>
                <a:ea typeface="Verdana" panose="020B0604030504040204"/>
                <a:cs typeface="+mn-ea"/>
                <a:sym typeface="+mn-ea"/>
              </a:rPr>
              <a:t>  import </a:t>
            </a:r>
            <a:r>
              <a:rPr lang="en-US" sz="2400" dirty="0" err="1" smtClean="0">
                <a:solidFill>
                  <a:srgbClr val="000000"/>
                </a:solidFill>
                <a:ea typeface="Verdana" panose="020B0604030504040204"/>
                <a:cs typeface="+mn-ea"/>
                <a:sym typeface="+mn-ea"/>
              </a:rPr>
              <a:t>module.submodule</a:t>
            </a:r>
            <a:endParaRPr lang="en-US" sz="2400" dirty="0">
              <a:solidFill>
                <a:srgbClr val="000000"/>
              </a:solidFill>
              <a:ea typeface="Verdana" panose="020B0604030504040204"/>
              <a:cs typeface="+mn-ea"/>
            </a:endParaRPr>
          </a:p>
          <a:p>
            <a:pPr marL="0" indent="0">
              <a:lnSpc>
                <a:spcPct val="100000"/>
              </a:lnSpc>
              <a:spcBef>
                <a:spcPts val="0"/>
              </a:spcBef>
              <a:spcAft>
                <a:spcPts val="0"/>
              </a:spcAft>
              <a:buNone/>
            </a:pPr>
            <a:r>
              <a:rPr lang="en-US" sz="2400" dirty="0" smtClean="0">
                <a:solidFill>
                  <a:srgbClr val="000000"/>
                </a:solidFill>
                <a:ea typeface="Verdana" panose="020B0604030504040204"/>
                <a:cs typeface="+mn-ea"/>
                <a:sym typeface="+mn-ea"/>
              </a:rPr>
              <a:t>You can also use an alias for a module. This is useful if the module being imported has a long name.</a:t>
            </a:r>
            <a:endParaRPr lang="en-US" sz="2400" dirty="0" smtClean="0">
              <a:solidFill>
                <a:srgbClr val="000000"/>
              </a:solidFill>
              <a:ea typeface="Verdana" panose="020B0604030504040204"/>
              <a:cs typeface="+mn-ea"/>
            </a:endParaRPr>
          </a:p>
          <a:p>
            <a:pPr marL="0" indent="0">
              <a:lnSpc>
                <a:spcPct val="100000"/>
              </a:lnSpc>
              <a:spcBef>
                <a:spcPts val="0"/>
              </a:spcBef>
              <a:spcAft>
                <a:spcPts val="0"/>
              </a:spcAft>
              <a:buNone/>
            </a:pPr>
            <a:r>
              <a:rPr lang="en-US" sz="2400" dirty="0" err="1" smtClean="0">
                <a:solidFill>
                  <a:srgbClr val="000000"/>
                </a:solidFill>
                <a:ea typeface="Verdana" panose="020B0604030504040204"/>
                <a:cs typeface="+mn-ea"/>
                <a:sym typeface="+mn-ea"/>
              </a:rPr>
              <a:t>eg</a:t>
            </a:r>
            <a:r>
              <a:rPr lang="en-US" sz="2400" dirty="0" smtClean="0">
                <a:solidFill>
                  <a:srgbClr val="000000"/>
                </a:solidFill>
                <a:ea typeface="Verdana" panose="020B0604030504040204"/>
                <a:cs typeface="+mn-ea"/>
                <a:sym typeface="+mn-ea"/>
              </a:rPr>
              <a:t>. import module as alias</a:t>
            </a:r>
            <a:endParaRPr lang="en-US" sz="2400" dirty="0" smtClean="0">
              <a:solidFill>
                <a:srgbClr val="000000"/>
              </a:solidFill>
              <a:ea typeface="Verdana" panose="020B0604030504040204"/>
              <a:cs typeface="+mn-ea"/>
            </a:endParaRPr>
          </a:p>
          <a:p>
            <a:pPr marL="0" indent="0">
              <a:lnSpc>
                <a:spcPct val="100000"/>
              </a:lnSpc>
              <a:spcBef>
                <a:spcPts val="0"/>
              </a:spcBef>
              <a:spcAft>
                <a:spcPts val="0"/>
              </a:spcAft>
              <a:buNone/>
            </a:pPr>
            <a:r>
              <a:rPr lang="en-US" sz="2400" b="1" dirty="0">
                <a:solidFill>
                  <a:srgbClr val="000000"/>
                </a:solidFill>
                <a:ea typeface="Verdana" panose="020B0604030504040204"/>
                <a:cs typeface="+mn-ea"/>
                <a:sym typeface="+mn-ea"/>
              </a:rPr>
              <a:t>Note</a:t>
            </a:r>
            <a:r>
              <a:rPr lang="en-US" sz="2400" dirty="0">
                <a:solidFill>
                  <a:srgbClr val="000000"/>
                </a:solidFill>
                <a:ea typeface="Verdana" panose="020B0604030504040204"/>
                <a:cs typeface="+mn-ea"/>
                <a:sym typeface="+mn-ea"/>
              </a:rPr>
              <a:t>: * in this context means all </a:t>
            </a:r>
            <a:endParaRPr sz="2400" dirty="0">
              <a:cs typeface="+mn-ea"/>
            </a:endParaRPr>
          </a:p>
          <a:p>
            <a:pPr>
              <a:lnSpc>
                <a:spcPct val="100000"/>
              </a:lnSpc>
              <a:spcBef>
                <a:spcPts val="0"/>
              </a:spcBef>
              <a:spcAft>
                <a:spcPts val="0"/>
              </a:spcAft>
            </a:pPr>
            <a:endParaRPr sz="1900" dirty="0">
              <a:latin typeface="+mn-ea"/>
              <a:cs typeface="+mn-ea"/>
            </a:endParaRPr>
          </a:p>
          <a:p>
            <a:pPr marL="0" indent="0">
              <a:lnSpc>
                <a:spcPct val="100000"/>
              </a:lnSpc>
              <a:spcBef>
                <a:spcPts val="0"/>
              </a:spcBef>
              <a:spcAft>
                <a:spcPts val="0"/>
              </a:spcAft>
              <a:buNone/>
            </a:pPr>
            <a:endParaRPr lang="en-US" sz="1900" dirty="0">
              <a:solidFill>
                <a:srgbClr val="000000"/>
              </a:solidFill>
              <a:latin typeface="+mn-ea"/>
              <a:ea typeface="Verdana" panose="020B0604030504040204"/>
              <a:cs typeface="+mn-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EVOLUTION OF PYTHON</a:t>
            </a:r>
          </a:p>
        </p:txBody>
      </p:sp>
      <p:pic>
        <p:nvPicPr>
          <p:cNvPr id="8" name="Picture 7" descr="a8faf17a50e2423bb22d65e3244dee46"/>
          <p:cNvPicPr>
            <a:picLocks noChangeAspect="1"/>
          </p:cNvPicPr>
          <p:nvPr/>
        </p:nvPicPr>
        <p:blipFill>
          <a:blip r:embed="rId2"/>
          <a:srcRect t="37342" b="15120"/>
          <a:stretch>
            <a:fillRect/>
          </a:stretch>
        </p:blipFill>
        <p:spPr>
          <a:xfrm>
            <a:off x="4966335" y="1691005"/>
            <a:ext cx="5481566" cy="3474720"/>
          </a:xfrm>
          <a:prstGeom prst="rect">
            <a:avLst/>
          </a:prstGeom>
        </p:spPr>
      </p:pic>
      <p:pic>
        <p:nvPicPr>
          <p:cNvPr id="3" name="Picture 2"/>
          <p:cNvPicPr>
            <a:picLocks noChangeAspect="1"/>
          </p:cNvPicPr>
          <p:nvPr/>
        </p:nvPicPr>
        <p:blipFill>
          <a:blip r:embed="rId3"/>
          <a:stretch>
            <a:fillRect/>
          </a:stretch>
        </p:blipFill>
        <p:spPr>
          <a:xfrm>
            <a:off x="333375" y="1428750"/>
            <a:ext cx="2733040" cy="4476115"/>
          </a:xfrm>
          <a:prstGeom prst="rect">
            <a:avLst/>
          </a:prstGeom>
        </p:spPr>
      </p:pic>
      <p:pic>
        <p:nvPicPr>
          <p:cNvPr id="6" name="Picture 5"/>
          <p:cNvPicPr>
            <a:picLocks noChangeAspect="1"/>
          </p:cNvPicPr>
          <p:nvPr/>
        </p:nvPicPr>
        <p:blipFill>
          <a:blip r:embed="rId4"/>
          <a:srcRect l="2462" r="4252"/>
          <a:stretch>
            <a:fillRect/>
          </a:stretch>
        </p:blipFill>
        <p:spPr>
          <a:xfrm>
            <a:off x="333375" y="1428750"/>
            <a:ext cx="4632871" cy="4297680"/>
          </a:xfrm>
          <a:prstGeom prst="rect">
            <a:avLst/>
          </a:prstGeom>
        </p:spPr>
      </p:pic>
      <p:pic>
        <p:nvPicPr>
          <p:cNvPr id="4" name="Picture 3"/>
          <p:cNvPicPr>
            <a:picLocks noChangeAspect="1"/>
          </p:cNvPicPr>
          <p:nvPr/>
        </p:nvPicPr>
        <p:blipFill>
          <a:blip r:embed="rId5"/>
          <a:stretch>
            <a:fillRect/>
          </a:stretch>
        </p:blipFill>
        <p:spPr>
          <a:xfrm>
            <a:off x="4966335" y="1611630"/>
            <a:ext cx="5537853" cy="4114800"/>
          </a:xfrm>
          <a:prstGeom prst="rect">
            <a:avLst/>
          </a:prstGeom>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LETS IMPORT A MODULE</a:t>
            </a:r>
          </a:p>
        </p:txBody>
      </p:sp>
      <p:sp>
        <p:nvSpPr>
          <p:cNvPr id="3" name="Content Placeholder 2"/>
          <p:cNvSpPr>
            <a:spLocks noGrp="1"/>
          </p:cNvSpPr>
          <p:nvPr>
            <p:ph idx="1"/>
          </p:nvPr>
        </p:nvSpPr>
        <p:spPr/>
        <p:txBody>
          <a:bodyPr>
            <a:normAutofit/>
          </a:bodyPr>
          <a:lstStyle/>
          <a:p>
            <a:pPr marL="0" indent="0">
              <a:lnSpc>
                <a:spcPct val="90000"/>
              </a:lnSpc>
              <a:buFont typeface="Arial" panose="020B0604020202020204"/>
              <a:buNone/>
            </a:pPr>
            <a:r>
              <a:rPr lang="x-none" altLang="en-US" dirty="0"/>
              <a:t>We are going to import the library matplotlib and plot graphs with it</a:t>
            </a:r>
          </a:p>
          <a:p>
            <a:pPr marL="0" indent="0">
              <a:lnSpc>
                <a:spcPct val="90000"/>
              </a:lnSpc>
              <a:buFont typeface="Arial" panose="020B0604020202020204"/>
              <a:buNone/>
            </a:pPr>
            <a:endParaRPr lang="x-none" altLang="en-US" dirty="0"/>
          </a:p>
          <a:p>
            <a:pPr marL="0" indent="0">
              <a:lnSpc>
                <a:spcPct val="90000"/>
              </a:lnSpc>
              <a:buFont typeface="Arial" panose="020B0604020202020204"/>
              <a:buNone/>
            </a:pPr>
            <a:endParaRPr lang="x-none" altLang="en-US" dirty="0"/>
          </a:p>
          <a:p>
            <a:pPr marL="0" indent="0">
              <a:lnSpc>
                <a:spcPct val="90000"/>
              </a:lnSpc>
              <a:buFont typeface="Arial" panose="020B0604020202020204"/>
              <a:buNone/>
            </a:pPr>
            <a:endParaRPr lang="x-none" altLang="en-US" dirty="0"/>
          </a:p>
          <a:p>
            <a:pPr marL="0" indent="0">
              <a:lnSpc>
                <a:spcPct val="90000"/>
              </a:lnSpc>
              <a:buFont typeface="Arial" panose="020B0604020202020204"/>
              <a:buNone/>
            </a:pPr>
            <a:endParaRPr lang="x-none" altLang="en-US" dirty="0"/>
          </a:p>
          <a:p>
            <a:pPr marL="0" indent="0">
              <a:lnSpc>
                <a:spcPct val="90000"/>
              </a:lnSpc>
              <a:buFont typeface="Arial" panose="020B0604020202020204"/>
              <a:buNone/>
            </a:pPr>
            <a:endParaRPr lang="x-none" altLang="en-US" dirty="0"/>
          </a:p>
          <a:p>
            <a:pPr marL="0" indent="0">
              <a:lnSpc>
                <a:spcPct val="90000"/>
              </a:lnSpc>
              <a:buFont typeface="Arial" panose="020B0604020202020204"/>
              <a:buNone/>
            </a:pPr>
            <a:r>
              <a:rPr lang="" altLang="x-none" dirty="0"/>
              <a:t>Congratulations!!!!!! You have successfully performed a data visualization with Python. ( Reward yourself with a Beer)</a:t>
            </a:r>
            <a:endParaRPr lang="x-none" altLang="en-US" dirty="0"/>
          </a:p>
          <a:p>
            <a:pPr marL="0" indent="0">
              <a:lnSpc>
                <a:spcPct val="90000"/>
              </a:lnSpc>
              <a:buFont typeface="Arial" panose="020B0604020202020204"/>
              <a:buNone/>
            </a:pPr>
            <a:endParaRPr lang="x-none" altLang="en-US" dirty="0"/>
          </a:p>
          <a:p>
            <a:pPr marL="0" indent="0">
              <a:lnSpc>
                <a:spcPct val="90000"/>
              </a:lnSpc>
              <a:buFont typeface="Arial" panose="020B0604020202020204"/>
              <a:buNone/>
            </a:pPr>
            <a:endParaRPr lang="x-none" altLang="en-US" dirty="0"/>
          </a:p>
          <a:p>
            <a:pPr marL="0" indent="0">
              <a:lnSpc>
                <a:spcPct val="90000"/>
              </a:lnSpc>
              <a:buFont typeface="Arial" panose="020B0604020202020204"/>
              <a:buNone/>
            </a:pPr>
            <a:endParaRPr lang="x-none" altLang="en-US" dirty="0"/>
          </a:p>
        </p:txBody>
      </p:sp>
      <p:pic>
        <p:nvPicPr>
          <p:cNvPr id="4" name="Picture 3" descr="plot function"/>
          <p:cNvPicPr>
            <a:picLocks noChangeAspect="1"/>
          </p:cNvPicPr>
          <p:nvPr/>
        </p:nvPicPr>
        <p:blipFill>
          <a:blip r:embed="rId2"/>
          <a:stretch>
            <a:fillRect/>
          </a:stretch>
        </p:blipFill>
        <p:spPr>
          <a:xfrm>
            <a:off x="961390" y="2648585"/>
            <a:ext cx="4958713" cy="1920240"/>
          </a:xfrm>
          <a:prstGeom prst="rect">
            <a:avLst/>
          </a:prstGeom>
        </p:spPr>
      </p:pic>
      <p:pic>
        <p:nvPicPr>
          <p:cNvPr id="5" name="Picture 4" descr="myplot"/>
          <p:cNvPicPr>
            <a:picLocks noChangeAspect="1"/>
          </p:cNvPicPr>
          <p:nvPr/>
        </p:nvPicPr>
        <p:blipFill>
          <a:blip r:embed="rId3"/>
          <a:stretch>
            <a:fillRect/>
          </a:stretch>
        </p:blipFill>
        <p:spPr>
          <a:xfrm>
            <a:off x="7545705" y="2508885"/>
            <a:ext cx="3291839" cy="2468880"/>
          </a:xfrm>
          <a:prstGeom prst="rect">
            <a:avLst/>
          </a:prstGeom>
        </p:spPr>
      </p:pic>
      <p:sp>
        <p:nvSpPr>
          <p:cNvPr id="6" name="Text Box 5"/>
          <p:cNvSpPr txBox="1"/>
          <p:nvPr/>
        </p:nvSpPr>
        <p:spPr>
          <a:xfrm>
            <a:off x="6240145" y="3693160"/>
            <a:ext cx="1412875" cy="368300"/>
          </a:xfrm>
          <a:prstGeom prst="rect">
            <a:avLst/>
          </a:prstGeom>
          <a:noFill/>
        </p:spPr>
        <p:txBody>
          <a:bodyPr wrap="square" rtlCol="0">
            <a:spAutoFit/>
          </a:bodyPr>
          <a:lstStyle/>
          <a:p>
            <a:r>
              <a:rPr lang="" altLang="en-US"/>
              <a:t>Output</a:t>
            </a:r>
          </a:p>
        </p:txBody>
      </p:sp>
      <p:sp>
        <p:nvSpPr>
          <p:cNvPr id="8" name="Right Arrow 7"/>
          <p:cNvSpPr/>
          <p:nvPr/>
        </p:nvSpPr>
        <p:spPr>
          <a:xfrm>
            <a:off x="6348095" y="3523615"/>
            <a:ext cx="1197610" cy="169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MINING</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651" y="1690688"/>
            <a:ext cx="4324350" cy="363855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317" y="1690688"/>
            <a:ext cx="7889864" cy="4206240"/>
          </a:xfrm>
        </p:spPr>
      </p:pic>
      <p:sp>
        <p:nvSpPr>
          <p:cNvPr id="5" name="TextBox 4"/>
          <p:cNvSpPr txBox="1"/>
          <p:nvPr/>
        </p:nvSpPr>
        <p:spPr>
          <a:xfrm>
            <a:off x="1622543" y="5896928"/>
            <a:ext cx="11090567" cy="369332"/>
          </a:xfrm>
          <a:prstGeom prst="rect">
            <a:avLst/>
          </a:prstGeom>
          <a:noFill/>
        </p:spPr>
        <p:txBody>
          <a:bodyPr wrap="square" rtlCol="0">
            <a:spAutoFit/>
          </a:bodyPr>
          <a:lstStyle/>
          <a:p>
            <a:r>
              <a:rPr lang="en-US" dirty="0"/>
              <a:t>https://gokulchittaranjan.wordpress.com/2015/09/08/nlppipelines-1/</a:t>
            </a:r>
          </a:p>
        </p:txBody>
      </p:sp>
    </p:spTree>
    <p:extLst>
      <p:ext uri="{BB962C8B-B14F-4D97-AF65-F5344CB8AC3E}">
        <p14:creationId xmlns:p14="http://schemas.microsoft.com/office/powerpoint/2010/main" val="366119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METRICS</a:t>
            </a:r>
            <a:endParaRPr lang="en-US" b="1" dirty="0"/>
          </a:p>
        </p:txBody>
      </p:sp>
      <p:sp>
        <p:nvSpPr>
          <p:cNvPr id="3" name="Content Placeholder 2"/>
          <p:cNvSpPr>
            <a:spLocks noGrp="1"/>
          </p:cNvSpPr>
          <p:nvPr>
            <p:ph idx="1"/>
          </p:nvPr>
        </p:nvSpPr>
        <p:spPr/>
        <p:txBody>
          <a:bodyPr/>
          <a:lstStyle/>
          <a:p>
            <a:r>
              <a:rPr lang="en-US" dirty="0" smtClean="0"/>
              <a:t>ROC</a:t>
            </a:r>
          </a:p>
          <a:p>
            <a:r>
              <a:rPr lang="en-US" dirty="0" smtClean="0"/>
              <a:t>AUC</a:t>
            </a:r>
          </a:p>
          <a:p>
            <a:r>
              <a:rPr lang="en-US" dirty="0" smtClean="0"/>
              <a:t>F1</a:t>
            </a:r>
          </a:p>
          <a:p>
            <a:r>
              <a:rPr lang="en-US" dirty="0" smtClean="0"/>
              <a:t>ACCURACY</a:t>
            </a:r>
          </a:p>
          <a:p>
            <a:r>
              <a:rPr lang="en-US" dirty="0" smtClean="0"/>
              <a:t>CONFUSION MATRIX</a:t>
            </a:r>
            <a:endParaRPr lang="en-US" dirty="0"/>
          </a:p>
        </p:txBody>
      </p:sp>
    </p:spTree>
    <p:extLst>
      <p:ext uri="{BB962C8B-B14F-4D97-AF65-F5344CB8AC3E}">
        <p14:creationId xmlns:p14="http://schemas.microsoft.com/office/powerpoint/2010/main" val="833771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CONGRATULATIONS. YOU CAN NOW CONTINUE ON YOUR PROGRAMMING JOURNEY CONFIDENTLY</a:t>
            </a:r>
            <a:endParaRPr lang="en-US" b="1" dirty="0"/>
          </a:p>
        </p:txBody>
      </p:sp>
      <p:sp>
        <p:nvSpPr>
          <p:cNvPr id="3" name="Content Placeholder 2"/>
          <p:cNvSpPr>
            <a:spLocks noGrp="1"/>
          </p:cNvSpPr>
          <p:nvPr>
            <p:ph idx="1"/>
          </p:nvPr>
        </p:nvSpPr>
        <p:spPr/>
        <p:txBody>
          <a:bodyPr/>
          <a:lstStyle/>
          <a:p>
            <a:pPr marL="0" indent="0">
              <a:buNone/>
            </a:pP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477" y="1690688"/>
            <a:ext cx="6096000" cy="4305300"/>
          </a:xfrm>
          <a:prstGeom prst="rect">
            <a:avLst/>
          </a:prstGeom>
        </p:spPr>
      </p:pic>
    </p:spTree>
    <p:extLst>
      <p:ext uri="{BB962C8B-B14F-4D97-AF65-F5344CB8AC3E}">
        <p14:creationId xmlns:p14="http://schemas.microsoft.com/office/powerpoint/2010/main" val="331170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dirty="0"/>
              <a:t>LETS INSTALL PYTHON ON OUR PC</a:t>
            </a:r>
          </a:p>
        </p:txBody>
      </p:sp>
      <p:sp>
        <p:nvSpPr>
          <p:cNvPr id="3" name="Content Placeholder 2"/>
          <p:cNvSpPr>
            <a:spLocks noGrp="1"/>
          </p:cNvSpPr>
          <p:nvPr>
            <p:ph idx="1"/>
          </p:nvPr>
        </p:nvSpPr>
        <p:spPr/>
        <p:txBody>
          <a:bodyPr>
            <a:normAutofit lnSpcReduction="10000"/>
          </a:bodyPr>
          <a:lstStyle/>
          <a:p>
            <a:pPr marL="0" indent="0">
              <a:buNone/>
            </a:pPr>
            <a:r>
              <a:rPr lang="x-none" altLang="en-US" sz="2400" b="1" dirty="0"/>
              <a:t>Windows</a:t>
            </a:r>
          </a:p>
          <a:p>
            <a:pPr marL="0" indent="0">
              <a:buNone/>
            </a:pPr>
            <a:r>
              <a:rPr lang="x-none" altLang="en-US" sz="2400" dirty="0"/>
              <a:t>-Open your web browser</a:t>
            </a:r>
          </a:p>
          <a:p>
            <a:pPr marL="0" indent="0">
              <a:buNone/>
            </a:pPr>
            <a:r>
              <a:rPr lang="x-none" altLang="en-US" sz="2400" dirty="0"/>
              <a:t>-Visit </a:t>
            </a:r>
            <a:r>
              <a:rPr lang="x-none" altLang="en-US" sz="2400" i="1" dirty="0"/>
              <a:t>https//www.python.org</a:t>
            </a:r>
          </a:p>
          <a:p>
            <a:pPr marL="0" indent="0">
              <a:buNone/>
            </a:pPr>
            <a:r>
              <a:rPr lang="x-none" altLang="en-US" sz="2400" dirty="0"/>
              <a:t>-Download python 3.x</a:t>
            </a:r>
          </a:p>
          <a:p>
            <a:pPr marL="0" indent="0">
              <a:buNone/>
            </a:pPr>
            <a:r>
              <a:rPr lang="x-none" altLang="en-US" sz="2400" dirty="0"/>
              <a:t>- You must also download pythonwin </a:t>
            </a:r>
            <a:r>
              <a:rPr lang="x-none" altLang="en-US" sz="2400" dirty="0">
                <a:sym typeface="+mn-ea"/>
              </a:rPr>
              <a:t>which is for windows extension.</a:t>
            </a:r>
            <a:endParaRPr lang="x-none" altLang="en-US" sz="2400" dirty="0"/>
          </a:p>
          <a:p>
            <a:pPr marL="0" indent="0">
              <a:buNone/>
            </a:pPr>
            <a:r>
              <a:rPr lang="x-none" altLang="en-US" sz="2400" dirty="0"/>
              <a:t>It is available at https://sourceforge.net/projects/pywin32/</a:t>
            </a:r>
          </a:p>
          <a:p>
            <a:pPr marL="0" indent="0">
              <a:buNone/>
            </a:pPr>
            <a:r>
              <a:rPr lang="x-none" altLang="en-US" sz="2400" b="1" dirty="0"/>
              <a:t>Unix</a:t>
            </a:r>
          </a:p>
          <a:p>
            <a:pPr marL="0" indent="0">
              <a:buNone/>
            </a:pPr>
            <a:r>
              <a:rPr lang="x-none" altLang="en-US" sz="2400" dirty="0"/>
              <a:t>-Chances are python is already installed. </a:t>
            </a:r>
          </a:p>
          <a:p>
            <a:pPr marL="0" indent="0">
              <a:buNone/>
            </a:pPr>
            <a:r>
              <a:rPr lang="x-none" altLang="en-US" sz="2400" dirty="0"/>
              <a:t>- Install the IDLE for python 3 (method of installation depends on the unix environment. Documentation is readily available on the internet)</a:t>
            </a:r>
            <a:endParaRPr lang="x-none" altLang="en-US" dirty="0"/>
          </a:p>
          <a:p>
            <a:pPr marL="0" indent="0">
              <a:buNone/>
            </a:pPr>
            <a:endParaRPr lang="x-none" altLang="en-US" dirty="0"/>
          </a:p>
        </p:txBody>
      </p:sp>
      <p:pic>
        <p:nvPicPr>
          <p:cNvPr id="4" name="Picture 3" descr="Python.svg"/>
          <p:cNvPicPr>
            <a:picLocks noChangeAspect="1"/>
          </p:cNvPicPr>
          <p:nvPr/>
        </p:nvPicPr>
        <p:blipFill>
          <a:blip r:embed="rId2"/>
          <a:stretch>
            <a:fillRect/>
          </a:stretch>
        </p:blipFill>
        <p:spPr>
          <a:xfrm>
            <a:off x="86995" y="6177280"/>
            <a:ext cx="548640" cy="548640"/>
          </a:xfrm>
          <a:prstGeom prst="rect">
            <a:avLst/>
          </a:prstGeom>
        </p:spPr>
      </p:pic>
      <p:pic>
        <p:nvPicPr>
          <p:cNvPr id="5" name="Picture 4" descr="Python.svg"/>
          <p:cNvPicPr>
            <a:picLocks noChangeAspect="1"/>
          </p:cNvPicPr>
          <p:nvPr/>
        </p:nvPicPr>
        <p:blipFill>
          <a:blip r:embed="rId2"/>
          <a:stretch>
            <a:fillRect/>
          </a:stretch>
        </p:blipFill>
        <p:spPr>
          <a:xfrm>
            <a:off x="13335" y="72390"/>
            <a:ext cx="548640"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ITS TIME TO TEST OUR INSTALLATION</a:t>
            </a:r>
          </a:p>
        </p:txBody>
      </p:sp>
      <p:sp>
        <p:nvSpPr>
          <p:cNvPr id="3" name="Content Placeholder 2"/>
          <p:cNvSpPr>
            <a:spLocks noGrp="1"/>
          </p:cNvSpPr>
          <p:nvPr>
            <p:ph idx="1"/>
          </p:nvPr>
        </p:nvSpPr>
        <p:spPr>
          <a:xfrm>
            <a:off x="561975" y="1691005"/>
            <a:ext cx="10515600" cy="4351338"/>
          </a:xfrm>
        </p:spPr>
        <p:txBody>
          <a:bodyPr/>
          <a:lstStyle/>
          <a:p>
            <a:pPr marL="0" indent="0">
              <a:buNone/>
            </a:pPr>
            <a:r>
              <a:rPr lang="x-none" altLang="en-US" b="1" dirty="0"/>
              <a:t>Windows</a:t>
            </a:r>
          </a:p>
          <a:p>
            <a:pPr marL="0" indent="0">
              <a:buNone/>
            </a:pPr>
            <a:r>
              <a:rPr lang="x-none" altLang="en-US" dirty="0"/>
              <a:t>Start&gt;Programs&gt;Python&gt;IDLE</a:t>
            </a:r>
          </a:p>
          <a:p>
            <a:pPr marL="0" indent="0">
              <a:buNone/>
            </a:pPr>
            <a:r>
              <a:rPr lang="x-none" altLang="en-US" b="1" dirty="0"/>
              <a:t>Unix</a:t>
            </a:r>
          </a:p>
          <a:p>
            <a:pPr marL="0" indent="0">
              <a:buNone/>
            </a:pPr>
            <a:r>
              <a:rPr lang="x-none" altLang="en-US" dirty="0"/>
              <a:t>Search for IDLE 3 among your applications</a:t>
            </a:r>
          </a:p>
          <a:p>
            <a:pPr marL="0" indent="0">
              <a:buNone/>
            </a:pPr>
            <a:endParaRPr lang="x-none" altLang="en-US" dirty="0"/>
          </a:p>
          <a:p>
            <a:pPr marL="0" indent="0">
              <a:buNone/>
            </a:pPr>
            <a:endParaRPr lang="x-none" altLang="en-US" dirty="0"/>
          </a:p>
        </p:txBody>
      </p:sp>
      <p:pic>
        <p:nvPicPr>
          <p:cNvPr id="5" name="Picture 4" descr="idle"/>
          <p:cNvPicPr>
            <a:picLocks noChangeAspect="1"/>
          </p:cNvPicPr>
          <p:nvPr/>
        </p:nvPicPr>
        <p:blipFill>
          <a:blip r:embed="rId2"/>
          <a:stretch>
            <a:fillRect/>
          </a:stretch>
        </p:blipFill>
        <p:spPr>
          <a:xfrm>
            <a:off x="838200" y="3924935"/>
            <a:ext cx="8009255" cy="2828290"/>
          </a:xfrm>
          <a:prstGeom prst="rect">
            <a:avLst/>
          </a:prstGeom>
        </p:spPr>
      </p:pic>
      <p:pic>
        <p:nvPicPr>
          <p:cNvPr id="6" name="Picture 5" descr="Python.svg"/>
          <p:cNvPicPr>
            <a:picLocks noChangeAspect="1"/>
          </p:cNvPicPr>
          <p:nvPr/>
        </p:nvPicPr>
        <p:blipFill>
          <a:blip r:embed="rId3"/>
          <a:stretch>
            <a:fillRect/>
          </a:stretch>
        </p:blipFill>
        <p:spPr>
          <a:xfrm>
            <a:off x="86995" y="6177280"/>
            <a:ext cx="548640" cy="548640"/>
          </a:xfrm>
          <a:prstGeom prst="rect">
            <a:avLst/>
          </a:prstGeom>
        </p:spPr>
      </p:pic>
      <p:pic>
        <p:nvPicPr>
          <p:cNvPr id="7" name="Picture 6" descr="Python.svg"/>
          <p:cNvPicPr>
            <a:picLocks noChangeAspect="1"/>
          </p:cNvPicPr>
          <p:nvPr/>
        </p:nvPicPr>
        <p:blipFill>
          <a:blip r:embed="rId3"/>
          <a:stretch>
            <a:fillRect/>
          </a:stretch>
        </p:blipFill>
        <p:spPr>
          <a:xfrm>
            <a:off x="13335" y="72390"/>
            <a:ext cx="548640" cy="548640"/>
          </a:xfrm>
          <a:prstGeom prst="rect">
            <a:avLst/>
          </a:prstGeom>
        </p:spPr>
      </p:pic>
      <p:sp>
        <p:nvSpPr>
          <p:cNvPr id="12" name="Rectangular Callout 11"/>
          <p:cNvSpPr/>
          <p:nvPr/>
        </p:nvSpPr>
        <p:spPr>
          <a:xfrm>
            <a:off x="7998460" y="2803525"/>
            <a:ext cx="2564130" cy="974725"/>
          </a:xfrm>
          <a:prstGeom prst="wedgeRect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en-US" b="1">
                <a:solidFill>
                  <a:schemeClr val="tx1">
                    <a:lumMod val="95000"/>
                    <a:lumOff val="5000"/>
                  </a:schemeClr>
                </a:solidFill>
              </a:rPr>
              <a:t>You should see this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HURRAAAYYYY!!!!!!!!!!!!</a:t>
            </a:r>
          </a:p>
        </p:txBody>
      </p:sp>
      <p:sp>
        <p:nvSpPr>
          <p:cNvPr id="3" name="Content Placeholder 2"/>
          <p:cNvSpPr>
            <a:spLocks noGrp="1"/>
          </p:cNvSpPr>
          <p:nvPr>
            <p:ph idx="1"/>
          </p:nvPr>
        </p:nvSpPr>
        <p:spPr/>
        <p:txBody>
          <a:bodyPr/>
          <a:lstStyle/>
          <a:p>
            <a:pPr marL="0" indent="0">
              <a:buNone/>
            </a:pPr>
            <a:r>
              <a:rPr lang="x-none" altLang="en-US" dirty="0"/>
              <a:t>Lets Celebrate the first milestone with a glass of wine</a:t>
            </a:r>
          </a:p>
        </p:txBody>
      </p:sp>
      <p:pic>
        <p:nvPicPr>
          <p:cNvPr id="4" name="Picture 3" descr="18243920-cartoon-characters-celebrate-drinking-wine"/>
          <p:cNvPicPr>
            <a:picLocks noChangeAspect="1"/>
          </p:cNvPicPr>
          <p:nvPr/>
        </p:nvPicPr>
        <p:blipFill>
          <a:blip r:embed="rId2"/>
          <a:stretch>
            <a:fillRect/>
          </a:stretch>
        </p:blipFill>
        <p:spPr>
          <a:xfrm>
            <a:off x="1019175" y="2245360"/>
            <a:ext cx="5156010" cy="3291840"/>
          </a:xfrm>
          <a:prstGeom prst="rect">
            <a:avLst/>
          </a:prstGeom>
        </p:spPr>
      </p:pic>
      <p:pic>
        <p:nvPicPr>
          <p:cNvPr id="6" name="Picture 5" descr="Python.svg"/>
          <p:cNvPicPr>
            <a:picLocks noChangeAspect="1"/>
          </p:cNvPicPr>
          <p:nvPr/>
        </p:nvPicPr>
        <p:blipFill>
          <a:blip r:embed="rId3"/>
          <a:stretch>
            <a:fillRect/>
          </a:stretch>
        </p:blipFill>
        <p:spPr>
          <a:xfrm>
            <a:off x="86995" y="6177280"/>
            <a:ext cx="548640" cy="548640"/>
          </a:xfrm>
          <a:prstGeom prst="rect">
            <a:avLst/>
          </a:prstGeom>
        </p:spPr>
      </p:pic>
      <p:pic>
        <p:nvPicPr>
          <p:cNvPr id="7" name="Picture 6" descr="Python.svg"/>
          <p:cNvPicPr>
            <a:picLocks noChangeAspect="1"/>
          </p:cNvPicPr>
          <p:nvPr/>
        </p:nvPicPr>
        <p:blipFill>
          <a:blip r:embed="rId3"/>
          <a:stretch>
            <a:fillRect/>
          </a:stretch>
        </p:blipFill>
        <p:spPr>
          <a:xfrm>
            <a:off x="13335" y="72390"/>
            <a:ext cx="548640"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rl-driving-car-cartoon_17-1019091729"/>
          <p:cNvPicPr>
            <a:picLocks noChangeAspect="1"/>
          </p:cNvPicPr>
          <p:nvPr/>
        </p:nvPicPr>
        <p:blipFill>
          <a:blip r:embed="rId2"/>
          <a:stretch>
            <a:fillRect/>
          </a:stretch>
        </p:blipFill>
        <p:spPr>
          <a:xfrm>
            <a:off x="4560570" y="1691005"/>
            <a:ext cx="5495326" cy="4389120"/>
          </a:xfrm>
          <a:prstGeom prst="rect">
            <a:avLst/>
          </a:prstGeom>
        </p:spPr>
      </p:pic>
      <p:sp>
        <p:nvSpPr>
          <p:cNvPr id="2" name="Title 1"/>
          <p:cNvSpPr>
            <a:spLocks noGrp="1"/>
          </p:cNvSpPr>
          <p:nvPr>
            <p:ph type="title"/>
          </p:nvPr>
        </p:nvSpPr>
        <p:spPr/>
        <p:txBody>
          <a:bodyPr>
            <a:noAutofit/>
          </a:bodyPr>
          <a:lstStyle/>
          <a:p>
            <a:r>
              <a:rPr lang="x-none" altLang="en-US" sz="4800" dirty="0"/>
              <a:t>READY FOR THE NEXT ROUND???</a:t>
            </a:r>
          </a:p>
        </p:txBody>
      </p:sp>
      <p:sp>
        <p:nvSpPr>
          <p:cNvPr id="3" name="Content Placeholder 2"/>
          <p:cNvSpPr>
            <a:spLocks noGrp="1"/>
          </p:cNvSpPr>
          <p:nvPr>
            <p:ph idx="1"/>
          </p:nvPr>
        </p:nvSpPr>
        <p:spPr/>
        <p:txBody>
          <a:bodyPr/>
          <a:lstStyle/>
          <a:p>
            <a:r>
              <a:rPr lang="x-none" altLang="en-US" sz="5400"/>
              <a:t>LETS GO</a:t>
            </a:r>
            <a:r>
              <a:rPr lang="x-none" altLang="en-US"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ea typeface="DejaVu Sans" panose="020B0603030804020204"/>
                <a:sym typeface="+mn-ea"/>
              </a:rPr>
              <a:t>BASIC SYNTAX</a:t>
            </a:r>
            <a:r>
              <a:rPr lang="en-US" dirty="0">
                <a:solidFill>
                  <a:srgbClr val="000000"/>
                </a:solidFill>
                <a:latin typeface="Calibri"/>
                <a:ea typeface="DejaVu Sans" panose="020B0603030804020204"/>
              </a:rPr>
              <a:t/>
            </a:r>
            <a:br>
              <a:rPr lang="en-US" dirty="0">
                <a:solidFill>
                  <a:srgbClr val="000000"/>
                </a:solidFill>
                <a:latin typeface="Calibri"/>
                <a:ea typeface="DejaVu Sans" panose="020B0603030804020204"/>
              </a:rPr>
            </a:br>
            <a:endParaRPr lang="en-US" dirty="0"/>
          </a:p>
        </p:txBody>
      </p:sp>
      <p:sp>
        <p:nvSpPr>
          <p:cNvPr id="3" name="Content Placeholder 2"/>
          <p:cNvSpPr>
            <a:spLocks noGrp="1"/>
          </p:cNvSpPr>
          <p:nvPr>
            <p:ph idx="1"/>
          </p:nvPr>
        </p:nvSpPr>
        <p:spPr/>
        <p:txBody>
          <a:bodyPr>
            <a:noAutofit/>
          </a:bodyPr>
          <a:lstStyle/>
          <a:p>
            <a:pPr>
              <a:lnSpc>
                <a:spcPct val="100000"/>
              </a:lnSpc>
            </a:pPr>
            <a:endParaRPr dirty="0">
              <a:latin typeface="+mn-ea"/>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   - any character after the # symbol is considered to be a comment</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Any other line is considered to be part of the code.</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To display a value on the interactive shell use the command print . </a:t>
            </a:r>
            <a:r>
              <a:rPr lang="en-US" dirty="0" err="1">
                <a:solidFill>
                  <a:srgbClr val="000000"/>
                </a:solidFill>
                <a:ea typeface="Verdana" panose="020B0604030504040204" pitchFamily="34" charset="0"/>
                <a:cs typeface="+mn-ea"/>
                <a:sym typeface="+mn-ea"/>
              </a:rPr>
              <a:t>eg</a:t>
            </a:r>
            <a:r>
              <a:rPr lang="en-US" dirty="0">
                <a:solidFill>
                  <a:srgbClr val="000000"/>
                </a:solidFill>
                <a:ea typeface="Verdana" panose="020B0604030504040204" pitchFamily="34" charset="0"/>
                <a:cs typeface="+mn-ea"/>
                <a:sym typeface="+mn-ea"/>
              </a:rPr>
              <a:t>. </a:t>
            </a:r>
            <a:endParaRPr dirty="0">
              <a:ea typeface="Verdana" panose="020B0604030504040204" pitchFamily="34" charset="0"/>
              <a:cs typeface="+mn-ea"/>
            </a:endParaRPr>
          </a:p>
          <a:p>
            <a:pPr>
              <a:lnSpc>
                <a:spcPct val="100000"/>
              </a:lnSpc>
            </a:pPr>
            <a:r>
              <a:rPr lang="en-US" dirty="0">
                <a:solidFill>
                  <a:srgbClr val="000000"/>
                </a:solidFill>
                <a:ea typeface="Verdana" panose="020B0604030504040204" pitchFamily="34" charset="0"/>
                <a:cs typeface="+mn-ea"/>
                <a:sym typeface="+mn-ea"/>
              </a:rPr>
              <a:t>&gt;&gt;&gt; print('hello world</a:t>
            </a:r>
            <a:r>
              <a:rPr lang="en-US" dirty="0" smtClean="0">
                <a:solidFill>
                  <a:srgbClr val="000000"/>
                </a:solidFill>
                <a:ea typeface="Verdana" panose="020B0604030504040204" pitchFamily="34" charset="0"/>
                <a:cs typeface="+mn-ea"/>
                <a:sym typeface="+mn-ea"/>
              </a:rPr>
              <a:t>')</a:t>
            </a:r>
            <a:endParaRPr dirty="0" smtClean="0">
              <a:ea typeface="Verdana" panose="020B0604030504040204" pitchFamily="34" charset="0"/>
              <a:cs typeface="+mn-ea"/>
            </a:endParaRPr>
          </a:p>
          <a:p>
            <a:pPr marL="0" indent="0">
              <a:lnSpc>
                <a:spcPct val="100000"/>
              </a:lnSpc>
              <a:buNone/>
            </a:pPr>
            <a:r>
              <a:rPr lang="en-US" dirty="0" smtClean="0">
                <a:solidFill>
                  <a:srgbClr val="000000"/>
                </a:solidFill>
                <a:ea typeface="Verdana" panose="020B0604030504040204" pitchFamily="34" charset="0"/>
                <a:cs typeface="+mn-ea"/>
                <a:sym typeface="+mn-ea"/>
              </a:rPr>
              <a:t>hello world</a:t>
            </a:r>
          </a:p>
          <a:p>
            <a:pPr marL="0" indent="0">
              <a:lnSpc>
                <a:spcPct val="100000"/>
              </a:lnSpc>
              <a:buNone/>
            </a:pPr>
            <a:r>
              <a:rPr lang="x-none" altLang="en-US" dirty="0" smtClean="0">
                <a:solidFill>
                  <a:srgbClr val="000000"/>
                </a:solidFill>
                <a:ea typeface="Verdana" panose="020B0604030504040204" pitchFamily="34" charset="0"/>
                <a:cs typeface="+mn-ea"/>
                <a:sym typeface="+mn-ea"/>
              </a:rPr>
              <a:t>&gt;&gt;&gt; print(1)</a:t>
            </a:r>
          </a:p>
          <a:p>
            <a:pPr marL="0" indent="0">
              <a:lnSpc>
                <a:spcPct val="100000"/>
              </a:lnSpc>
              <a:buNone/>
            </a:pPr>
            <a:r>
              <a:rPr lang="x-none" altLang="en-US" dirty="0" smtClean="0">
                <a:solidFill>
                  <a:srgbClr val="000000"/>
                </a:solidFill>
                <a:ea typeface="Verdana" panose="020B0604030504040204" pitchFamily="34" charset="0"/>
                <a:cs typeface="+mn-ea"/>
                <a:sym typeface="+mn-ea"/>
              </a:rPr>
              <a:t>1</a:t>
            </a:r>
            <a:endParaRPr dirty="0" smtClean="0">
              <a:ea typeface="Verdana" panose="020B0604030504040204" pitchFamily="34" charset="0"/>
              <a:cs typeface="+mn-ea"/>
            </a:endParaRPr>
          </a:p>
          <a:p>
            <a:pPr>
              <a:lnSpc>
                <a:spcPct val="100000"/>
              </a:lnSpc>
            </a:pPr>
            <a:endParaRPr sz="1600" dirty="0">
              <a:latin typeface="+mn-ea"/>
              <a:ea typeface="Verdana" panose="020B0604030504040204" pitchFamily="34" charset="0"/>
              <a:cs typeface="+mn-ea"/>
            </a:endParaRPr>
          </a:p>
          <a:p>
            <a:pPr marL="0" indent="0">
              <a:buNone/>
            </a:pPr>
            <a:endParaRPr lang="en-US" sz="900" dirty="0">
              <a:latin typeface="+mn-ea"/>
              <a:ea typeface="Verdana" panose="020B0604030504040204" pitchFamily="34" charset="0"/>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VARIABLES</a:t>
            </a:r>
          </a:p>
        </p:txBody>
      </p:sp>
      <p:sp>
        <p:nvSpPr>
          <p:cNvPr id="3" name="Content Placeholder 2"/>
          <p:cNvSpPr>
            <a:spLocks noGrp="1"/>
          </p:cNvSpPr>
          <p:nvPr>
            <p:ph idx="1"/>
          </p:nvPr>
        </p:nvSpPr>
        <p:spPr/>
        <p:txBody>
          <a:bodyPr/>
          <a:lstStyle/>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When we are </a:t>
            </a:r>
            <a:r>
              <a:rPr lang="en-US" b="1" dirty="0">
                <a:solidFill>
                  <a:srgbClr val="000000"/>
                </a:solidFill>
                <a:ea typeface="Verdana" panose="020B0604030504040204" pitchFamily="34" charset="0"/>
                <a:cs typeface="+mn-ea"/>
                <a:sym typeface="+mn-ea"/>
              </a:rPr>
              <a:t>assigning </a:t>
            </a:r>
            <a:r>
              <a:rPr lang="en-US" dirty="0">
                <a:solidFill>
                  <a:srgbClr val="000000"/>
                </a:solidFill>
                <a:ea typeface="Verdana" panose="020B0604030504040204" pitchFamily="34" charset="0"/>
                <a:cs typeface="+mn-ea"/>
                <a:sym typeface="+mn-ea"/>
              </a:rPr>
              <a:t>a value to a variable we use the equal (=) sign</a:t>
            </a:r>
            <a:endParaRPr dirty="0">
              <a:ea typeface="Verdana" panose="020B0604030504040204" pitchFamily="34" charset="0"/>
              <a:cs typeface="+mn-ea"/>
            </a:endParaRPr>
          </a:p>
          <a:p>
            <a:pPr>
              <a:lnSpc>
                <a:spcPct val="100000"/>
              </a:lnSpc>
              <a:buFont typeface="Arial" panose="020B0604020202020204"/>
              <a:buChar char="•"/>
            </a:pPr>
            <a:r>
              <a:rPr lang="en-US" dirty="0" err="1">
                <a:solidFill>
                  <a:srgbClr val="000000"/>
                </a:solidFill>
                <a:ea typeface="Verdana" panose="020B0604030504040204" pitchFamily="34" charset="0"/>
                <a:cs typeface="+mn-ea"/>
                <a:sym typeface="+mn-ea"/>
              </a:rPr>
              <a:t>Eg</a:t>
            </a:r>
            <a:r>
              <a:rPr lang="en-US" dirty="0">
                <a:solidFill>
                  <a:srgbClr val="000000"/>
                </a:solidFill>
                <a:ea typeface="Verdana" panose="020B0604030504040204" pitchFamily="34" charset="0"/>
                <a:cs typeface="+mn-ea"/>
                <a:sym typeface="+mn-ea"/>
              </a:rPr>
              <a:t> if we want to assign the value 2 to a variable x the syntax is</a:t>
            </a:r>
            <a:endParaRPr dirty="0">
              <a:ea typeface="Verdana" panose="020B0604030504040204" pitchFamily="34" charset="0"/>
              <a:cs typeface="+mn-ea"/>
            </a:endParaRPr>
          </a:p>
          <a:p>
            <a:pPr>
              <a:lnSpc>
                <a:spcPct val="100000"/>
              </a:lnSpc>
            </a:pPr>
            <a:r>
              <a:rPr lang="en-US" dirty="0">
                <a:solidFill>
                  <a:srgbClr val="000000"/>
                </a:solidFill>
                <a:ea typeface="Verdana" panose="020B0604030504040204" pitchFamily="34" charset="0"/>
                <a:cs typeface="+mn-ea"/>
                <a:sym typeface="+mn-ea"/>
              </a:rPr>
              <a:t>&gt;&gt;&gt; x= 2</a:t>
            </a:r>
            <a:endParaRPr dirty="0">
              <a:ea typeface="Verdana" panose="020B0604030504040204" pitchFamily="34" charset="0"/>
              <a:cs typeface="+mn-ea"/>
            </a:endParaRPr>
          </a:p>
          <a:p>
            <a:pPr>
              <a:lnSpc>
                <a:spcPct val="100000"/>
              </a:lnSpc>
              <a:buFont typeface="Arial" panose="020B0604020202020204"/>
              <a:buChar char="•"/>
            </a:pPr>
            <a:r>
              <a:rPr lang="en-US" dirty="0">
                <a:solidFill>
                  <a:srgbClr val="000000"/>
                </a:solidFill>
                <a:ea typeface="Verdana" panose="020B0604030504040204" pitchFamily="34" charset="0"/>
                <a:cs typeface="+mn-ea"/>
                <a:sym typeface="+mn-ea"/>
              </a:rPr>
              <a:t>Lets print </a:t>
            </a:r>
            <a:r>
              <a:rPr lang="en-US" dirty="0" smtClean="0">
                <a:solidFill>
                  <a:srgbClr val="000000"/>
                </a:solidFill>
                <a:ea typeface="Verdana" panose="020B0604030504040204" pitchFamily="34" charset="0"/>
                <a:cs typeface="+mn-ea"/>
                <a:sym typeface="+mn-ea"/>
              </a:rPr>
              <a:t>x</a:t>
            </a:r>
            <a:endParaRPr dirty="0">
              <a:ea typeface="Verdana" panose="020B0604030504040204" pitchFamily="34" charset="0"/>
              <a:cs typeface="+mn-ea"/>
            </a:endParaRPr>
          </a:p>
          <a:p>
            <a:pPr>
              <a:lnSpc>
                <a:spcPct val="100000"/>
              </a:lnSpc>
            </a:pPr>
            <a:r>
              <a:rPr lang="en-US" dirty="0">
                <a:solidFill>
                  <a:srgbClr val="000000"/>
                </a:solidFill>
                <a:ea typeface="Verdana" panose="020B0604030504040204" pitchFamily="34" charset="0"/>
                <a:cs typeface="+mn-ea"/>
                <a:sym typeface="+mn-ea"/>
              </a:rPr>
              <a:t>&gt;&gt;&gt; print(x)</a:t>
            </a:r>
            <a:endParaRPr dirty="0">
              <a:ea typeface="Verdana" panose="020B0604030504040204" pitchFamily="34" charset="0"/>
              <a:cs typeface="+mn-ea"/>
            </a:endParaRPr>
          </a:p>
          <a:p>
            <a:pPr marL="0" indent="0">
              <a:lnSpc>
                <a:spcPct val="100000"/>
              </a:lnSpc>
              <a:buNone/>
            </a:pPr>
            <a:r>
              <a:rPr lang="en-US" dirty="0">
                <a:solidFill>
                  <a:srgbClr val="000000"/>
                </a:solidFill>
                <a:ea typeface="Verdana" panose="020B0604030504040204" pitchFamily="34" charset="0"/>
                <a:cs typeface="+mn-ea"/>
                <a:sym typeface="+mn-ea"/>
              </a:rPr>
              <a:t>2</a:t>
            </a:r>
            <a:endParaRPr dirty="0">
              <a:ea typeface="Verdana" panose="020B0604030504040204" pitchFamily="34" charset="0"/>
              <a:cs typeface="+mn-ea"/>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1649</Words>
  <Application>Microsoft Office PowerPoint</Application>
  <PresentationFormat>Widescreen</PresentationFormat>
  <Paragraphs>261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DejaVu Sans</vt:lpstr>
      <vt:lpstr>StarSymbol</vt:lpstr>
      <vt:lpstr>Verdana</vt:lpstr>
      <vt:lpstr>Office Theme</vt:lpstr>
      <vt:lpstr>PYTHON PRORAMMING FOR DATA SCIENCE AND MACHINE LEARNING</vt:lpstr>
      <vt:lpstr>A LITTLE COMPARISON</vt:lpstr>
      <vt:lpstr>EVOLUTION OF PYTHON</vt:lpstr>
      <vt:lpstr>LETS INSTALL PYTHON ON OUR PC</vt:lpstr>
      <vt:lpstr>ITS TIME TO TEST OUR INSTALLATION</vt:lpstr>
      <vt:lpstr>HURRAAAYYYY!!!!!!!!!!!!</vt:lpstr>
      <vt:lpstr>READY FOR THE NEXT ROUND???</vt:lpstr>
      <vt:lpstr>BASIC SYNTAX </vt:lpstr>
      <vt:lpstr>VARIABLES</vt:lpstr>
      <vt:lpstr>BASIC DATA TYPES</vt:lpstr>
      <vt:lpstr>NUMBERS</vt:lpstr>
      <vt:lpstr>NUMBERS CONT'D</vt:lpstr>
      <vt:lpstr>MATHEMATICAL  AND LOGICAL OPERATIONS</vt:lpstr>
      <vt:lpstr>STRINGS</vt:lpstr>
      <vt:lpstr>ESCAPE CHARACTERS</vt:lpstr>
      <vt:lpstr>LET US CREATE SOME STRINGS</vt:lpstr>
      <vt:lpstr>STRING MANIPULATION</vt:lpstr>
      <vt:lpstr>INDEXING STRING CHARACTERS</vt:lpstr>
      <vt:lpstr>STRING METHODS</vt:lpstr>
      <vt:lpstr>ADDITIONAL STRING METHODS</vt:lpstr>
      <vt:lpstr>LIST</vt:lpstr>
      <vt:lpstr>CREATING A LIST</vt:lpstr>
      <vt:lpstr>LOOPS</vt:lpstr>
      <vt:lpstr>LOOPS CONT'D</vt:lpstr>
      <vt:lpstr>FUNCTIONS</vt:lpstr>
      <vt:lpstr>FUNCTIONS CONT’D</vt:lpstr>
      <vt:lpstr>CREATING FUNCTIONS</vt:lpstr>
      <vt:lpstr>CREATING FUNCTIONS CONT’D</vt:lpstr>
      <vt:lpstr>IMPORTING MODULES</vt:lpstr>
      <vt:lpstr>LETS IMPORT A MODULE</vt:lpstr>
      <vt:lpstr>DATA MINING</vt:lpstr>
      <vt:lpstr>MACHINE LEARNING</vt:lpstr>
      <vt:lpstr>METRICS</vt:lpstr>
      <vt:lpstr>CONGRATULATIONS. YOU CAN NOW CONTINUE ON YOUR PROGRAMMING JOURNEY CONFIDENTLY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kobina</dc:creator>
  <cp:lastModifiedBy>Microsoft</cp:lastModifiedBy>
  <cp:revision>33</cp:revision>
  <dcterms:created xsi:type="dcterms:W3CDTF">2019-04-26T15:17:26Z</dcterms:created>
  <dcterms:modified xsi:type="dcterms:W3CDTF">2019-04-27T13:57:11Z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