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a3656a526_2_4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38a3656a526_2_4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38a3656a526_2_44:notes"/>
          <p:cNvSpPr txBox="1"/>
          <p:nvPr>
            <p:ph idx="12" type="sldNum"/>
          </p:nvPr>
        </p:nvSpPr>
        <p:spPr>
          <a:xfrm>
            <a:off x="3884414"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8a3656a526_2_159: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8a3656a526_2_15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8a3656a52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8a3656a52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8a3656a52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8a3656a52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8a3656a52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8a3656a52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8a3656a52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8a3656a52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8a3656a526_2_170: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8a3656a526_2_17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8a3656a526_2_5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8a3656a526_2_5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a3656a526_2_81: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8a3656a526_2_8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8a3656a526_2_106: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8a3656a526_2_106: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a3656a526_2_11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38a3656a526_2_11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8a3656a526_2_12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8a3656a526_2_12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8a3656a526_2_13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8a3656a526_2_13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8a3656a526_2_14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8a3656a526_2_14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8a3656a526_2_155: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38a3656a526_2_15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2396681" y="1550479"/>
            <a:ext cx="4350638"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4"/>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0" name="Google Shape;8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7" name="Google Shape;8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 name="Google Shape;54;p13"/>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3"/>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 name="Google Shape;61;p13"/>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3" name="Google Shape;6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9"/>
          <p:cNvGrpSpPr/>
          <p:nvPr/>
        </p:nvGrpSpPr>
        <p:grpSpPr>
          <a:xfrm>
            <a:off x="657224" y="742950"/>
            <a:ext cx="1307306" cy="1000125"/>
            <a:chOff x="742950" y="1104900"/>
            <a:chExt cx="1743075" cy="1333500"/>
          </a:xfrm>
        </p:grpSpPr>
        <p:sp>
          <p:nvSpPr>
            <p:cNvPr id="100" name="Google Shape;100;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2" name="Google Shape;102;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9"/>
          <p:cNvSpPr txBox="1"/>
          <p:nvPr>
            <p:ph type="ctrTitle"/>
          </p:nvPr>
        </p:nvSpPr>
        <p:spPr>
          <a:xfrm>
            <a:off x="1142999" y="14749"/>
            <a:ext cx="5722144" cy="751167"/>
          </a:xfrm>
          <a:prstGeom prst="rect">
            <a:avLst/>
          </a:prstGeom>
          <a:noFill/>
          <a:ln>
            <a:noFill/>
          </a:ln>
        </p:spPr>
        <p:txBody>
          <a:bodyPr anchorCtr="0" anchor="t" bIns="0" lIns="0" spcFirstLastPara="1" rIns="0" wrap="square" tIns="12375">
            <a:spAutoFit/>
          </a:bodyPr>
          <a:lstStyle/>
          <a:p>
            <a:pPr indent="0" lvl="0" marL="2413000" rtl="0" algn="l">
              <a:spcBef>
                <a:spcPts val="0"/>
              </a:spcBef>
              <a:spcAft>
                <a:spcPts val="0"/>
              </a:spcAft>
              <a:buNone/>
            </a:pPr>
            <a:r>
              <a:rPr b="1" i="0" lang="en">
                <a:solidFill>
                  <a:srgbClr val="0F0F0F"/>
                </a:solidFill>
                <a:latin typeface="Times New Roman"/>
                <a:ea typeface="Times New Roman"/>
                <a:cs typeface="Times New Roman"/>
                <a:sym typeface="Times New Roman"/>
              </a:rPr>
              <a:t>Digital Portfolio </a:t>
            </a:r>
            <a:br>
              <a:rPr b="1" i="0" lang="en">
                <a:solidFill>
                  <a:srgbClr val="0F0F0F"/>
                </a:solidFill>
                <a:latin typeface="Roboto"/>
                <a:ea typeface="Roboto"/>
                <a:cs typeface="Roboto"/>
                <a:sym typeface="Roboto"/>
              </a:rPr>
            </a:br>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07" name="Google Shape;107;p19"/>
          <p:cNvSpPr txBox="1"/>
          <p:nvPr/>
        </p:nvSpPr>
        <p:spPr>
          <a:xfrm>
            <a:off x="1915907" y="2485613"/>
            <a:ext cx="6458100" cy="200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STUDENT NAME: JOTHI MANI R</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REGISTER NO AND NMID: 2422J1007 AND 08A27EC7BA57EAEAE0C4D333A36B08B8</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DEPARTMENT: BCA</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COLLEGE: Akshaya College of Arts and Science / Bharathiyar University</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228" name="Google Shape;228;p28"/>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28"/>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28"/>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31" name="Google Shape;231;p28"/>
          <p:cNvPicPr preferRelativeResize="0"/>
          <p:nvPr/>
        </p:nvPicPr>
        <p:blipFill rotWithShape="1">
          <a:blip r:embed="rId3">
            <a:alphaModFix/>
          </a:blip>
          <a:srcRect b="0" l="0" r="0" t="0"/>
          <a:stretch/>
        </p:blipFill>
        <p:spPr>
          <a:xfrm>
            <a:off x="50006" y="2536030"/>
            <a:ext cx="1850231" cy="2564606"/>
          </a:xfrm>
          <a:prstGeom prst="rect">
            <a:avLst/>
          </a:prstGeom>
          <a:noFill/>
          <a:ln>
            <a:noFill/>
          </a:ln>
        </p:spPr>
      </p:pic>
      <p:sp>
        <p:nvSpPr>
          <p:cNvPr id="232" name="Google Shape;232;p28"/>
          <p:cNvSpPr txBox="1"/>
          <p:nvPr>
            <p:ph type="title"/>
          </p:nvPr>
        </p:nvSpPr>
        <p:spPr>
          <a:xfrm>
            <a:off x="554831" y="491204"/>
            <a:ext cx="6360319" cy="503022"/>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RESULTS AND SCREENSHOTS</a:t>
            </a:r>
            <a:endParaRPr sz="3200"/>
          </a:p>
        </p:txBody>
      </p:sp>
      <p:sp>
        <p:nvSpPr>
          <p:cNvPr id="233" name="Google Shape;233;p28"/>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34" name="Google Shape;234;p28"/>
          <p:cNvSpPr txBox="1"/>
          <p:nvPr/>
        </p:nvSpPr>
        <p:spPr>
          <a:xfrm>
            <a:off x="2057400" y="1766027"/>
            <a:ext cx="6400500" cy="19008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100"/>
              <a:buFont typeface="Arial"/>
              <a:buNone/>
            </a:pPr>
            <a:r>
              <a:rPr lang="en" sz="1700"/>
              <a:t>✅ A clean, pastel-themed portfolio successfully built</a:t>
            </a:r>
            <a:br>
              <a:rPr lang="en" sz="1700"/>
            </a:br>
            <a:endParaRPr sz="1700"/>
          </a:p>
          <a:p>
            <a:pPr indent="0" lvl="0" marL="0" rtl="0" algn="l">
              <a:spcBef>
                <a:spcPts val="0"/>
              </a:spcBef>
              <a:spcAft>
                <a:spcPts val="0"/>
              </a:spcAft>
              <a:buClr>
                <a:schemeClr val="dk1"/>
              </a:buClr>
              <a:buSzPts val="1100"/>
              <a:buFont typeface="Arial"/>
              <a:buNone/>
            </a:pPr>
            <a:r>
              <a:rPr lang="en" sz="1700"/>
              <a:t>✅ Projects displayed in a simple and visually pleasant grid</a:t>
            </a:r>
            <a:br>
              <a:rPr lang="en" sz="1700"/>
            </a:br>
            <a:endParaRPr sz="1700"/>
          </a:p>
          <a:p>
            <a:pPr indent="0" lvl="0" marL="0" rtl="0" algn="l">
              <a:spcBef>
                <a:spcPts val="0"/>
              </a:spcBef>
              <a:spcAft>
                <a:spcPts val="0"/>
              </a:spcAft>
              <a:buClr>
                <a:schemeClr val="dk1"/>
              </a:buClr>
              <a:buSzPts val="1100"/>
              <a:buFont typeface="Arial"/>
              <a:buNone/>
            </a:pPr>
            <a:r>
              <a:rPr lang="en" sz="1700"/>
              <a:t>✅ Smooth animations added for a floating, cloud-like feel</a:t>
            </a:r>
            <a:br>
              <a:rPr lang="en" sz="1700"/>
            </a:br>
            <a:endParaRPr sz="1700"/>
          </a:p>
          <a:p>
            <a:pPr indent="0" lvl="0" marL="0" rtl="0" algn="l">
              <a:spcBef>
                <a:spcPts val="0"/>
              </a:spcBef>
              <a:spcAft>
                <a:spcPts val="0"/>
              </a:spcAft>
              <a:buClr>
                <a:schemeClr val="dk1"/>
              </a:buClr>
              <a:buSzPts val="1100"/>
              <a:buFont typeface="Arial"/>
              <a:buNone/>
            </a:pPr>
            <a:r>
              <a:rPr lang="en" sz="1700"/>
              <a:t>✅ Fully responsive across different screen sizes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40" name="Google Shape;240;p29"/>
          <p:cNvPicPr preferRelativeResize="0"/>
          <p:nvPr/>
        </p:nvPicPr>
        <p:blipFill>
          <a:blip r:embed="rId3">
            <a:alphaModFix/>
          </a:blip>
          <a:stretch>
            <a:fillRect/>
          </a:stretch>
        </p:blipFill>
        <p:spPr>
          <a:xfrm>
            <a:off x="152400" y="995583"/>
            <a:ext cx="7103142" cy="39955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46" name="Google Shape;246;p30"/>
          <p:cNvPicPr preferRelativeResize="0"/>
          <p:nvPr/>
        </p:nvPicPr>
        <p:blipFill>
          <a:blip r:embed="rId3">
            <a:alphaModFix/>
          </a:blip>
          <a:stretch>
            <a:fillRect/>
          </a:stretch>
        </p:blipFill>
        <p:spPr>
          <a:xfrm>
            <a:off x="152400" y="995583"/>
            <a:ext cx="7103142" cy="39955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52" name="Google Shape;252;p31"/>
          <p:cNvPicPr preferRelativeResize="0"/>
          <p:nvPr/>
        </p:nvPicPr>
        <p:blipFill>
          <a:blip r:embed="rId3">
            <a:alphaModFix/>
          </a:blip>
          <a:stretch>
            <a:fillRect/>
          </a:stretch>
        </p:blipFill>
        <p:spPr>
          <a:xfrm>
            <a:off x="152400" y="995583"/>
            <a:ext cx="7103142" cy="39955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58" name="Google Shape;258;p32"/>
          <p:cNvPicPr preferRelativeResize="0"/>
          <p:nvPr/>
        </p:nvPicPr>
        <p:blipFill>
          <a:blip r:embed="rId3">
            <a:alphaModFix/>
          </a:blip>
          <a:stretch>
            <a:fillRect/>
          </a:stretch>
        </p:blipFill>
        <p:spPr>
          <a:xfrm>
            <a:off x="152400" y="995583"/>
            <a:ext cx="7103142" cy="39955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3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33"/>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66" name="Google Shape;266;p33"/>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67" name="Google Shape;267;p33"/>
          <p:cNvSpPr txBox="1"/>
          <p:nvPr>
            <p:ph type="title"/>
          </p:nvPr>
        </p:nvSpPr>
        <p:spPr>
          <a:xfrm>
            <a:off x="566499" y="289083"/>
            <a:ext cx="3434001" cy="564097"/>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CONCLUSION</a:t>
            </a:r>
            <a:endParaRPr/>
          </a:p>
        </p:txBody>
      </p:sp>
      <p:sp>
        <p:nvSpPr>
          <p:cNvPr id="268" name="Google Shape;268;p33"/>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69" name="Google Shape;269;p33"/>
          <p:cNvSpPr txBox="1"/>
          <p:nvPr/>
        </p:nvSpPr>
        <p:spPr>
          <a:xfrm>
            <a:off x="706800" y="1612550"/>
            <a:ext cx="7150800" cy="165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700">
                <a:solidFill>
                  <a:schemeClr val="dk1"/>
                </a:solidFill>
              </a:rPr>
              <a:t>The </a:t>
            </a:r>
            <a:r>
              <a:rPr b="1" lang="en" sz="1700">
                <a:solidFill>
                  <a:schemeClr val="dk1"/>
                </a:solidFill>
              </a:rPr>
              <a:t>CloudFolio project</a:t>
            </a:r>
            <a:r>
              <a:rPr lang="en" sz="1700">
                <a:solidFill>
                  <a:schemeClr val="dk1"/>
                </a:solidFill>
              </a:rPr>
              <a:t> shows that portfolios don’t have to be bold or flashy to make an impact. With its </a:t>
            </a:r>
            <a:r>
              <a:rPr b="1" lang="en" sz="1700">
                <a:solidFill>
                  <a:schemeClr val="dk1"/>
                </a:solidFill>
              </a:rPr>
              <a:t>light, airy, and nature-inspired design</a:t>
            </a:r>
            <a:r>
              <a:rPr lang="en" sz="1700">
                <a:solidFill>
                  <a:schemeClr val="dk1"/>
                </a:solidFill>
              </a:rPr>
              <a:t>, CloudFolio creates a professional yet friendly way to present skills and achievements. It’s ideal for students, educators, and creatives who want a portfolio that feels approachable, unique, and refreshing.</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a:solidFill>
                  <a:schemeClr val="dk1"/>
                </a:solidFill>
                <a:latin typeface="Times New Roman"/>
                <a:ea typeface="Times New Roman"/>
                <a:cs typeface="Times New Roman"/>
                <a:sym typeface="Times New Roman"/>
              </a:rPr>
              <a:t>                         </a:t>
            </a:r>
            <a:r>
              <a:rPr b="1" lang="en">
                <a:solidFill>
                  <a:schemeClr val="dk1"/>
                </a:solidFill>
                <a:latin typeface="Times New Roman"/>
                <a:ea typeface="Times New Roman"/>
                <a:cs typeface="Times New Roman"/>
                <a:sym typeface="Times New Roman"/>
              </a:rPr>
              <a:t>                </a:t>
            </a:r>
            <a:r>
              <a:rPr b="1" lang="en" sz="2400">
                <a:solidFill>
                  <a:schemeClr val="dk1"/>
                </a:solidFill>
                <a:latin typeface="Times New Roman"/>
                <a:ea typeface="Times New Roman"/>
                <a:cs typeface="Times New Roman"/>
                <a:sym typeface="Times New Roman"/>
              </a:rPr>
              <a:t>CloudFolio – A Light &amp; Airy Portfolio</a:t>
            </a:r>
            <a:endParaRPr b="1" sz="2400">
              <a:solidFill>
                <a:schemeClr val="dk1"/>
              </a:solidFill>
              <a:latin typeface="Times New Roman"/>
              <a:ea typeface="Times New Roman"/>
              <a:cs typeface="Times New Roman"/>
              <a:sym typeface="Times New Roman"/>
            </a:endParaRPr>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2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20"/>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2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20"/>
          <p:cNvSpPr txBox="1"/>
          <p:nvPr>
            <p:ph type="title"/>
          </p:nvPr>
        </p:nvSpPr>
        <p:spPr>
          <a:xfrm>
            <a:off x="554831" y="622220"/>
            <a:ext cx="2932271"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TITLE</a:t>
            </a:r>
            <a:endParaRPr sz="3200"/>
          </a:p>
        </p:txBody>
      </p:sp>
      <p:grpSp>
        <p:nvGrpSpPr>
          <p:cNvPr id="128" name="Google Shape;128;p20"/>
          <p:cNvGrpSpPr/>
          <p:nvPr/>
        </p:nvGrpSpPr>
        <p:grpSpPr>
          <a:xfrm>
            <a:off x="350044" y="4807744"/>
            <a:ext cx="2778919" cy="221456"/>
            <a:chOff x="466725" y="6410325"/>
            <a:chExt cx="3705225" cy="295275"/>
          </a:xfrm>
        </p:grpSpPr>
        <p:pic>
          <p:nvPicPr>
            <p:cNvPr id="129" name="Google Shape;129;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30" name="Google Shape;130;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31" name="Google Shape;131;p20"/>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21"/>
          <p:cNvSpPr/>
          <p:nvPr/>
        </p:nvSpPr>
        <p:spPr>
          <a:xfrm>
            <a:off x="-57150" y="21434"/>
            <a:ext cx="9361285"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7" name="Google Shape;137;p21"/>
          <p:cNvGrpSpPr/>
          <p:nvPr/>
        </p:nvGrpSpPr>
        <p:grpSpPr>
          <a:xfrm>
            <a:off x="5586459" y="0"/>
            <a:ext cx="3557847" cy="5143850"/>
            <a:chOff x="7448612" y="0"/>
            <a:chExt cx="4743796" cy="6858466"/>
          </a:xfrm>
        </p:grpSpPr>
        <p:sp>
          <p:nvSpPr>
            <p:cNvPr id="138" name="Google Shape;138;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7" name="Google Shape;147;p2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21"/>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149" name="Google Shape;149;p21"/>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21"/>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51" name="Google Shape;151;p21"/>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52" name="Google Shape;152;p21"/>
          <p:cNvGrpSpPr/>
          <p:nvPr/>
        </p:nvGrpSpPr>
        <p:grpSpPr>
          <a:xfrm>
            <a:off x="35719" y="2864642"/>
            <a:ext cx="3093244" cy="2257423"/>
            <a:chOff x="47625" y="3819523"/>
            <a:chExt cx="4124325" cy="3009898"/>
          </a:xfrm>
        </p:grpSpPr>
        <p:pic>
          <p:nvPicPr>
            <p:cNvPr id="153" name="Google Shape;153;p2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54" name="Google Shape;154;p21"/>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55" name="Google Shape;155;p21"/>
          <p:cNvSpPr txBox="1"/>
          <p:nvPr>
            <p:ph type="title"/>
          </p:nvPr>
        </p:nvSpPr>
        <p:spPr>
          <a:xfrm>
            <a:off x="554831" y="334041"/>
            <a:ext cx="1767840" cy="568642"/>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AGENDA</a:t>
            </a:r>
            <a:endParaRPr/>
          </a:p>
        </p:txBody>
      </p:sp>
      <p:sp>
        <p:nvSpPr>
          <p:cNvPr id="156" name="Google Shape;156;p21"/>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57" name="Google Shape;157;p21"/>
          <p:cNvSpPr txBox="1"/>
          <p:nvPr/>
        </p:nvSpPr>
        <p:spPr>
          <a:xfrm>
            <a:off x="1882355" y="781150"/>
            <a:ext cx="3771900" cy="362406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Problem Statement</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Project Overview</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End Users</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Tools and Technologies</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Portfolio design and Layout</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Features and Functionality</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Results and </a:t>
            </a:r>
            <a:r>
              <a:rPr lang="en" sz="2100">
                <a:solidFill>
                  <a:srgbClr val="0D0D0D"/>
                </a:solidFill>
                <a:latin typeface="Times New Roman"/>
                <a:ea typeface="Times New Roman"/>
                <a:cs typeface="Times New Roman"/>
                <a:sym typeface="Times New Roman"/>
              </a:rPr>
              <a:t>Screenshots</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Conclusion</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Github Link</a:t>
            </a:r>
            <a:endParaRPr b="0" i="0" sz="21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22"/>
          <p:cNvGrpSpPr/>
          <p:nvPr/>
        </p:nvGrpSpPr>
        <p:grpSpPr>
          <a:xfrm>
            <a:off x="6972722" y="3821087"/>
            <a:ext cx="1266768" cy="1257089"/>
            <a:chOff x="7991475" y="2933700"/>
            <a:chExt cx="2762250" cy="3257550"/>
          </a:xfrm>
        </p:grpSpPr>
        <p:sp>
          <p:nvSpPr>
            <p:cNvPr id="163" name="Google Shape;163;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65" name="Google Shape;165;p22"/>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66" name="Google Shape;166;p2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22"/>
          <p:cNvSpPr txBox="1"/>
          <p:nvPr>
            <p:ph type="title"/>
          </p:nvPr>
        </p:nvSpPr>
        <p:spPr>
          <a:xfrm>
            <a:off x="625554" y="431291"/>
            <a:ext cx="4227600" cy="505200"/>
          </a:xfrm>
          <a:prstGeom prst="rect">
            <a:avLst/>
          </a:prstGeom>
          <a:noFill/>
          <a:ln>
            <a:noFill/>
          </a:ln>
        </p:spPr>
        <p:txBody>
          <a:bodyPr anchorCtr="0" anchor="t" bIns="0" lIns="0" spcFirstLastPara="1" rIns="0" wrap="square" tIns="12375">
            <a:spAutoFit/>
          </a:bodyPr>
          <a:lstStyle/>
          <a:p>
            <a:pPr indent="0" lvl="0" marL="0" rtl="0" algn="l">
              <a:lnSpc>
                <a:spcPct val="100000"/>
              </a:lnSpc>
              <a:spcBef>
                <a:spcPts val="0"/>
              </a:spcBef>
              <a:spcAft>
                <a:spcPts val="0"/>
              </a:spcAft>
              <a:buNone/>
            </a:pPr>
            <a:r>
              <a:rPr lang="en" sz="3200"/>
              <a:t>PROBLEM STATEMENT</a:t>
            </a:r>
            <a:endParaRPr sz="3200"/>
          </a:p>
        </p:txBody>
      </p:sp>
      <p:pic>
        <p:nvPicPr>
          <p:cNvPr id="168" name="Google Shape;168;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69" name="Google Shape;169;p22"/>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70" name="Google Shape;170;p22"/>
          <p:cNvSpPr txBox="1"/>
          <p:nvPr/>
        </p:nvSpPr>
        <p:spPr>
          <a:xfrm>
            <a:off x="946050" y="1402775"/>
            <a:ext cx="7472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Most online portfolios tend to look either too dark and serious or overly complicated. While these styles might work for some, they don’t always feel welcoming or easy to connect with. Many students and professionals want a portfolio that is </a:t>
            </a:r>
            <a:r>
              <a:rPr b="1" lang="en" sz="1800">
                <a:solidFill>
                  <a:schemeClr val="dk1"/>
                </a:solidFill>
              </a:rPr>
              <a:t>simple, friendly, and approachable</a:t>
            </a:r>
            <a:r>
              <a:rPr lang="en" sz="1800">
                <a:solidFill>
                  <a:schemeClr val="dk1"/>
                </a:solidFill>
              </a:rPr>
              <a:t> — something that feels fresh and easy to browse. A light, cloud-inspired design can solve this by creating a portfolio that’s both professional and pleasant to explore.</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3"/>
          <p:cNvGrpSpPr/>
          <p:nvPr/>
        </p:nvGrpSpPr>
        <p:grpSpPr>
          <a:xfrm>
            <a:off x="7125100" y="3234073"/>
            <a:ext cx="1965132" cy="1909572"/>
            <a:chOff x="8658225" y="2647950"/>
            <a:chExt cx="3533775" cy="3810000"/>
          </a:xfrm>
        </p:grpSpPr>
        <p:sp>
          <p:nvSpPr>
            <p:cNvPr id="176" name="Google Shape;176;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78" name="Google Shape;178;p2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79" name="Google Shape;179;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23"/>
          <p:cNvSpPr txBox="1"/>
          <p:nvPr>
            <p:ph type="title"/>
          </p:nvPr>
        </p:nvSpPr>
        <p:spPr>
          <a:xfrm>
            <a:off x="554831" y="622220"/>
            <a:ext cx="3947700" cy="505200"/>
          </a:xfrm>
          <a:prstGeom prst="rect">
            <a:avLst/>
          </a:prstGeom>
          <a:noFill/>
          <a:ln>
            <a:noFill/>
          </a:ln>
        </p:spPr>
        <p:txBody>
          <a:bodyPr anchorCtr="0" anchor="t" bIns="0" lIns="0" spcFirstLastPara="1" rIns="0" wrap="square" tIns="12375">
            <a:spAutoFit/>
          </a:bodyPr>
          <a:lstStyle/>
          <a:p>
            <a:pPr indent="0" lvl="0" marL="0" rtl="0" algn="l">
              <a:lnSpc>
                <a:spcPct val="100000"/>
              </a:lnSpc>
              <a:spcBef>
                <a:spcPts val="0"/>
              </a:spcBef>
              <a:spcAft>
                <a:spcPts val="0"/>
              </a:spcAft>
              <a:buNone/>
            </a:pPr>
            <a:r>
              <a:rPr lang="en" sz="3200"/>
              <a:t>PROJECT OVERVIEW</a:t>
            </a:r>
            <a:endParaRPr sz="3200"/>
          </a:p>
        </p:txBody>
      </p:sp>
      <p:pic>
        <p:nvPicPr>
          <p:cNvPr id="181" name="Google Shape;181;p23"/>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2" name="Google Shape;182;p23"/>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83" name="Google Shape;183;p23"/>
          <p:cNvSpPr txBox="1"/>
          <p:nvPr/>
        </p:nvSpPr>
        <p:spPr>
          <a:xfrm>
            <a:off x="1131150" y="1509750"/>
            <a:ext cx="7070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CloudFolio</a:t>
            </a:r>
            <a:r>
              <a:rPr lang="en" sz="1800">
                <a:solidFill>
                  <a:schemeClr val="dk1"/>
                </a:solidFill>
              </a:rPr>
              <a:t> is a digital portfolio designed with a </a:t>
            </a:r>
            <a:r>
              <a:rPr b="1" lang="en" sz="1800">
                <a:solidFill>
                  <a:schemeClr val="dk1"/>
                </a:solidFill>
              </a:rPr>
              <a:t>soft, pastel, and airy theme</a:t>
            </a:r>
            <a:r>
              <a:rPr lang="en" sz="1800">
                <a:solidFill>
                  <a:schemeClr val="dk1"/>
                </a:solidFill>
              </a:rPr>
              <a:t>. Instead of heavy colors or flashy designs, it uses </a:t>
            </a:r>
            <a:r>
              <a:rPr b="1" lang="en" sz="1800">
                <a:solidFill>
                  <a:schemeClr val="dk1"/>
                </a:solidFill>
              </a:rPr>
              <a:t>gentle gradients, rounded shapes, and floating effects</a:t>
            </a:r>
            <a:r>
              <a:rPr lang="en" sz="1800">
                <a:solidFill>
                  <a:schemeClr val="dk1"/>
                </a:solidFill>
              </a:rPr>
              <a:t> to give a calm, uplifting look. The portfolio is built using </a:t>
            </a:r>
            <a:r>
              <a:rPr b="1" lang="en" sz="1800">
                <a:solidFill>
                  <a:schemeClr val="dk1"/>
                </a:solidFill>
              </a:rPr>
              <a:t>HTML, CSS, and JavaScript</a:t>
            </a:r>
            <a:r>
              <a:rPr lang="en" sz="1800">
                <a:solidFill>
                  <a:schemeClr val="dk1"/>
                </a:solidFill>
              </a:rPr>
              <a:t>, making it responsive and interactive. CloudFolio is about presenting projects and skills in a way that feels </a:t>
            </a:r>
            <a:r>
              <a:rPr b="1" lang="en" sz="1800">
                <a:solidFill>
                  <a:schemeClr val="dk1"/>
                </a:solidFill>
              </a:rPr>
              <a:t>professional, clean, and refreshing</a:t>
            </a:r>
            <a:r>
              <a:rPr lang="en" sz="1800">
                <a:solidFill>
                  <a:schemeClr val="dk1"/>
                </a:solidFill>
              </a:rPr>
              <a:t>.</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4"/>
          <p:cNvSpPr txBox="1"/>
          <p:nvPr>
            <p:ph type="title"/>
          </p:nvPr>
        </p:nvSpPr>
        <p:spPr>
          <a:xfrm>
            <a:off x="524589" y="668845"/>
            <a:ext cx="3760946" cy="388619"/>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2400"/>
              <a:t>WHO ARE THE END USERS?</a:t>
            </a:r>
            <a:endParaRPr sz="2400"/>
          </a:p>
        </p:txBody>
      </p:sp>
      <p:pic>
        <p:nvPicPr>
          <p:cNvPr id="192" name="Google Shape;192;p24"/>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93" name="Google Shape;193;p24"/>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94" name="Google Shape;194;p24"/>
          <p:cNvSpPr txBox="1"/>
          <p:nvPr/>
        </p:nvSpPr>
        <p:spPr>
          <a:xfrm>
            <a:off x="986275" y="1942863"/>
            <a:ext cx="78567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 </a:t>
            </a:r>
            <a:r>
              <a:rPr b="1" lang="en" sz="1500">
                <a:solidFill>
                  <a:schemeClr val="dk1"/>
                </a:solidFill>
              </a:rPr>
              <a:t>Students</a:t>
            </a:r>
            <a:r>
              <a:rPr lang="en" sz="1500">
                <a:solidFill>
                  <a:schemeClr val="dk1"/>
                </a:solidFill>
              </a:rPr>
              <a:t> – who want to show their academic work in a friendly, polished way</a:t>
            </a:r>
            <a:br>
              <a:rPr lang="en" sz="1500">
                <a:solidFill>
                  <a:schemeClr val="dk1"/>
                </a:solidFill>
              </a:rPr>
            </a:br>
            <a:endParaRPr sz="1500">
              <a:solidFill>
                <a:schemeClr val="dk1"/>
              </a:solidFill>
            </a:endParaRPr>
          </a:p>
          <a:p>
            <a:pPr indent="0" lvl="0" marL="0" rtl="0" algn="l">
              <a:spcBef>
                <a:spcPts val="0"/>
              </a:spcBef>
              <a:spcAft>
                <a:spcPts val="0"/>
              </a:spcAft>
              <a:buNone/>
            </a:pPr>
            <a:r>
              <a:rPr lang="en" sz="1500">
                <a:solidFill>
                  <a:schemeClr val="dk1"/>
                </a:solidFill>
              </a:rPr>
              <a:t>💼 </a:t>
            </a:r>
            <a:r>
              <a:rPr b="1" lang="en" sz="1500">
                <a:solidFill>
                  <a:schemeClr val="dk1"/>
                </a:solidFill>
              </a:rPr>
              <a:t>Educators &amp; Trainers</a:t>
            </a:r>
            <a:r>
              <a:rPr lang="en" sz="1500">
                <a:solidFill>
                  <a:schemeClr val="dk1"/>
                </a:solidFill>
              </a:rPr>
              <a:t> – showcasing teaching achievements and materials</a:t>
            </a:r>
            <a:br>
              <a:rPr lang="en" sz="1500">
                <a:solidFill>
                  <a:schemeClr val="dk1"/>
                </a:solidFill>
              </a:rPr>
            </a:br>
            <a:endParaRPr sz="1500">
              <a:solidFill>
                <a:schemeClr val="dk1"/>
              </a:solidFill>
            </a:endParaRPr>
          </a:p>
          <a:p>
            <a:pPr indent="0" lvl="0" marL="0" rtl="0" algn="l">
              <a:spcBef>
                <a:spcPts val="0"/>
              </a:spcBef>
              <a:spcAft>
                <a:spcPts val="0"/>
              </a:spcAft>
              <a:buNone/>
            </a:pPr>
            <a:r>
              <a:rPr lang="en" sz="1500">
                <a:solidFill>
                  <a:schemeClr val="dk1"/>
                </a:solidFill>
              </a:rPr>
              <a:t>🎨 </a:t>
            </a:r>
            <a:r>
              <a:rPr b="1" lang="en" sz="1500">
                <a:solidFill>
                  <a:schemeClr val="dk1"/>
                </a:solidFill>
              </a:rPr>
              <a:t>Writers, Designers &amp; Creatives</a:t>
            </a:r>
            <a:r>
              <a:rPr lang="en" sz="1500">
                <a:solidFill>
                  <a:schemeClr val="dk1"/>
                </a:solidFill>
              </a:rPr>
              <a:t> – who prefer a softer and artistic presentation style</a:t>
            </a:r>
            <a:br>
              <a:rPr lang="en" sz="1500">
                <a:solidFill>
                  <a:schemeClr val="dk1"/>
                </a:solidFill>
              </a:rPr>
            </a:br>
            <a:endParaRPr sz="1500">
              <a:solidFill>
                <a:schemeClr val="dk1"/>
              </a:solidFill>
            </a:endParaRPr>
          </a:p>
          <a:p>
            <a:pPr indent="0" lvl="0" marL="0" rtl="0" algn="l">
              <a:spcBef>
                <a:spcPts val="0"/>
              </a:spcBef>
              <a:spcAft>
                <a:spcPts val="0"/>
              </a:spcAft>
              <a:buNone/>
            </a:pPr>
            <a:r>
              <a:rPr lang="en" sz="1500">
                <a:solidFill>
                  <a:schemeClr val="dk1"/>
                </a:solidFill>
              </a:rPr>
              <a:t>👨‍💻 </a:t>
            </a:r>
            <a:r>
              <a:rPr b="1" lang="en" sz="1500">
                <a:solidFill>
                  <a:schemeClr val="dk1"/>
                </a:solidFill>
              </a:rPr>
              <a:t>Professionals</a:t>
            </a:r>
            <a:r>
              <a:rPr lang="en" sz="1500">
                <a:solidFill>
                  <a:schemeClr val="dk1"/>
                </a:solidFill>
              </a:rPr>
              <a:t> – looking for a portfolio that is less corporate and more approachable</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5"/>
          <p:cNvPicPr preferRelativeResize="0"/>
          <p:nvPr/>
        </p:nvPicPr>
        <p:blipFill rotWithShape="1">
          <a:blip r:embed="rId3">
            <a:alphaModFix/>
          </a:blip>
          <a:srcRect b="0" l="0" r="0" t="0"/>
          <a:stretch/>
        </p:blipFill>
        <p:spPr>
          <a:xfrm>
            <a:off x="0" y="1107281"/>
            <a:ext cx="2021681" cy="2436019"/>
          </a:xfrm>
          <a:prstGeom prst="rect">
            <a:avLst/>
          </a:prstGeom>
          <a:noFill/>
          <a:ln>
            <a:noFill/>
          </a:ln>
        </p:spPr>
      </p:pic>
      <p:sp>
        <p:nvSpPr>
          <p:cNvPr id="200" name="Google Shape;200;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2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25"/>
          <p:cNvSpPr txBox="1"/>
          <p:nvPr>
            <p:ph type="title"/>
          </p:nvPr>
        </p:nvSpPr>
        <p:spPr>
          <a:xfrm>
            <a:off x="418624" y="643414"/>
            <a:ext cx="7322344" cy="431483"/>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sz="2700"/>
              <a:t>TOOLS AND TECHNIQUES</a:t>
            </a:r>
            <a:endParaRPr sz="2700"/>
          </a:p>
        </p:txBody>
      </p:sp>
      <p:pic>
        <p:nvPicPr>
          <p:cNvPr id="204" name="Google Shape;204;p25"/>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205" name="Google Shape;205;p25"/>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206" name="Google Shape;206;p25"/>
          <p:cNvSpPr txBox="1"/>
          <p:nvPr/>
        </p:nvSpPr>
        <p:spPr>
          <a:xfrm>
            <a:off x="1887475" y="1594100"/>
            <a:ext cx="6504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en">
                <a:solidFill>
                  <a:schemeClr val="dk1"/>
                </a:solidFill>
              </a:rPr>
              <a:t>Frontend:</a:t>
            </a:r>
            <a:r>
              <a:rPr lang="en">
                <a:solidFill>
                  <a:schemeClr val="dk1"/>
                </a:solidFill>
              </a:rPr>
              <a:t> HTML5, CSS3, JavaScript</a:t>
            </a:r>
            <a:br>
              <a:rPr lang="en">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Editor:</a:t>
            </a:r>
            <a:r>
              <a:rPr lang="en">
                <a:solidFill>
                  <a:schemeClr val="dk1"/>
                </a:solidFill>
              </a:rPr>
              <a:t> Visual Studio Code</a:t>
            </a:r>
            <a:br>
              <a:rPr lang="en">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Hosting:</a:t>
            </a:r>
            <a:r>
              <a:rPr lang="en">
                <a:solidFill>
                  <a:schemeClr val="dk1"/>
                </a:solidFill>
              </a:rPr>
              <a:t> GitHub Pages / Netlify</a:t>
            </a:r>
            <a:br>
              <a:rPr lang="en">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Design Style:</a:t>
            </a:r>
            <a:r>
              <a:rPr lang="en">
                <a:solidFill>
                  <a:schemeClr val="dk1"/>
                </a:solidFill>
              </a:rPr>
              <a:t> Soft pastel colors, rounded cards, cloud shapes, floating animations</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12" name="Google Shape;212;p26"/>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13" name="Google Shape;213;p26"/>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14" name="Google Shape;214;p26"/>
          <p:cNvSpPr txBox="1"/>
          <p:nvPr/>
        </p:nvSpPr>
        <p:spPr>
          <a:xfrm>
            <a:off x="554831" y="218360"/>
            <a:ext cx="6596063" cy="471764"/>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en" sz="3000">
                <a:solidFill>
                  <a:schemeClr val="dk1"/>
                </a:solidFill>
                <a:latin typeface="Trebuchet MS"/>
                <a:ea typeface="Trebuchet MS"/>
                <a:cs typeface="Trebuchet MS"/>
                <a:sym typeface="Trebuchet MS"/>
              </a:rPr>
              <a:t>POTFOLIO DESIGN AND LAYOUT</a:t>
            </a:r>
            <a:endParaRPr sz="3000">
              <a:solidFill>
                <a:schemeClr val="dk1"/>
              </a:solidFill>
              <a:latin typeface="Trebuchet MS"/>
              <a:ea typeface="Trebuchet MS"/>
              <a:cs typeface="Trebuchet MS"/>
              <a:sym typeface="Trebuchet MS"/>
            </a:endParaRPr>
          </a:p>
        </p:txBody>
      </p:sp>
      <p:sp>
        <p:nvSpPr>
          <p:cNvPr id="215" name="Google Shape;215;p26"/>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26"/>
          <p:cNvSpPr txBox="1"/>
          <p:nvPr/>
        </p:nvSpPr>
        <p:spPr>
          <a:xfrm>
            <a:off x="1166400" y="1077163"/>
            <a:ext cx="68112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 </a:t>
            </a:r>
            <a:r>
              <a:rPr b="1" lang="en" sz="1600">
                <a:solidFill>
                  <a:schemeClr val="dk1"/>
                </a:solidFill>
              </a:rPr>
              <a:t>Header</a:t>
            </a:r>
            <a:r>
              <a:rPr lang="en" sz="1600">
                <a:solidFill>
                  <a:schemeClr val="dk1"/>
                </a:solidFill>
              </a:rPr>
              <a:t> – A soft gradient banner with floating cloud animation</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Navigation Bar</a:t>
            </a:r>
            <a:r>
              <a:rPr lang="en" sz="1600">
                <a:solidFill>
                  <a:schemeClr val="dk1"/>
                </a:solidFill>
              </a:rPr>
              <a:t> – Minimal buttons with pastel hover highlights</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Home Section</a:t>
            </a:r>
            <a:r>
              <a:rPr lang="en" sz="1600">
                <a:solidFill>
                  <a:schemeClr val="dk1"/>
                </a:solidFill>
              </a:rPr>
              <a:t> – A warm welcome with floating text animations</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About Section</a:t>
            </a:r>
            <a:r>
              <a:rPr lang="en" sz="1600">
                <a:solidFill>
                  <a:schemeClr val="dk1"/>
                </a:solidFill>
              </a:rPr>
              <a:t> – A profile card with rounded corners and pastel icons</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Projects Section</a:t>
            </a:r>
            <a:r>
              <a:rPr lang="en" sz="1600">
                <a:solidFill>
                  <a:schemeClr val="dk1"/>
                </a:solidFill>
              </a:rPr>
              <a:t> – Pastel-colored project cards with hover lift effects</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Contact Section</a:t>
            </a:r>
            <a:r>
              <a:rPr lang="en" sz="1600">
                <a:solidFill>
                  <a:schemeClr val="dk1"/>
                </a:solidFill>
              </a:rPr>
              <a:t> – Clean contact links with soft glowing hover effects</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Footer</a:t>
            </a:r>
            <a:r>
              <a:rPr lang="en" sz="1600">
                <a:solidFill>
                  <a:schemeClr val="dk1"/>
                </a:solidFill>
              </a:rPr>
              <a:t> – Simple footer with a pastel accent line</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240274" y="278183"/>
            <a:ext cx="8010900" cy="446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900"/>
              <a:t>FEATURES AND FUNCTIONALITY</a:t>
            </a:r>
            <a:endParaRPr sz="2900"/>
          </a:p>
        </p:txBody>
      </p:sp>
      <p:sp>
        <p:nvSpPr>
          <p:cNvPr id="222" name="Google Shape;222;p27"/>
          <p:cNvSpPr txBox="1"/>
          <p:nvPr/>
        </p:nvSpPr>
        <p:spPr>
          <a:xfrm>
            <a:off x="1196150" y="1250550"/>
            <a:ext cx="7407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rPr>
              <a:t>☁️ </a:t>
            </a:r>
            <a:r>
              <a:rPr b="1" lang="en" sz="1600">
                <a:solidFill>
                  <a:schemeClr val="dk1"/>
                </a:solidFill>
              </a:rPr>
              <a:t>Floating animations</a:t>
            </a:r>
            <a:r>
              <a:rPr lang="en" sz="1600">
                <a:solidFill>
                  <a:schemeClr val="dk1"/>
                </a:solidFill>
              </a:rPr>
              <a:t> that make the site feel airy and light</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Smooth navigation</a:t>
            </a:r>
            <a:r>
              <a:rPr lang="en" sz="1600">
                <a:solidFill>
                  <a:schemeClr val="dk1"/>
                </a:solidFill>
              </a:rPr>
              <a:t> between sections with JavaScript</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Interactive hover effects</a:t>
            </a:r>
            <a:r>
              <a:rPr lang="en" sz="1600">
                <a:solidFill>
                  <a:schemeClr val="dk1"/>
                </a:solidFill>
              </a:rPr>
              <a:t> on buttons and project cards</a:t>
            </a:r>
            <a:br>
              <a:rPr lang="en" sz="1600">
                <a:solidFill>
                  <a:schemeClr val="dk1"/>
                </a:solidFill>
              </a:rPr>
            </a:br>
            <a:endParaRPr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Neat card-based project showcase</a:t>
            </a:r>
            <a:br>
              <a:rPr b="1" lang="en" sz="1600">
                <a:solidFill>
                  <a:schemeClr val="dk1"/>
                </a:solidFill>
              </a:rPr>
            </a:br>
            <a:endParaRPr b="1" sz="1600">
              <a:solidFill>
                <a:schemeClr val="dk1"/>
              </a:solidFill>
            </a:endParaRPr>
          </a:p>
          <a:p>
            <a:pPr indent="0" lvl="0" marL="0" rtl="0" algn="l">
              <a:spcBef>
                <a:spcPts val="0"/>
              </a:spcBef>
              <a:spcAft>
                <a:spcPts val="0"/>
              </a:spcAft>
              <a:buNone/>
            </a:pPr>
            <a:r>
              <a:rPr lang="en" sz="1600">
                <a:solidFill>
                  <a:schemeClr val="dk1"/>
                </a:solidFill>
              </a:rPr>
              <a:t>📱 </a:t>
            </a:r>
            <a:r>
              <a:rPr b="1" lang="en" sz="1600">
                <a:solidFill>
                  <a:schemeClr val="dk1"/>
                </a:solidFill>
              </a:rPr>
              <a:t>Responsive design</a:t>
            </a:r>
            <a:r>
              <a:rPr lang="en" sz="1600">
                <a:solidFill>
                  <a:schemeClr val="dk1"/>
                </a:solidFill>
              </a:rPr>
              <a:t> that works smoothly on phones, tablets, and desktops</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