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sldIdLst>
    <p:sldId id="256" r:id="rId2"/>
    <p:sldId id="259" r:id="rId3"/>
    <p:sldId id="261" r:id="rId4"/>
    <p:sldId id="263" r:id="rId5"/>
    <p:sldId id="264" r:id="rId6"/>
    <p:sldId id="262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D03BB"/>
    <a:srgbClr val="66FF33"/>
    <a:srgbClr val="05410F"/>
    <a:srgbClr val="003300"/>
    <a:srgbClr val="8A1502"/>
    <a:srgbClr val="FFFFFF"/>
    <a:srgbClr val="FF0066"/>
    <a:srgbClr val="4C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E15704B-5D53-4647-8CBD-0DD07EBC7CF7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CB65ED6-053E-412E-BCD9-5D26F9E7B8D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uciml/sms-spam-colle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403244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lgerian" pitchFamily="82" charset="0"/>
              </a:rPr>
              <a:t>RAJESHWARI VEDACHALAM GOVERNMENT ARTS COLLEGE,CHENGALPATTU-603 001.</a:t>
            </a:r>
            <a:br>
              <a:rPr lang="en-IN" sz="3600" dirty="0">
                <a:solidFill>
                  <a:schemeClr val="bg1"/>
                </a:solidFill>
                <a:latin typeface="Algerian" pitchFamily="82" charset="0"/>
              </a:rPr>
            </a:br>
            <a:r>
              <a:rPr lang="en-IN" sz="3600" dirty="0">
                <a:solidFill>
                  <a:schemeClr val="bg1"/>
                </a:solidFill>
                <a:latin typeface="Algerian" pitchFamily="82" charset="0"/>
              </a:rPr>
              <a:t>department of computer science </a:t>
            </a:r>
            <a:br>
              <a:rPr lang="en-IN" sz="3600" dirty="0">
                <a:solidFill>
                  <a:schemeClr val="bg1"/>
                </a:solidFill>
                <a:latin typeface="Algerian" pitchFamily="82" charset="0"/>
              </a:rPr>
            </a:br>
            <a:b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</a:br>
            <a:r>
              <a:rPr lang="en-IN" sz="2800" dirty="0">
                <a:solidFill>
                  <a:srgbClr val="002060"/>
                </a:solidFill>
                <a:latin typeface="Algerian" pitchFamily="82" charset="0"/>
              </a:rPr>
              <a:t>Optimizing Spam Filtering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509120"/>
            <a:ext cx="6840760" cy="1800200"/>
          </a:xfrm>
        </p:spPr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rgbClr val="ED03BB"/>
                </a:solidFill>
              </a:rPr>
              <a:t>                                                 </a:t>
            </a:r>
            <a:r>
              <a:rPr lang="en-IN" sz="3600" b="1" dirty="0">
                <a:solidFill>
                  <a:srgbClr val="ED03BB"/>
                </a:solidFill>
                <a:latin typeface="Bahnschrift SemiBold" panose="020B0502040204020203" pitchFamily="34" charset="0"/>
              </a:rPr>
              <a:t>GUIDE NAME                           :   Dr.T.VANI</a:t>
            </a:r>
          </a:p>
          <a:p>
            <a:r>
              <a:rPr lang="en-IN" sz="3600" b="1">
                <a:solidFill>
                  <a:srgbClr val="003300"/>
                </a:solidFill>
                <a:latin typeface="Bahnschrift SemiBold" panose="020B0502040204020203" pitchFamily="34" charset="0"/>
              </a:rPr>
              <a:t>                                                       </a:t>
            </a:r>
            <a:r>
              <a:rPr lang="en-IN" sz="3600" b="1" dirty="0">
                <a:solidFill>
                  <a:srgbClr val="003300"/>
                </a:solidFill>
                <a:latin typeface="Bahnschrift SemiBold" panose="020B0502040204020203" pitchFamily="34" charset="0"/>
              </a:rPr>
              <a:t>TEAM MEMBERS’ NAME: </a:t>
            </a:r>
            <a:r>
              <a:rPr lang="en-IN" sz="4500" dirty="0">
                <a:solidFill>
                  <a:srgbClr val="003300"/>
                </a:solidFill>
                <a:latin typeface="Bahnschrift SemiBold" panose="020B0502040204020203" pitchFamily="34" charset="0"/>
              </a:rPr>
              <a:t>Muniyammal K</a:t>
            </a:r>
          </a:p>
          <a:p>
            <a:r>
              <a:rPr lang="en-IN" sz="4500" dirty="0">
                <a:solidFill>
                  <a:srgbClr val="003300"/>
                </a:solidFill>
                <a:latin typeface="Bahnschrift SemiBold" panose="020B0502040204020203" pitchFamily="34" charset="0"/>
              </a:rPr>
              <a:t>				           Durgadevi D</a:t>
            </a:r>
          </a:p>
          <a:p>
            <a:r>
              <a:rPr lang="en-IN" sz="4500" dirty="0">
                <a:solidFill>
                  <a:srgbClr val="003300"/>
                </a:solidFill>
                <a:latin typeface="Bahnschrift SemiBold" panose="020B0502040204020203" pitchFamily="34" charset="0"/>
              </a:rPr>
              <a:t>	          			        Jesiviolet V</a:t>
            </a:r>
          </a:p>
          <a:p>
            <a:r>
              <a:rPr lang="en-IN" sz="4500" dirty="0">
                <a:solidFill>
                  <a:srgbClr val="003300"/>
                </a:solidFill>
                <a:latin typeface="Bahnschrift SemiBold" panose="020B0502040204020203" pitchFamily="34" charset="0"/>
              </a:rPr>
              <a:t>	  		                  Nisha k</a:t>
            </a:r>
          </a:p>
        </p:txBody>
      </p:sp>
    </p:spTree>
    <p:extLst>
      <p:ext uri="{BB962C8B-B14F-4D97-AF65-F5344CB8AC3E}">
        <p14:creationId xmlns:p14="http://schemas.microsoft.com/office/powerpoint/2010/main" val="229569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93241-76FD-C8A7-3786-A99D11BD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259228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en-US" sz="5400" b="1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7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8582" y="1367830"/>
            <a:ext cx="844411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Spam SMS may include  advertisements of drugs, software, adult content, health insurance(or) other fraudulent advertisements.</a:t>
            </a:r>
          </a:p>
          <a:p>
            <a:pPr marL="0" indent="0">
              <a:buNone/>
            </a:pPr>
            <a:endParaRPr lang="en-IN" b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Unsolicited commercial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SMS commonly known as spam is a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pressing problem on  the internet.</a:t>
            </a:r>
            <a:endParaRPr lang="en-IN" sz="11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Goal: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avoid SPAM SMS.</a:t>
            </a:r>
          </a:p>
          <a:p>
            <a:pPr>
              <a:buFont typeface="Wingdings" pitchFamily="2" charset="2"/>
              <a:buChar char="v"/>
            </a:pPr>
            <a:endParaRPr lang="en-IN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274638"/>
            <a:ext cx="3851919" cy="1143000"/>
          </a:xfrm>
        </p:spPr>
        <p:txBody>
          <a:bodyPr>
            <a:normAutofit/>
          </a:bodyPr>
          <a:lstStyle/>
          <a:p>
            <a:r>
              <a:rPr lang="en-IN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Introduction:</a:t>
            </a:r>
          </a:p>
        </p:txBody>
      </p:sp>
      <p:pic>
        <p:nvPicPr>
          <p:cNvPr id="1026" name="Picture 2" descr="Image result for SMS Spam filtering image">
            <a:extLst>
              <a:ext uri="{FF2B5EF4-FFF2-40B4-BE49-F238E27FC236}">
                <a16:creationId xmlns:a16="http://schemas.microsoft.com/office/drawing/2014/main" id="{49BE643D-F4F9-AF0F-5190-14FB3856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29000"/>
            <a:ext cx="2592288" cy="25202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0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I reviewed in details one way of SMS Spam filter implementaion using Machine Learning Techniques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8A1502"/>
                </a:solidFill>
              </a:rPr>
              <a:t>Collect the dataset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8A1502"/>
                </a:solidFill>
              </a:rPr>
              <a:t>Preparing the collected data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8A1502"/>
                </a:solidFill>
              </a:rPr>
              <a:t>Exploratory Data Analysis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8A1502"/>
                </a:solidFill>
              </a:rPr>
              <a:t>Performance Testing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8A1502"/>
                </a:solidFill>
              </a:rPr>
              <a:t>Tuning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8A1502"/>
                </a:solidFill>
              </a:rPr>
              <a:t>Save the Model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19" y="260648"/>
            <a:ext cx="4896545" cy="1143000"/>
          </a:xfrm>
        </p:spPr>
        <p:txBody>
          <a:bodyPr>
            <a:normAutofit/>
          </a:bodyPr>
          <a:lstStyle/>
          <a:p>
            <a:r>
              <a:rPr lang="en-IN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Overview Diagram: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9" y="2708920"/>
            <a:ext cx="4680520" cy="3816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484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0080F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https://www.kaggle.com/datasets/uciml/sms-spam-collection-dataset</a:t>
            </a:r>
            <a:endParaRPr lang="en-IN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2060"/>
                </a:solidFill>
              </a:rPr>
              <a:t>(Data from </a:t>
            </a:r>
            <a:r>
              <a:rPr lang="en-IN" sz="1800" dirty="0" err="1">
                <a:solidFill>
                  <a:srgbClr val="002060"/>
                </a:solidFill>
              </a:rPr>
              <a:t>Kaggle</a:t>
            </a:r>
            <a:r>
              <a:rPr lang="en-IN" sz="18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8A1502"/>
                </a:solidFill>
              </a:rPr>
              <a:t> 2.Preparing the collected dataset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FF0066"/>
                </a:solidFill>
              </a:rPr>
              <a:t>Load the dataset using pandas functions,</a:t>
            </a:r>
            <a:r>
              <a:rPr lang="en-IN" sz="2000" dirty="0">
                <a:solidFill>
                  <a:srgbClr val="7030A0"/>
                </a:solidFill>
              </a:rPr>
              <a:t>read.csv().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#Reading the data</a:t>
            </a:r>
          </a:p>
          <a:p>
            <a:pPr marL="0" indent="0">
              <a:buNone/>
            </a:pPr>
            <a:r>
              <a:rPr lang="en-IN" dirty="0">
                <a:solidFill>
                  <a:srgbClr val="FF0066"/>
                </a:solidFill>
              </a:rPr>
              <a:t>	</a:t>
            </a:r>
            <a:r>
              <a:rPr lang="en-IN" sz="2000" dirty="0" err="1">
                <a:solidFill>
                  <a:srgbClr val="FF0066"/>
                </a:solidFill>
              </a:rPr>
              <a:t>df</a:t>
            </a:r>
            <a:r>
              <a:rPr lang="en-IN" sz="2000" dirty="0">
                <a:solidFill>
                  <a:srgbClr val="FF0066"/>
                </a:solidFill>
              </a:rPr>
              <a:t>=pd.read.csv</a:t>
            </a:r>
            <a:r>
              <a:rPr lang="en-IN" sz="2000" dirty="0">
                <a:solidFill>
                  <a:srgbClr val="FF0000"/>
                </a:solidFill>
              </a:rPr>
              <a:t>('/content/spam.csv’)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66"/>
                </a:solidFill>
              </a:rPr>
              <a:t>	</a:t>
            </a:r>
            <a:r>
              <a:rPr lang="en-IN" sz="2000" dirty="0" err="1">
                <a:solidFill>
                  <a:srgbClr val="FF0066"/>
                </a:solidFill>
              </a:rPr>
              <a:t>df.head</a:t>
            </a:r>
            <a:r>
              <a:rPr lang="en-IN" sz="2000" dirty="0">
                <a:solidFill>
                  <a:srgbClr val="FF0066"/>
                </a:solidFill>
              </a:rPr>
              <a:t>()</a:t>
            </a:r>
          </a:p>
          <a:p>
            <a:pPr>
              <a:buFont typeface="Wingdings" pitchFamily="2" charset="2"/>
              <a:buChar char="v"/>
            </a:pPr>
            <a:r>
              <a:rPr lang="en-IN" sz="2000" b="1" dirty="0">
                <a:solidFill>
                  <a:srgbClr val="002060"/>
                </a:solidFill>
              </a:rPr>
              <a:t>This phase involves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 handling categorical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 values,imbalance data,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cleaning the text data.</a:t>
            </a:r>
          </a:p>
          <a:p>
            <a:pPr marL="0" indent="0">
              <a:buNone/>
            </a:pPr>
            <a:endParaRPr lang="en-IN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4CDEE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8520" y="332656"/>
            <a:ext cx="4536504" cy="79208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8A1502"/>
                </a:solidFill>
              </a:rPr>
              <a:t>1.Collect the dataset:</a:t>
            </a:r>
            <a:br>
              <a:rPr lang="en-IN" sz="2800" b="1" dirty="0">
                <a:solidFill>
                  <a:srgbClr val="8A1502"/>
                </a:solidFill>
              </a:rPr>
            </a:b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28A01-9C00-F245-4E63-29051C94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473526"/>
            <a:ext cx="5976664" cy="2051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33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Analyzing Datasets</a:t>
            </a:r>
          </a:p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Summarizes their main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characteristics</a:t>
            </a:r>
          </a:p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Using statistical and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other data visualization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methods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548680"/>
            <a:ext cx="5184576" cy="136815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5410F"/>
                </a:solidFill>
                <a:latin typeface="Bahnschrift Light SemiCondensed" panose="020B0502040204020203" pitchFamily="34" charset="0"/>
              </a:rPr>
              <a:t>3.Exploratory Data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A529A-8E2E-C3C6-7AC0-C0AE71F6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348880"/>
            <a:ext cx="4464496" cy="42484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55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003" y="692696"/>
            <a:ext cx="8356793" cy="583264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sz="8000" b="1" dirty="0">
                <a:solidFill>
                  <a:schemeClr val="tx2">
                    <a:lumMod val="50000"/>
                  </a:schemeClr>
                </a:solidFill>
              </a:rPr>
              <a:t>Creating a mathematical representation by generalizing and learning from training data.</a:t>
            </a:r>
          </a:p>
          <a:p>
            <a:pPr>
              <a:buFont typeface="Wingdings" pitchFamily="2" charset="2"/>
              <a:buChar char="v"/>
            </a:pPr>
            <a:r>
              <a:rPr lang="en-IN" sz="8000" b="1" dirty="0">
                <a:solidFill>
                  <a:schemeClr val="tx2">
                    <a:lumMod val="50000"/>
                  </a:schemeClr>
                </a:solidFill>
              </a:rPr>
              <a:t>Build ML model is applied to new data to make predictions and obtain results.</a:t>
            </a:r>
          </a:p>
          <a:p>
            <a:pPr marL="0" indent="0">
              <a:buNone/>
            </a:pPr>
            <a:endParaRPr lang="en-IN" sz="4700" dirty="0"/>
          </a:p>
          <a:p>
            <a:pPr>
              <a:buFont typeface="Wingdings" pitchFamily="2" charset="2"/>
              <a:buChar char="v"/>
            </a:pPr>
            <a:endParaRPr lang="en-IN" sz="4700" dirty="0"/>
          </a:p>
          <a:p>
            <a:pPr>
              <a:buFont typeface="Wingdings" pitchFamily="2" charset="2"/>
              <a:buChar char="v"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endParaRPr lang="en-IN" sz="4700" dirty="0"/>
          </a:p>
          <a:p>
            <a:pPr marL="0" indent="0">
              <a:buNone/>
            </a:pPr>
            <a:r>
              <a:rPr lang="en-IN" sz="7200" b="1" dirty="0">
                <a:solidFill>
                  <a:srgbClr val="05410F"/>
                </a:solidFill>
              </a:rPr>
              <a:t>Note: </a:t>
            </a:r>
            <a:r>
              <a:rPr lang="en-IN" sz="8000" b="1" dirty="0">
                <a:solidFill>
                  <a:srgbClr val="05410F"/>
                </a:solidFill>
              </a:rPr>
              <a:t>In  SMS Spam filtering we use the below algorithms</a:t>
            </a:r>
          </a:p>
          <a:p>
            <a:pPr>
              <a:buFont typeface="Wingdings" pitchFamily="2" charset="2"/>
              <a:buChar char="Ø"/>
            </a:pPr>
            <a:r>
              <a:rPr lang="en-IN" sz="8000" b="1" dirty="0">
                <a:solidFill>
                  <a:srgbClr val="05410F"/>
                </a:solidFill>
              </a:rPr>
              <a:t>Naïve Bayes</a:t>
            </a:r>
          </a:p>
          <a:p>
            <a:pPr>
              <a:buFont typeface="Wingdings" pitchFamily="2" charset="2"/>
              <a:buChar char="Ø"/>
            </a:pPr>
            <a:r>
              <a:rPr lang="en-IN" sz="8000" b="1" dirty="0">
                <a:solidFill>
                  <a:srgbClr val="05410F"/>
                </a:solidFill>
              </a:rPr>
              <a:t>Decision Tree</a:t>
            </a:r>
          </a:p>
          <a:p>
            <a:pPr>
              <a:buFont typeface="Wingdings" pitchFamily="2" charset="2"/>
              <a:buChar char="Ø"/>
            </a:pPr>
            <a:r>
              <a:rPr lang="en-IN" sz="8000" b="1" dirty="0">
                <a:solidFill>
                  <a:srgbClr val="05410F"/>
                </a:solidFill>
              </a:rPr>
              <a:t>Random Forest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  <a:p>
            <a:pPr>
              <a:buFont typeface="Wingdings" pitchFamily="2" charset="2"/>
              <a:buChar char="v"/>
            </a:pPr>
            <a:endParaRPr lang="en-IN" sz="5600" dirty="0"/>
          </a:p>
          <a:p>
            <a:pPr>
              <a:buFont typeface="Wingdings" pitchFamily="2" charset="2"/>
              <a:buChar char="v"/>
            </a:pPr>
            <a:endParaRPr lang="en-IN" sz="5600" dirty="0"/>
          </a:p>
          <a:p>
            <a:pPr>
              <a:buFont typeface="Wingdings" pitchFamily="2" charset="2"/>
              <a:buChar char="v"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362" y="116632"/>
            <a:ext cx="4032448" cy="79208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4.Model Building: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1840" y="1551703"/>
            <a:ext cx="2592288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904" y="2497001"/>
            <a:ext cx="2113122" cy="471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Supervised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041" y="2578961"/>
            <a:ext cx="2160240" cy="486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Reinforcement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0704" y="2505740"/>
            <a:ext cx="2160240" cy="462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Unsupervised Learning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4427984" y="1983751"/>
            <a:ext cx="0" cy="4634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47664" y="2262734"/>
            <a:ext cx="5544616" cy="269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47664" y="2289665"/>
            <a:ext cx="0" cy="266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7984" y="1983751"/>
            <a:ext cx="0" cy="557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92280" y="2280898"/>
            <a:ext cx="0" cy="281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8152" y="3248750"/>
            <a:ext cx="2129688" cy="516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</a:t>
            </a:r>
          </a:p>
        </p:txBody>
      </p:sp>
      <p:sp>
        <p:nvSpPr>
          <p:cNvPr id="40" name="Oval 39"/>
          <p:cNvSpPr/>
          <p:nvPr/>
        </p:nvSpPr>
        <p:spPr>
          <a:xfrm>
            <a:off x="2479791" y="3275742"/>
            <a:ext cx="1805597" cy="4620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Regression</a:t>
            </a:r>
          </a:p>
        </p:txBody>
      </p:sp>
      <p:cxnSp>
        <p:nvCxnSpPr>
          <p:cNvPr id="42" name="Straight Arrow Connector 41"/>
          <p:cNvCxnSpPr>
            <a:stCxn id="5" idx="2"/>
          </p:cNvCxnSpPr>
          <p:nvPr/>
        </p:nvCxnSpPr>
        <p:spPr>
          <a:xfrm flipH="1">
            <a:off x="1547665" y="2968472"/>
            <a:ext cx="395800" cy="280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95736" y="2968473"/>
            <a:ext cx="785109" cy="307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954283" y="4131250"/>
            <a:ext cx="247091" cy="5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13253" y="4722397"/>
            <a:ext cx="339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926348" y="5185779"/>
            <a:ext cx="3266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201374" y="3943813"/>
            <a:ext cx="2556833" cy="37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Bayes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30772" y="4481791"/>
            <a:ext cx="2556833" cy="37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Decision Tree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238157" y="4998342"/>
            <a:ext cx="2556833" cy="37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913253" y="3764792"/>
            <a:ext cx="26192" cy="1420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It is a software testing process used for testing the speed,responsetime,stability,reliability, scalability</a:t>
            </a:r>
            <a:r>
              <a:rPr lang="en-IN" b="1" dirty="0">
                <a:solidFill>
                  <a:srgbClr val="FF0066"/>
                </a:solidFill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Main Purpose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66"/>
                </a:solidFill>
              </a:rPr>
              <a:t>           </a:t>
            </a:r>
            <a:r>
              <a:rPr lang="en-IN" b="1" dirty="0">
                <a:solidFill>
                  <a:srgbClr val="002060"/>
                </a:solidFill>
              </a:rPr>
              <a:t>To identify and eliminate the performed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           bottlenecks in the Software application.</a:t>
            </a:r>
          </a:p>
          <a:p>
            <a:pPr marL="0" indent="0">
              <a:buNone/>
            </a:pPr>
            <a:r>
              <a:rPr lang="en-IN" dirty="0">
                <a:solidFill>
                  <a:srgbClr val="003300"/>
                </a:solidFill>
              </a:rPr>
              <a:t> </a:t>
            </a:r>
            <a:r>
              <a:rPr lang="en-IN" sz="3600" b="1" dirty="0">
                <a:solidFill>
                  <a:srgbClr val="003300"/>
                </a:solidFill>
              </a:rPr>
              <a:t>6.Tuning:</a:t>
            </a:r>
          </a:p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rgbClr val="002060"/>
                </a:solidFill>
              </a:rPr>
              <a:t>It is the problem of choosing  a set of optimal hyperparameters  for a learning algorithms.</a:t>
            </a:r>
          </a:p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rgbClr val="002060"/>
                </a:solidFill>
              </a:rPr>
              <a:t>Control the overall behaviour of machine learning model.</a:t>
            </a:r>
          </a:p>
          <a:p>
            <a:pPr>
              <a:buFont typeface="Wingdings" pitchFamily="2" charset="2"/>
              <a:buChar char="v"/>
            </a:pP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4392488" cy="49006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3300"/>
                </a:solidFill>
                <a:latin typeface="Bahnschrift SemiBold" panose="020B0502040204020203" pitchFamily="34" charset="0"/>
              </a:rPr>
              <a:t>5.Performance Testing:</a:t>
            </a:r>
          </a:p>
        </p:txBody>
      </p:sp>
    </p:spTree>
    <p:extLst>
      <p:ext uri="{BB962C8B-B14F-4D97-AF65-F5344CB8AC3E}">
        <p14:creationId xmlns:p14="http://schemas.microsoft.com/office/powerpoint/2010/main" val="20103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99" y="1051793"/>
            <a:ext cx="8229600" cy="5073427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The final step is save the</a:t>
            </a:r>
          </a:p>
          <a:p>
            <a:pPr marL="301943" lvl="1" indent="0"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model as a pickle string.</a:t>
            </a:r>
          </a:p>
          <a:p>
            <a:pPr marL="301943" lvl="1" indent="0"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 marL="301943" lvl="1" indent="0"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  <a:p>
            <a:pPr marL="301943" lvl="1" indent="0">
              <a:buNone/>
            </a:pPr>
            <a:r>
              <a:rPr lang="en-IN" sz="2800" b="1" dirty="0">
                <a:latin typeface="Bahnschrift" panose="020B0502040204020203" pitchFamily="34" charset="0"/>
              </a:rPr>
              <a:t>8.Integrate  With Web framework</a:t>
            </a:r>
          </a:p>
          <a:p>
            <a:pPr marL="301943" lvl="1" indent="0">
              <a:buNone/>
            </a:pPr>
            <a:endParaRPr lang="en-IN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Bahnschrift" panose="020B0502040204020203" pitchFamily="34" charset="0"/>
              </a:rPr>
              <a:t>Building HTML pages.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Bahnschrift" panose="020B0502040204020203" pitchFamily="34" charset="0"/>
              </a:rPr>
              <a:t>Building server side script.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Bahnschrift" panose="020B0502040204020203" pitchFamily="34" charset="0"/>
              </a:rPr>
              <a:t>Run the web application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2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274638"/>
            <a:ext cx="5256584" cy="63408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5410F"/>
                </a:solidFill>
              </a:rPr>
              <a:t>7.Save the model:</a:t>
            </a:r>
          </a:p>
        </p:txBody>
      </p:sp>
      <p:pic>
        <p:nvPicPr>
          <p:cNvPr id="2050" name="Picture 2" descr="Email Spam Filtering: An Implementation with Python and Scikit-learn -  KDnuggets">
            <a:extLst>
              <a:ext uri="{FF2B5EF4-FFF2-40B4-BE49-F238E27FC236}">
                <a16:creationId xmlns:a16="http://schemas.microsoft.com/office/drawing/2014/main" id="{FBE7A029-B4AA-852A-B10D-8DF47AA0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80728"/>
            <a:ext cx="3181350" cy="1438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27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6576F-EDDF-544D-599C-7CA782BE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420888"/>
            <a:ext cx="7408333" cy="363326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rgbClr val="002060"/>
                </a:solidFill>
              </a:rPr>
              <a:t>In these slides I gave broad overview of Machine Learning and different problems that could be solved in this framework.</a:t>
            </a:r>
          </a:p>
          <a:p>
            <a:pPr>
              <a:buFont typeface="Wingdings" pitchFamily="2" charset="2"/>
              <a:buChar char="v"/>
            </a:pPr>
            <a:r>
              <a:rPr lang="en-IN" b="1" dirty="0">
                <a:solidFill>
                  <a:srgbClr val="002060"/>
                </a:solidFill>
              </a:rPr>
              <a:t>I reviewed in details one way of SMS Spam Filter implementation using ML Techniques.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C232DE-7D04-0A05-5378-FAFA94EC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898360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Conclusion</a:t>
            </a:r>
            <a:br>
              <a:rPr lang="en-I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2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487</TotalTime>
  <Words>467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Bahnschrift</vt:lpstr>
      <vt:lpstr>Bahnschrift Light SemiCondensed</vt:lpstr>
      <vt:lpstr>Bahnschrift SemiBold</vt:lpstr>
      <vt:lpstr>Candara</vt:lpstr>
      <vt:lpstr>Courier New</vt:lpstr>
      <vt:lpstr>Symbol</vt:lpstr>
      <vt:lpstr>Times New Roman</vt:lpstr>
      <vt:lpstr>Wingdings</vt:lpstr>
      <vt:lpstr>Waveform</vt:lpstr>
      <vt:lpstr>RAJESHWARI VEDACHALAM GOVERNMENT ARTS COLLEGE,CHENGALPATTU-603 001. department of computer science   Optimizing Spam Filtering with Machine Learning</vt:lpstr>
      <vt:lpstr> Introduction:</vt:lpstr>
      <vt:lpstr>Overview Diagram:</vt:lpstr>
      <vt:lpstr>1.Collect the dataset: </vt:lpstr>
      <vt:lpstr>3.Exploratory Data Analysis:</vt:lpstr>
      <vt:lpstr>4.Model Building:</vt:lpstr>
      <vt:lpstr>5.Performance Testing:</vt:lpstr>
      <vt:lpstr>7.Save the model: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Spam Filtering with Machine Learning</dc:title>
  <dc:creator>ELCOT</dc:creator>
  <cp:lastModifiedBy>ELCOT</cp:lastModifiedBy>
  <cp:revision>50</cp:revision>
  <dcterms:created xsi:type="dcterms:W3CDTF">2023-04-09T06:51:23Z</dcterms:created>
  <dcterms:modified xsi:type="dcterms:W3CDTF">2023-04-12T06:13:58Z</dcterms:modified>
</cp:coreProperties>
</file>