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2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4323753"/>
          <a:ext cx="5965824" cy="95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/>
                <a:gridCol w="2450465"/>
                <a:gridCol w="3357879"/>
              </a:tblGrid>
              <a:tr h="229399"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Roboto"/>
                          <a:cs typeface="Roboto"/>
                        </a:rPr>
                        <a:t>Weather</a:t>
                      </a:r>
                      <a:r>
                        <a:rPr sz="1400" b="1" spc="2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10" dirty="0">
                          <a:latin typeface="Roboto"/>
                          <a:cs typeface="Roboto"/>
                        </a:rPr>
                        <a:t>Photo</a:t>
                      </a:r>
                      <a:r>
                        <a:rPr sz="1400" b="1" spc="2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5" dirty="0">
                          <a:latin typeface="Roboto"/>
                          <a:cs typeface="Roboto"/>
                        </a:rPr>
                        <a:t>Time-Lapse:</a:t>
                      </a:r>
                      <a:r>
                        <a:rPr sz="1400" b="1" spc="2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Encourage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individuals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capture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photos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869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outdoor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location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same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day.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Over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time,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these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photos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compiled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73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time-lapse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videos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galleries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visually</a:t>
                      </a:r>
                      <a:r>
                        <a:rPr sz="11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showcase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seasonal</a:t>
                      </a:r>
                      <a:r>
                        <a:rPr sz="11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changes</a:t>
                      </a:r>
                      <a:r>
                        <a:rPr sz="11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temperature,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2689">
                <a:tc gridSpan="2">
                  <a:txBody>
                    <a:bodyPr/>
                    <a:lstStyle/>
                    <a:p>
                      <a:pPr>
                        <a:lnSpc>
                          <a:spcPts val="1235"/>
                        </a:lnSpc>
                        <a:spcBef>
                          <a:spcPts val="25"/>
                        </a:spcBef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humidity,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factors.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5524038"/>
          <a:ext cx="5964554" cy="95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/>
                <a:gridCol w="2134870"/>
                <a:gridCol w="3672204"/>
              </a:tblGrid>
              <a:tr h="229399"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ts val="1610"/>
                        </a:lnSpc>
                      </a:pPr>
                      <a:r>
                        <a:rPr sz="1400" b="1" spc="-25" dirty="0">
                          <a:latin typeface="Roboto"/>
                          <a:cs typeface="Roboto"/>
                        </a:rPr>
                        <a:t>DIY</a:t>
                      </a:r>
                      <a:r>
                        <a:rPr sz="1400" b="1" spc="3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dirty="0">
                          <a:latin typeface="Roboto"/>
                          <a:cs typeface="Roboto"/>
                        </a:rPr>
                        <a:t>Garden</a:t>
                      </a:r>
                      <a:r>
                        <a:rPr sz="1400" b="1" spc="3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10" dirty="0">
                          <a:latin typeface="Roboto"/>
                          <a:cs typeface="Roboto"/>
                        </a:rPr>
                        <a:t>Monitoring</a:t>
                      </a:r>
                      <a:r>
                        <a:rPr sz="1400" b="1" spc="3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5" dirty="0">
                          <a:latin typeface="Roboto"/>
                          <a:cs typeface="Roboto"/>
                        </a:rPr>
                        <a:t>App:</a:t>
                      </a:r>
                      <a:r>
                        <a:rPr sz="1400" b="1" spc="3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1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mobile</a:t>
                      </a:r>
                      <a:r>
                        <a:rPr sz="11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</a:t>
                      </a:r>
                      <a:r>
                        <a:rPr sz="1100" spc="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gardeners</a:t>
                      </a:r>
                      <a:r>
                        <a:rPr sz="11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record</a:t>
                      </a:r>
                      <a:r>
                        <a:rPr sz="11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869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visualize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temperature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humidity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gardens.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can input data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manually or use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73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sensors.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app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can generate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personalized garden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climate reports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 interactive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charts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2689">
                <a:tc gridSpan="2">
                  <a:txBody>
                    <a:bodyPr/>
                    <a:lstStyle/>
                    <a:p>
                      <a:pPr>
                        <a:lnSpc>
                          <a:spcPts val="1235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recommendations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plant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care.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62599" y="6707527"/>
            <a:ext cx="2821305" cy="204470"/>
          </a:xfrm>
          <a:custGeom>
            <a:avLst/>
            <a:gdLst/>
            <a:ahLst/>
            <a:cxnLst/>
            <a:rect l="l" t="t" r="r" b="b"/>
            <a:pathLst>
              <a:path w="2821304" h="204470">
                <a:moveTo>
                  <a:pt x="2820737" y="204452"/>
                </a:moveTo>
                <a:lnTo>
                  <a:pt x="0" y="204452"/>
                </a:lnTo>
                <a:lnTo>
                  <a:pt x="0" y="0"/>
                </a:lnTo>
                <a:lnTo>
                  <a:pt x="2820737" y="0"/>
                </a:lnTo>
                <a:lnTo>
                  <a:pt x="2820737" y="20445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889886"/>
            <a:ext cx="5969000" cy="206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itle: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200" spc="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nnovative ideas for environmental monitoring in future with basic tools.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469900" marR="5715" indent="-228600">
              <a:lnSpc>
                <a:spcPct val="110200"/>
              </a:lnSpc>
              <a:buFont typeface="MS PGothic"/>
              <a:buChar char="➢"/>
              <a:tabLst>
                <a:tab pos="469900" algn="l"/>
                <a:tab pos="1608455" algn="l"/>
                <a:tab pos="2078355" algn="l"/>
                <a:tab pos="3149600" algn="l"/>
                <a:tab pos="4110990" algn="l"/>
                <a:tab pos="4401820" algn="l"/>
                <a:tab pos="5277485" algn="l"/>
              </a:tabLst>
            </a:pPr>
            <a:r>
              <a:rPr sz="1200" b="1" dirty="0">
                <a:latin typeface="Arial"/>
                <a:cs typeface="Arial"/>
              </a:rPr>
              <a:t>Incorporating	data	visualization	techniques	to	showcase	historical  temperature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 humidity trends.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 marR="5080" algn="just">
              <a:lnSpc>
                <a:spcPct val="110500"/>
              </a:lnSpc>
            </a:pPr>
            <a:r>
              <a:rPr sz="1400" b="1" spc="-5" dirty="0">
                <a:latin typeface="Arial"/>
                <a:cs typeface="Arial"/>
              </a:rPr>
              <a:t>1.DIY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Weather </a:t>
            </a:r>
            <a:r>
              <a:rPr sz="1400" b="1" spc="-5" dirty="0">
                <a:latin typeface="Arial"/>
                <a:cs typeface="Arial"/>
              </a:rPr>
              <a:t>Stations with Historical Data: </a:t>
            </a:r>
            <a:r>
              <a:rPr sz="1100" spc="-5" dirty="0">
                <a:latin typeface="Arial MT"/>
                <a:cs typeface="Arial MT"/>
              </a:rPr>
              <a:t>Develop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weather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stations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equipped with basic temperature and humidity sensors. Create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web-based platform where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users can view real-time data and historical trends in temperature and </a:t>
            </a:r>
            <a:r>
              <a:rPr sz="1100" spc="-15" dirty="0">
                <a:latin typeface="Arial MT"/>
                <a:cs typeface="Arial MT"/>
              </a:rPr>
              <a:t>humidity. </a:t>
            </a:r>
            <a:r>
              <a:rPr sz="1100" spc="-10" dirty="0">
                <a:latin typeface="Arial MT"/>
                <a:cs typeface="Arial MT"/>
              </a:rPr>
              <a:t>Visualizations </a:t>
            </a:r>
            <a:r>
              <a:rPr sz="1100" spc="-5" dirty="0">
                <a:latin typeface="Arial MT"/>
                <a:cs typeface="Arial MT"/>
              </a:rPr>
              <a:t> could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include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graphs,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heatmaps,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calendar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heat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maps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displaying daily variations over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126821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599" y="3150547"/>
            <a:ext cx="262699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spc="-5" dirty="0">
                <a:latin typeface="Arial"/>
                <a:cs typeface="Arial"/>
              </a:rPr>
              <a:t>Community</a:t>
            </a:r>
            <a:r>
              <a:rPr sz="1400" b="1" spc="2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Climate</a:t>
            </a:r>
            <a:r>
              <a:rPr sz="1400" b="1" spc="2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Calendar: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415" y="3150547"/>
            <a:ext cx="3104515" cy="20447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1100" spc="-5" dirty="0">
                <a:latin typeface="Arial MT"/>
                <a:cs typeface="Arial MT"/>
              </a:rPr>
              <a:t>Enable</a:t>
            </a:r>
            <a:r>
              <a:rPr sz="1100" spc="28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communities</a:t>
            </a:r>
            <a:r>
              <a:rPr sz="1100" spc="204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2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collaboratively</a:t>
            </a:r>
            <a:r>
              <a:rPr sz="1100" spc="2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track</a:t>
            </a:r>
            <a:r>
              <a:rPr sz="1100" spc="204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3385667"/>
            <a:ext cx="5939155" cy="16065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5" dirty="0">
                <a:latin typeface="Arial MT"/>
                <a:cs typeface="Arial MT"/>
              </a:rPr>
              <a:t>visualize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temperature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humidity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variations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throughout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year.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Each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member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can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record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570405"/>
            <a:ext cx="5951855" cy="16065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5" dirty="0">
                <a:latin typeface="Arial MT"/>
                <a:cs typeface="Arial MT"/>
              </a:rPr>
              <a:t>daily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observations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using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basic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tool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thermometer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then contribute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shared climate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55142"/>
            <a:ext cx="3846195" cy="16065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spc="-15" dirty="0">
                <a:latin typeface="Arial MT"/>
                <a:cs typeface="Arial MT"/>
              </a:rPr>
              <a:t>calendar.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calendar 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display monthly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yearly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6653100"/>
            <a:ext cx="5967730" cy="1819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10600"/>
              </a:lnSpc>
              <a:spcBef>
                <a:spcPts val="160"/>
              </a:spcBef>
              <a:buSzPct val="92857"/>
              <a:buAutoNum type="arabicPeriod" startAt="5"/>
              <a:tabLst>
                <a:tab pos="161925" algn="l"/>
              </a:tabLst>
            </a:pPr>
            <a:r>
              <a:rPr sz="1400" b="1" spc="-5" dirty="0">
                <a:latin typeface="Arial"/>
                <a:cs typeface="Arial"/>
              </a:rPr>
              <a:t>Environmental Art Installations: </a:t>
            </a:r>
            <a:r>
              <a:rPr sz="1100" spc="-5" dirty="0">
                <a:latin typeface="Arial MT"/>
                <a:cs typeface="Arial MT"/>
              </a:rPr>
              <a:t>Combine environmental monitoring with art by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creating interactive installations that visualize temperature and humidity data. For instance,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large LED display can change colors or patterns in response to real-time weather conditions 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historical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5"/>
            </a:pPr>
            <a:endParaRPr sz="1300">
              <a:latin typeface="Arial MT"/>
              <a:cs typeface="Arial MT"/>
            </a:endParaRPr>
          </a:p>
          <a:p>
            <a:pPr marL="12700" marR="6350" indent="155575" algn="just">
              <a:lnSpc>
                <a:spcPct val="110600"/>
              </a:lnSpc>
              <a:spcBef>
                <a:spcPts val="5"/>
              </a:spcBef>
              <a:buSzPct val="92857"/>
              <a:buAutoNum type="arabicPeriod" startAt="5"/>
              <a:tabLst>
                <a:tab pos="317500" algn="l"/>
              </a:tabLst>
            </a:pPr>
            <a:r>
              <a:rPr sz="1400" b="1" spc="-10" dirty="0">
                <a:latin typeface="Arial"/>
                <a:cs typeface="Arial"/>
              </a:rPr>
              <a:t>Weather </a:t>
            </a:r>
            <a:r>
              <a:rPr sz="1400" b="1" spc="-20" dirty="0">
                <a:latin typeface="Arial"/>
                <a:cs typeface="Arial"/>
              </a:rPr>
              <a:t>Wall </a:t>
            </a:r>
            <a:r>
              <a:rPr sz="1400" b="1" spc="-5" dirty="0">
                <a:latin typeface="Arial"/>
                <a:cs typeface="Arial"/>
              </a:rPr>
              <a:t>Maps: </a:t>
            </a:r>
            <a:r>
              <a:rPr sz="1100" spc="-5" dirty="0">
                <a:latin typeface="Arial MT"/>
                <a:cs typeface="Arial MT"/>
              </a:rPr>
              <a:t>Install weather maps on community walls or public spaces,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updated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basic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 temperature and </a:t>
            </a:r>
            <a:r>
              <a:rPr sz="1100" spc="-15" dirty="0">
                <a:latin typeface="Arial MT"/>
                <a:cs typeface="Arial MT"/>
              </a:rPr>
              <a:t>humidity. </a:t>
            </a:r>
            <a:r>
              <a:rPr sz="1100" spc="-5" dirty="0">
                <a:latin typeface="Arial MT"/>
                <a:cs typeface="Arial MT"/>
              </a:rPr>
              <a:t>These maps can use color coding,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thermochromic ink, or LEDs to display current conditions and historical trends, making weather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easily accessible to the public.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59972"/>
            <a:ext cx="5967730" cy="49911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10600"/>
              </a:lnSpc>
              <a:spcBef>
                <a:spcPts val="160"/>
              </a:spcBef>
              <a:buSzPct val="92857"/>
              <a:buAutoNum type="arabicPeriod" startAt="7"/>
              <a:tabLst>
                <a:tab pos="161925" algn="l"/>
              </a:tabLst>
            </a:pPr>
            <a:r>
              <a:rPr sz="1400" b="1" spc="-10" dirty="0">
                <a:latin typeface="Arial"/>
                <a:cs typeface="Arial"/>
              </a:rPr>
              <a:t>Weather</a:t>
            </a:r>
            <a:r>
              <a:rPr sz="1400" b="1" spc="-5" dirty="0">
                <a:latin typeface="Arial"/>
                <a:cs typeface="Arial"/>
              </a:rPr>
              <a:t> Data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Postcards: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postcards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integrated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temperature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humidity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sensors.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Travelers</a:t>
            </a:r>
            <a:r>
              <a:rPr sz="1100" spc="-5" dirty="0">
                <a:latin typeface="Arial MT"/>
                <a:cs typeface="Arial MT"/>
              </a:rPr>
              <a:t> 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postcards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28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locations,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recipients can view the weather conditions on the postcards and track how they change as the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postcard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travels.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"/>
              <a:buAutoNum type="arabicPeriod" startAt="7"/>
            </a:pPr>
            <a:endParaRPr sz="1250">
              <a:latin typeface="Arial MT"/>
              <a:cs typeface="Arial MT"/>
            </a:endParaRPr>
          </a:p>
          <a:p>
            <a:pPr marL="12700" marR="6350" indent="48260" algn="just">
              <a:lnSpc>
                <a:spcPct val="110800"/>
              </a:lnSpc>
              <a:buSzPct val="92857"/>
              <a:buAutoNum type="arabicPeriod" startAt="7"/>
              <a:tabLst>
                <a:tab pos="210185" algn="l"/>
              </a:tabLst>
            </a:pPr>
            <a:r>
              <a:rPr sz="1400" b="1" spc="-5" dirty="0">
                <a:latin typeface="Arial"/>
                <a:cs typeface="Arial"/>
              </a:rPr>
              <a:t>Environmenta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Storytellin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wit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 Smar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 Bulbs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Integrat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smar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 ligh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 bulb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5" dirty="0">
                <a:latin typeface="Arial MT"/>
                <a:cs typeface="Arial MT"/>
              </a:rPr>
              <a:t> int</a:t>
            </a:r>
            <a:r>
              <a:rPr sz="1100" dirty="0">
                <a:latin typeface="Arial MT"/>
                <a:cs typeface="Arial MT"/>
              </a:rPr>
              <a:t>o  </a:t>
            </a:r>
            <a:r>
              <a:rPr sz="1100" spc="-5" dirty="0">
                <a:latin typeface="Arial MT"/>
                <a:cs typeface="Arial MT"/>
              </a:rPr>
              <a:t>homes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change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color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 brightness based on real-time environmental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data.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This creates an immersive experience that allows people to "feel" 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weather.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7"/>
            </a:pPr>
            <a:endParaRPr sz="1200">
              <a:latin typeface="Arial MT"/>
              <a:cs typeface="Arial MT"/>
            </a:endParaRPr>
          </a:p>
          <a:p>
            <a:pPr marL="12700" marR="5715" indent="58419" algn="just">
              <a:lnSpc>
                <a:spcPct val="110800"/>
              </a:lnSpc>
              <a:buSzPct val="92857"/>
              <a:buAutoNum type="arabicPeriod" startAt="7"/>
              <a:tabLst>
                <a:tab pos="220979" algn="l"/>
              </a:tabLst>
            </a:pPr>
            <a:r>
              <a:rPr sz="1400" b="1" spc="-5" dirty="0">
                <a:latin typeface="Arial"/>
                <a:cs typeface="Arial"/>
              </a:rPr>
              <a:t>Community Climate Murals: </a:t>
            </a:r>
            <a:r>
              <a:rPr sz="1100" spc="-5" dirty="0">
                <a:latin typeface="Arial MT"/>
                <a:cs typeface="Arial MT"/>
              </a:rPr>
              <a:t>Collaborate with local artists to create climate murals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 visually represent historical temperature and humidity trends. These murals can serve 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educational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tools and works of art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 raise awareness about climate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change.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"/>
              <a:buAutoNum type="arabicPeriod" startAt="7"/>
            </a:pPr>
            <a:endParaRPr sz="1250">
              <a:latin typeface="Arial MT"/>
              <a:cs typeface="Arial MT"/>
            </a:endParaRPr>
          </a:p>
          <a:p>
            <a:pPr marL="12700" marR="5080" indent="105410" algn="just">
              <a:lnSpc>
                <a:spcPct val="110600"/>
              </a:lnSpc>
              <a:buSzPct val="92857"/>
              <a:buAutoNum type="arabicPeriod" startAt="7"/>
              <a:tabLst>
                <a:tab pos="366395" algn="l"/>
              </a:tabLst>
            </a:pPr>
            <a:r>
              <a:rPr sz="1400" b="1" spc="-10" dirty="0">
                <a:latin typeface="Arial"/>
                <a:cs typeface="Arial"/>
              </a:rPr>
              <a:t>Weather Wearables </a:t>
            </a:r>
            <a:r>
              <a:rPr sz="1400" b="1" spc="-5" dirty="0">
                <a:latin typeface="Arial"/>
                <a:cs typeface="Arial"/>
              </a:rPr>
              <a:t>with Data Projection: </a:t>
            </a:r>
            <a:r>
              <a:rPr sz="1100" spc="-5" dirty="0">
                <a:latin typeface="Arial MT"/>
                <a:cs typeface="Arial MT"/>
              </a:rPr>
              <a:t>Develop wearable devices (e.g.,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bracelets or necklaces) that project real-time weather data as visuals onto surfaces. Users can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devices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their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environmental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engaging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interactive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way.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7"/>
            </a:pPr>
            <a:endParaRPr sz="1200">
              <a:latin typeface="Arial MT"/>
              <a:cs typeface="Arial MT"/>
            </a:endParaRPr>
          </a:p>
          <a:p>
            <a:pPr marL="12700" marR="10795" indent="176530" algn="just">
              <a:lnSpc>
                <a:spcPct val="110800"/>
              </a:lnSpc>
              <a:buSzPct val="92857"/>
              <a:buAutoNum type="arabicPeriod" startAt="7"/>
              <a:tabLst>
                <a:tab pos="427355" algn="l"/>
              </a:tabLst>
            </a:pPr>
            <a:r>
              <a:rPr sz="1400" b="1" spc="-5" dirty="0">
                <a:latin typeface="Arial"/>
                <a:cs typeface="Arial"/>
              </a:rPr>
              <a:t>Farmers' Market Climate Dashboard: </a:t>
            </a:r>
            <a:r>
              <a:rPr sz="1100" spc="-5" dirty="0">
                <a:latin typeface="Arial MT"/>
                <a:cs typeface="Arial MT"/>
              </a:rPr>
              <a:t>Create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digital dashboard at farmers'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markets displaying temperature and humidity trends. This helps farmers and consumers make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decisions about purchasing and selling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fresh produce.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7"/>
            </a:pPr>
            <a:endParaRPr sz="1200">
              <a:latin typeface="Arial MT"/>
              <a:cs typeface="Arial MT"/>
            </a:endParaRPr>
          </a:p>
          <a:p>
            <a:pPr marL="12700" marR="6350" indent="247650" algn="just">
              <a:lnSpc>
                <a:spcPct val="110800"/>
              </a:lnSpc>
              <a:buSzPct val="92857"/>
              <a:buAutoNum type="arabicPeriod" startAt="7"/>
              <a:tabLst>
                <a:tab pos="508634" algn="l"/>
              </a:tabLst>
            </a:pPr>
            <a:r>
              <a:rPr sz="1400" b="1" spc="-5" dirty="0">
                <a:latin typeface="Arial"/>
                <a:cs typeface="Arial"/>
              </a:rPr>
              <a:t>Microclimate </a:t>
            </a:r>
            <a:r>
              <a:rPr sz="1400" b="1" spc="-15" dirty="0">
                <a:latin typeface="Arial"/>
                <a:cs typeface="Arial"/>
              </a:rPr>
              <a:t>Trails: </a:t>
            </a:r>
            <a:r>
              <a:rPr sz="1100" spc="-5" dirty="0">
                <a:latin typeface="Arial MT"/>
                <a:cs typeface="Arial MT"/>
              </a:rPr>
              <a:t>Establish trails or routes in natural areas with basic weather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stations along the </a:t>
            </a:r>
            <a:r>
              <a:rPr sz="1100" spc="-25" dirty="0">
                <a:latin typeface="Arial MT"/>
                <a:cs typeface="Arial MT"/>
              </a:rPr>
              <a:t>way. </a:t>
            </a:r>
            <a:r>
              <a:rPr sz="1100" spc="-5" dirty="0">
                <a:latin typeface="Arial MT"/>
                <a:cs typeface="Arial MT"/>
              </a:rPr>
              <a:t>Hikers and outdoor enthusiasts can check environmental conditions at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 </a:t>
            </a:r>
            <a:r>
              <a:rPr sz="1100" spc="-5" dirty="0">
                <a:latin typeface="Arial MT"/>
                <a:cs typeface="Arial MT"/>
              </a:rPr>
              <a:t>points, and the data can be visualized on trail maps and signs.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406126"/>
            <a:ext cx="5965825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These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ideas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demonstrate how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basic tools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can be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used 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collect environmental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67700"/>
              </a:lnSpc>
              <a:spcBef>
                <a:spcPts val="15"/>
              </a:spcBef>
            </a:pPr>
            <a:r>
              <a:rPr sz="1100" b="1" spc="-5" dirty="0">
                <a:latin typeface="Arial"/>
                <a:cs typeface="Arial"/>
              </a:rPr>
              <a:t>and how creative data visualization techniques can make this information accessible and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engaging to the public. By combining data monitoring with visualization, you can inspire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community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involvement 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raise awareness about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environmental issues.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7570489"/>
            <a:ext cx="27432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4468297"/>
          <a:ext cx="5949315" cy="103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156209"/>
                <a:gridCol w="273684"/>
                <a:gridCol w="475615"/>
                <a:gridCol w="255269"/>
                <a:gridCol w="1807844"/>
                <a:gridCol w="823595"/>
                <a:gridCol w="306704"/>
                <a:gridCol w="828040"/>
              </a:tblGrid>
              <a:tr h="235484">
                <a:tc gridSpan="2">
                  <a:txBody>
                    <a:bodyPr/>
                    <a:lstStyle/>
                    <a:p>
                      <a:pPr>
                        <a:lnSpc>
                          <a:spcPts val="1705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Conclusion: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12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sz="12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monitoring</a:t>
                      </a:r>
                      <a:r>
                        <a:rPr sz="12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holds</a:t>
                      </a:r>
                      <a:r>
                        <a:rPr sz="1200" spc="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promising</a:t>
                      </a:r>
                      <a:r>
                        <a:rPr sz="12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possibilities,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4816">
                <a:tc gridSpan="9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even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utilizing</a:t>
                      </a:r>
                      <a:r>
                        <a:rPr sz="12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tools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technologies.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incorporating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2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visualization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1531">
                <a:tc gridSpan="9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showcase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historical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temperature</a:t>
                      </a:r>
                      <a:r>
                        <a:rPr sz="1200" spc="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humidity</a:t>
                      </a:r>
                      <a:r>
                        <a:rPr sz="12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trends,</a:t>
                      </a:r>
                      <a:r>
                        <a:rPr sz="12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make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15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environmental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data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more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945515" algn="l"/>
                          <a:tab pos="174307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accessible,	engaging,	and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actionable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individuals,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  <a:tr h="188388">
                <a:tc gridSpan="5"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communities,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organizations.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935" y="987248"/>
            <a:ext cx="5710088" cy="2684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Arial MT</vt:lpstr>
      <vt:lpstr>Calibri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EnvironmentalMonitoring_Phase2</dc:title>
  <cp:lastModifiedBy>owner</cp:lastModifiedBy>
  <cp:revision>1</cp:revision>
  <dcterms:created xsi:type="dcterms:W3CDTF">2023-10-16T05:31:25Z</dcterms:created>
  <dcterms:modified xsi:type="dcterms:W3CDTF">2023-10-16T18:02:07Z</dcterms:modified>
</cp:coreProperties>
</file>