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81E1-C567-40E5-85FE-E06AA28BABF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0B4F-7598-4B95-9AA6-6DC80776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81E1-C567-40E5-85FE-E06AA28BABF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0B4F-7598-4B95-9AA6-6DC80776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8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81E1-C567-40E5-85FE-E06AA28BABF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0B4F-7598-4B95-9AA6-6DC80776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0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81E1-C567-40E5-85FE-E06AA28BABF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0B4F-7598-4B95-9AA6-6DC80776AE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589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81E1-C567-40E5-85FE-E06AA28BABF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0B4F-7598-4B95-9AA6-6DC80776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20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81E1-C567-40E5-85FE-E06AA28BABF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0B4F-7598-4B95-9AA6-6DC80776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37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81E1-C567-40E5-85FE-E06AA28BABF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0B4F-7598-4B95-9AA6-6DC80776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68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81E1-C567-40E5-85FE-E06AA28BABF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0B4F-7598-4B95-9AA6-6DC80776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8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81E1-C567-40E5-85FE-E06AA28BABF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0B4F-7598-4B95-9AA6-6DC80776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81E1-C567-40E5-85FE-E06AA28BABF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0B4F-7598-4B95-9AA6-6DC80776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3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81E1-C567-40E5-85FE-E06AA28BABF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0B4F-7598-4B95-9AA6-6DC80776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5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81E1-C567-40E5-85FE-E06AA28BABF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0B4F-7598-4B95-9AA6-6DC80776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7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81E1-C567-40E5-85FE-E06AA28BABF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0B4F-7598-4B95-9AA6-6DC80776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3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81E1-C567-40E5-85FE-E06AA28BABF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0B4F-7598-4B95-9AA6-6DC80776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6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81E1-C567-40E5-85FE-E06AA28BABF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0B4F-7598-4B95-9AA6-6DC80776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7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81E1-C567-40E5-85FE-E06AA28BABF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0B4F-7598-4B95-9AA6-6DC80776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9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81E1-C567-40E5-85FE-E06AA28BABF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0B4F-7598-4B95-9AA6-6DC80776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7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F6781E1-C567-40E5-85FE-E06AA28BABF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A0B4F-7598-4B95-9AA6-6DC80776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6701" y="276226"/>
            <a:ext cx="8477250" cy="1400174"/>
          </a:xfrm>
        </p:spPr>
        <p:txBody>
          <a:bodyPr/>
          <a:lstStyle/>
          <a:p>
            <a:r>
              <a:rPr lang="en-IN" dirty="0" smtClean="0"/>
              <a:t>Capstone Project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8500" y="2276475"/>
            <a:ext cx="8953500" cy="4505325"/>
          </a:xfrm>
          <a:effectLst>
            <a:reflection stA="95000" endPos="65000" dist="50800" dir="5400000" sy="-100000" algn="bl" rotWithShape="0"/>
          </a:effectLst>
        </p:spPr>
        <p:txBody>
          <a:bodyPr>
            <a:normAutofit lnSpcReduction="10000"/>
          </a:bodyPr>
          <a:lstStyle/>
          <a:p>
            <a:r>
              <a:rPr lang="en-IN" sz="4500" dirty="0" smtClean="0">
                <a:solidFill>
                  <a:schemeClr val="tx2"/>
                </a:solidFill>
              </a:rPr>
              <a:t>Employee Attrition</a:t>
            </a:r>
          </a:p>
          <a:p>
            <a:endParaRPr lang="en-IN" sz="3600" dirty="0"/>
          </a:p>
          <a:p>
            <a:endParaRPr lang="en-IN" sz="3600" dirty="0" smtClean="0"/>
          </a:p>
          <a:p>
            <a:endParaRPr lang="en-IN" sz="3600" dirty="0"/>
          </a:p>
          <a:p>
            <a:pPr algn="r"/>
            <a:endParaRPr lang="en-IN" sz="2000" dirty="0" smtClean="0">
              <a:solidFill>
                <a:schemeClr val="tx2">
                  <a:lumMod val="90000"/>
                </a:schemeClr>
              </a:solidFill>
            </a:endParaRPr>
          </a:p>
          <a:p>
            <a:pPr algn="r"/>
            <a:endParaRPr lang="en-IN" dirty="0">
              <a:solidFill>
                <a:schemeClr val="tx2">
                  <a:lumMod val="90000"/>
                </a:schemeClr>
              </a:solidFill>
            </a:endParaRPr>
          </a:p>
          <a:p>
            <a:pPr algn="r"/>
            <a:r>
              <a:rPr lang="en-IN" sz="2000" dirty="0" smtClean="0">
                <a:solidFill>
                  <a:schemeClr val="tx2">
                    <a:lumMod val="90000"/>
                  </a:schemeClr>
                </a:solidFill>
              </a:rPr>
              <a:t>By:</a:t>
            </a:r>
          </a:p>
          <a:p>
            <a:pPr algn="r"/>
            <a:r>
              <a:rPr lang="en-IN" sz="2000" dirty="0" smtClean="0">
                <a:solidFill>
                  <a:schemeClr val="tx2">
                    <a:lumMod val="90000"/>
                  </a:schemeClr>
                </a:solidFill>
              </a:rPr>
              <a:t>Jothilakshmi @ </a:t>
            </a:r>
            <a:r>
              <a:rPr lang="en-IN" sz="2000" dirty="0" err="1" smtClean="0">
                <a:solidFill>
                  <a:schemeClr val="tx2">
                    <a:lumMod val="90000"/>
                  </a:schemeClr>
                </a:solidFill>
              </a:rPr>
              <a:t>Indu</a:t>
            </a:r>
            <a:endParaRPr lang="en-US" sz="20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7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1714500"/>
            <a:ext cx="10134600" cy="4838700"/>
          </a:xfrm>
        </p:spPr>
        <p:txBody>
          <a:bodyPr>
            <a:normAutofit/>
          </a:bodyPr>
          <a:lstStyle/>
          <a:p>
            <a:r>
              <a:rPr lang="en-US" dirty="0"/>
              <a:t>Today, occupational diseases that have been triggered by an occupational accident are commonly accepted and recognized. However, there are a series of psychosocial factors that can cause excessive emotional or cognitive demands on workers as a result of the subject perceiving that this interaction with their environment is beyond the control of the repertoire of their coping strategies. </a:t>
            </a:r>
            <a:endParaRPr lang="en-US" dirty="0" smtClean="0"/>
          </a:p>
          <a:p>
            <a:r>
              <a:rPr lang="en-US" dirty="0" smtClean="0"/>
              <a:t>Faced </a:t>
            </a:r>
            <a:r>
              <a:rPr lang="en-US" dirty="0"/>
              <a:t>with this situation, it can respond with a range of cognitive-behavioral reactions that are in three dimensions (low self-efficacy, emotional exhaustion and depersonalization) that will trigger the disease called "burnout" or "syndrome of burned by work."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disease can cause serious problems for the company, being workplace accidents, external and internal rotations, decreased productivity and interpersonal problems, the most widespread. </a:t>
            </a:r>
          </a:p>
        </p:txBody>
      </p:sp>
    </p:spTree>
    <p:extLst>
      <p:ext uri="{BB962C8B-B14F-4D97-AF65-F5344CB8AC3E}">
        <p14:creationId xmlns:p14="http://schemas.microsoft.com/office/powerpoint/2010/main" val="25458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OBTECTIVES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is to develop a classification algorithm with a roc </a:t>
            </a:r>
            <a:r>
              <a:rPr lang="en-US" dirty="0" err="1"/>
              <a:t>auc</a:t>
            </a:r>
            <a:r>
              <a:rPr lang="en-US" dirty="0"/>
              <a:t> curve and a confusion matrix that are efficient enough to detect, through a secondary intervention, following certain variables, those employees who may develop the syndrome of burnout in the near future.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3739949"/>
            <a:ext cx="4535130" cy="27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Here </a:t>
            </a:r>
            <a:r>
              <a:rPr lang="en-IN" dirty="0"/>
              <a:t>w</a:t>
            </a:r>
            <a:r>
              <a:rPr lang="en-IN" dirty="0" smtClean="0"/>
              <a:t>e have done the basic exploration and cleaning of the dataset</a:t>
            </a:r>
          </a:p>
          <a:p>
            <a:r>
              <a:rPr lang="en-IN" dirty="0" smtClean="0"/>
              <a:t>We also make the overall summary of Exploratory Data Analysis (EDA).</a:t>
            </a:r>
          </a:p>
          <a:p>
            <a:r>
              <a:rPr lang="en-US" dirty="0" smtClean="0"/>
              <a:t>Then we done data preprocessing, the main </a:t>
            </a:r>
            <a:r>
              <a:rPr lang="en-US" dirty="0"/>
              <a:t>goal of data preprocessing is to improve the quality of the data and to make it more suitable for the specific data mining task</a:t>
            </a:r>
            <a:r>
              <a:rPr lang="en-US" dirty="0" smtClean="0"/>
              <a:t>.</a:t>
            </a:r>
          </a:p>
          <a:p>
            <a:r>
              <a:rPr lang="en-US" dirty="0"/>
              <a:t>For the employee attrition problem, we have selected a diverse set of classifiers to explore different modeling approaches and capture various aspects of the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Finally, </a:t>
            </a:r>
            <a:r>
              <a:rPr lang="en-US" dirty="0" err="1" smtClean="0"/>
              <a:t>Hyperparameter</a:t>
            </a:r>
            <a:r>
              <a:rPr lang="en-US" dirty="0"/>
              <a:t> plays an essential role in the fitting of supervised machine learning algorithms. However, it is computationally expensive to tune all the tunable </a:t>
            </a:r>
            <a:r>
              <a:rPr lang="en-US" dirty="0" err="1"/>
              <a:t>hyperparameters</a:t>
            </a:r>
            <a:r>
              <a:rPr lang="en-US" dirty="0"/>
              <a:t> simultaneously especially for large data </a:t>
            </a:r>
            <a:r>
              <a:rPr lang="en-US" dirty="0" smtClean="0"/>
              <a:t>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Tuned Models with Base Models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smtClean="0"/>
              <a:t>Models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36" y="2636520"/>
            <a:ext cx="4533715" cy="361981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Tuned </a:t>
            </a:r>
            <a:r>
              <a:rPr lang="en-US" dirty="0" smtClean="0"/>
              <a:t>Models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4" y="2636520"/>
            <a:ext cx="4708526" cy="3620123"/>
          </a:xfrm>
        </p:spPr>
      </p:pic>
    </p:spTree>
    <p:extLst>
      <p:ext uri="{BB962C8B-B14F-4D97-AF65-F5344CB8AC3E}">
        <p14:creationId xmlns:p14="http://schemas.microsoft.com/office/powerpoint/2010/main" val="29222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CONCLUTION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Based on the provided results, it appears that the </a:t>
            </a:r>
            <a:r>
              <a:rPr lang="en-US" b="1" dirty="0" err="1"/>
              <a:t>Hyperparameter</a:t>
            </a:r>
            <a:r>
              <a:rPr lang="en-US" b="1" dirty="0"/>
              <a:t> Tuned Models</a:t>
            </a:r>
            <a:r>
              <a:rPr lang="en-US" dirty="0"/>
              <a:t> </a:t>
            </a:r>
            <a:r>
              <a:rPr lang="en-US" dirty="0" smtClean="0"/>
              <a:t>generally </a:t>
            </a:r>
            <a:r>
              <a:rPr lang="en-US" dirty="0"/>
              <a:t>the </a:t>
            </a:r>
            <a:r>
              <a:rPr lang="en-US" dirty="0" smtClean="0"/>
              <a:t>same as </a:t>
            </a:r>
            <a:r>
              <a:rPr lang="en-US" b="1" dirty="0" smtClean="0"/>
              <a:t>Base </a:t>
            </a:r>
            <a:r>
              <a:rPr lang="en-US" b="1" dirty="0"/>
              <a:t>Models</a:t>
            </a:r>
            <a:r>
              <a:rPr lang="en-US" dirty="0"/>
              <a:t> in terms of accuracy across different evaluation metrics (accuracy, precision, recall, F1-score). The </a:t>
            </a:r>
            <a:r>
              <a:rPr lang="en-US" dirty="0" err="1"/>
              <a:t>Hyperparameter</a:t>
            </a:r>
            <a:r>
              <a:rPr lang="en-US" dirty="0"/>
              <a:t> Tuned Models </a:t>
            </a:r>
            <a:r>
              <a:rPr lang="en-US" dirty="0" smtClean="0"/>
              <a:t>have approximately </a:t>
            </a:r>
            <a:r>
              <a:rPr lang="en-US" dirty="0"/>
              <a:t>accuracy, precision, and F1-score compared to the Base Models for most classifiers.</a:t>
            </a:r>
          </a:p>
          <a:p>
            <a:r>
              <a:rPr lang="en-US" dirty="0"/>
              <a:t>The top-performing models in both the Base and </a:t>
            </a:r>
            <a:r>
              <a:rPr lang="en-US" dirty="0" err="1"/>
              <a:t>Hyperparameter</a:t>
            </a:r>
            <a:r>
              <a:rPr lang="en-US" dirty="0"/>
              <a:t> Tuned categories </a:t>
            </a:r>
            <a:r>
              <a:rPr lang="en-US" dirty="0" smtClean="0"/>
              <a:t>is </a:t>
            </a:r>
            <a:r>
              <a:rPr lang="en-US" b="1" dirty="0" err="1" smtClean="0"/>
              <a:t>RandomForest</a:t>
            </a:r>
            <a:r>
              <a:rPr lang="en-US" b="1" dirty="0"/>
              <a:t>.</a:t>
            </a:r>
            <a:r>
              <a:rPr lang="en-US" dirty="0"/>
              <a:t> In the Base Models, </a:t>
            </a:r>
            <a:r>
              <a:rPr lang="en-US" dirty="0" err="1"/>
              <a:t>RandomForest</a:t>
            </a:r>
            <a:r>
              <a:rPr lang="en-US" dirty="0"/>
              <a:t> achieves the highest accuracy, while in the </a:t>
            </a:r>
            <a:r>
              <a:rPr lang="en-US" dirty="0" err="1"/>
              <a:t>Hyperparameter</a:t>
            </a:r>
            <a:r>
              <a:rPr lang="en-US" dirty="0"/>
              <a:t> Tuned </a:t>
            </a:r>
            <a:r>
              <a:rPr lang="en-US" dirty="0" smtClean="0"/>
              <a:t>Models, </a:t>
            </a:r>
            <a:r>
              <a:rPr lang="en-US" dirty="0" err="1" smtClean="0"/>
              <a:t>RandomForest</a:t>
            </a:r>
            <a:r>
              <a:rPr lang="en-US" dirty="0" smtClean="0"/>
              <a:t> achieves the highest accuracy.</a:t>
            </a:r>
            <a:endParaRPr lang="en-US" dirty="0"/>
          </a:p>
          <a:p>
            <a:r>
              <a:rPr lang="en-US" dirty="0" smtClean="0"/>
              <a:t>Even through It </a:t>
            </a:r>
            <a:r>
              <a:rPr lang="en-US" dirty="0"/>
              <a:t>is worth noting that the improvement in accuracy and other metrics between the Base and </a:t>
            </a:r>
            <a:r>
              <a:rPr lang="en-US" dirty="0" err="1"/>
              <a:t>Hyperparameter</a:t>
            </a:r>
            <a:r>
              <a:rPr lang="en-US" dirty="0"/>
              <a:t> Tuned Models varies across classifiers. Some classifiers, like </a:t>
            </a:r>
            <a:r>
              <a:rPr lang="en-US" b="1" dirty="0" err="1"/>
              <a:t>DecisionTree</a:t>
            </a:r>
            <a:r>
              <a:rPr lang="en-US" dirty="0"/>
              <a:t> and </a:t>
            </a:r>
            <a:r>
              <a:rPr lang="en-US" b="1" dirty="0"/>
              <a:t>KNN</a:t>
            </a:r>
            <a:r>
              <a:rPr lang="en-US" dirty="0"/>
              <a:t>, show a substantial improvement in accuracy through </a:t>
            </a:r>
            <a:r>
              <a:rPr lang="en-US" dirty="0" err="1"/>
              <a:t>hyperparameter</a:t>
            </a:r>
            <a:r>
              <a:rPr lang="en-US" dirty="0"/>
              <a:t> tuning, while others, like </a:t>
            </a:r>
            <a:r>
              <a:rPr lang="en-US" b="1" dirty="0" err="1"/>
              <a:t>GaussianProcess</a:t>
            </a:r>
            <a:r>
              <a:rPr lang="en-US" b="1" dirty="0"/>
              <a:t> and </a:t>
            </a:r>
            <a:r>
              <a:rPr lang="en-US" b="1" dirty="0" err="1"/>
              <a:t>MLPClassifier</a:t>
            </a:r>
            <a:r>
              <a:rPr lang="en-US" dirty="0"/>
              <a:t>, show only marginal improvements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307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Capstone Project</vt:lpstr>
      <vt:lpstr>INTRODUCTION</vt:lpstr>
      <vt:lpstr>OBTECTIVES</vt:lpstr>
      <vt:lpstr>FEATURES</vt:lpstr>
      <vt:lpstr>Comparing Tuned Models with Base Models </vt:lpstr>
      <vt:lpstr>CONCLUTION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Microsoft account</dc:creator>
  <cp:lastModifiedBy>Microsoft account</cp:lastModifiedBy>
  <cp:revision>10</cp:revision>
  <dcterms:created xsi:type="dcterms:W3CDTF">2023-08-09T19:30:22Z</dcterms:created>
  <dcterms:modified xsi:type="dcterms:W3CDTF">2023-08-10T03:18:18Z</dcterms:modified>
</cp:coreProperties>
</file>