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5" autoAdjust="0"/>
  </p:normalViewPr>
  <p:slideViewPr>
    <p:cSldViewPr snapToGrid="0">
      <p:cViewPr varScale="1">
        <p:scale>
          <a:sx n="90" d="100"/>
          <a:sy n="90" d="100"/>
        </p:scale>
        <p:origin x="398" y="72"/>
      </p:cViewPr>
      <p:guideLst>
        <p:guide orient="horz" pos="792"/>
        <p:guide pos="192"/>
        <p:guide orient="horz" pos="10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84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72000" y="2146297"/>
            <a:ext cx="733124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Smart City Applications: Automated Urban Land Cover Classification for Planning and Environmental Monitoring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E4C323-B0D0-58F6-1F58-4EB60D2A7F59}"/>
              </a:ext>
            </a:extLst>
          </p:cNvPr>
          <p:cNvSpPr txBox="1"/>
          <p:nvPr/>
        </p:nvSpPr>
        <p:spPr>
          <a:xfrm>
            <a:off x="191911" y="1442721"/>
            <a:ext cx="9609815" cy="4712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1. Master ML Fundamentals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Comprehensive understanding of machine learning algorithms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Multi-class classification implementation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Cross-validation and hyperparameter tuning</a:t>
            </a:r>
          </a:p>
          <a:p>
            <a:pPr>
              <a:buNone/>
            </a:pPr>
            <a:r>
              <a:rPr lang="en-IN" b="1" dirty="0"/>
              <a:t>2. Python Data Science Stack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Proficiency in Python, Scikit-learn, Pandas, NumPy, Matplotlib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End-to-end ML pipeline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Clean, modular coding practices</a:t>
            </a:r>
          </a:p>
          <a:p>
            <a:pPr>
              <a:buNone/>
            </a:pPr>
            <a:r>
              <a:rPr lang="en-IN" b="1" dirty="0"/>
              <a:t>3. Geospatial Data Analysis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Remote sensing data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Urban land cover classification challenges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Real-world urban planning applications</a:t>
            </a:r>
          </a:p>
          <a:p>
            <a:pPr>
              <a:buNone/>
            </a:pPr>
            <a:r>
              <a:rPr lang="en-IN" b="1" dirty="0"/>
              <a:t>4. Model Evaluation &amp; Optimization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Performance evaluation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Confusion matrices and feature importance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Achieving 96%+ accuracy through optimization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A2F5BD-10B8-E4EF-3CC3-16A76CD91114}"/>
              </a:ext>
            </a:extLst>
          </p:cNvPr>
          <p:cNvSpPr txBox="1"/>
          <p:nvPr/>
        </p:nvSpPr>
        <p:spPr>
          <a:xfrm>
            <a:off x="135833" y="1467773"/>
            <a:ext cx="6489555" cy="55514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1. Core Programming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Python 3.8+</a:t>
            </a:r>
            <a:r>
              <a:rPr lang="en-IN" dirty="0"/>
              <a:t>: Main programming language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 err="1"/>
              <a:t>Jupyter</a:t>
            </a:r>
            <a:r>
              <a:rPr lang="en-IN" b="1" dirty="0"/>
              <a:t> Notebooks</a:t>
            </a:r>
            <a:r>
              <a:rPr lang="en-IN" dirty="0"/>
              <a:t>: Interactive development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Anaconda</a:t>
            </a:r>
            <a:r>
              <a:rPr lang="en-IN" dirty="0"/>
              <a:t>: Environment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VS Code</a:t>
            </a:r>
            <a:r>
              <a:rPr lang="en-IN" dirty="0"/>
              <a:t>: Integrated development environment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None/>
            </a:pPr>
            <a:r>
              <a:rPr lang="en-IN" b="1" dirty="0"/>
              <a:t>2. Machine Learning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Scikit-learn</a:t>
            </a:r>
            <a:r>
              <a:rPr lang="en-IN" dirty="0"/>
              <a:t>: Core ML library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Random Forest</a:t>
            </a:r>
            <a:r>
              <a:rPr lang="en-IN" dirty="0"/>
              <a:t>: Best performing model (96.1%)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SVM</a:t>
            </a:r>
            <a:r>
              <a:rPr lang="en-IN" dirty="0"/>
              <a:t>: Support Vector Machine classifier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Gradient Boosting</a:t>
            </a:r>
            <a:r>
              <a:rPr lang="en-IN" dirty="0"/>
              <a:t>: Ensemble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Neural Network</a:t>
            </a:r>
            <a:r>
              <a:rPr lang="en-IN" dirty="0"/>
              <a:t>: Multi-layer perceptron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Logistic Regression</a:t>
            </a:r>
            <a:r>
              <a:rPr lang="en-IN" dirty="0"/>
              <a:t>: Linear classifier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None/>
            </a:pPr>
            <a:r>
              <a:rPr lang="en-IN" b="1" dirty="0"/>
              <a:t>3. Data Analysis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Pandas</a:t>
            </a:r>
            <a:r>
              <a:rPr lang="en-IN" dirty="0"/>
              <a:t>: Data manipulation and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NumPy</a:t>
            </a:r>
            <a:r>
              <a:rPr lang="en-IN" dirty="0"/>
              <a:t>: Numerical computations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Matplotlib</a:t>
            </a:r>
            <a:r>
              <a:rPr lang="en-IN" dirty="0"/>
              <a:t>: Statistical plotting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Seaborn</a:t>
            </a:r>
            <a:r>
              <a:rPr lang="en-IN" dirty="0"/>
              <a:t>: Advanced visualizations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29CAF5-FE5E-2DA0-BE4F-3B61D3AACA56}"/>
              </a:ext>
            </a:extLst>
          </p:cNvPr>
          <p:cNvSpPr txBox="1"/>
          <p:nvPr/>
        </p:nvSpPr>
        <p:spPr>
          <a:xfrm>
            <a:off x="6096000" y="1467774"/>
            <a:ext cx="5165558" cy="325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4. Model Evaluation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Accuracy Metrics</a:t>
            </a:r>
            <a:r>
              <a:rPr lang="en-IN" dirty="0"/>
              <a:t>: 96.1% achieved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Cross-Validation</a:t>
            </a:r>
            <a:r>
              <a:rPr lang="en-IN" dirty="0"/>
              <a:t>: 5-fold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Grid Search</a:t>
            </a:r>
            <a:r>
              <a:rPr lang="en-IN" dirty="0"/>
              <a:t>: Hyperparameter 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Confusion Matrix</a:t>
            </a:r>
            <a:r>
              <a:rPr lang="en-IN" dirty="0"/>
              <a:t>: Performance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None/>
            </a:pPr>
            <a:r>
              <a:rPr lang="en-IN" b="1" dirty="0"/>
              <a:t>5. Data Source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UCI Repository</a:t>
            </a:r>
            <a:r>
              <a:rPr lang="en-IN" dirty="0"/>
              <a:t>: Dataset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Remote Sensing</a:t>
            </a:r>
            <a:r>
              <a:rPr lang="en-IN" dirty="0"/>
              <a:t>: Satellite imagery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Urban Data</a:t>
            </a:r>
            <a:r>
              <a:rPr lang="en-IN" dirty="0"/>
              <a:t>: 9 land cover classes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48 Features</a:t>
            </a:r>
            <a:r>
              <a:rPr lang="en-IN" dirty="0"/>
              <a:t>: Multi-spectral analysis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7B6A96-2581-776F-2932-BD0376E141DB}"/>
              </a:ext>
            </a:extLst>
          </p:cNvPr>
          <p:cNvSpPr txBox="1"/>
          <p:nvPr/>
        </p:nvSpPr>
        <p:spPr>
          <a:xfrm>
            <a:off x="128338" y="1828799"/>
            <a:ext cx="5967663" cy="4114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1. Data Acquisition &amp; Loading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Load UCI urban land cover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Quality check and 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CSV format processing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None/>
            </a:pPr>
            <a:r>
              <a:rPr lang="en-IN" b="1" dirty="0"/>
              <a:t>2. Data Preprocessing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Handle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Feature scaling (</a:t>
            </a:r>
            <a:r>
              <a:rPr lang="en-IN" dirty="0" err="1"/>
              <a:t>StandardScaler</a:t>
            </a:r>
            <a:r>
              <a:rPr lang="en-IN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Label encoding and stratified split (80-20)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None/>
            </a:pPr>
            <a:r>
              <a:rPr lang="en-IN" b="1" dirty="0"/>
              <a:t>3. Exploratory Data Analysis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Statistical analysis and class distribution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Correlation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PCA for dimensionality insights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CE354A-63F0-17FC-4A06-504EB69BEFA1}"/>
              </a:ext>
            </a:extLst>
          </p:cNvPr>
          <p:cNvSpPr txBox="1"/>
          <p:nvPr/>
        </p:nvSpPr>
        <p:spPr>
          <a:xfrm>
            <a:off x="5759116" y="1828799"/>
            <a:ext cx="5855367" cy="41148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4. Model Training &amp; Validation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Train 5 ML algorithms simultaneously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5-fold cross-validation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Comparative performance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None/>
            </a:pPr>
            <a:r>
              <a:rPr lang="en-IN" b="1" dirty="0"/>
              <a:t>5. Hyperparameter Optimization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Grid search for best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Systematic parameter 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Performance maximization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buNone/>
            </a:pPr>
            <a:r>
              <a:rPr lang="en-IN" b="1" dirty="0"/>
              <a:t>6. Performance Evaluation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96.1% Accuracy</a:t>
            </a:r>
            <a:r>
              <a:rPr lang="en-IN" dirty="0"/>
              <a:t> achieved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Comprehensive metrics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Feature importance evaluation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b="1" dirty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1DE701-BBBF-FE55-66DF-72A31CC53D4A}"/>
              </a:ext>
            </a:extLst>
          </p:cNvPr>
          <p:cNvSpPr txBox="1"/>
          <p:nvPr/>
        </p:nvSpPr>
        <p:spPr>
          <a:xfrm>
            <a:off x="527819" y="1976065"/>
            <a:ext cx="9867465" cy="1816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Urban planners and environmental scientists need accurate information on land cover types (e.g., grass, soil, asphalt) for planning and monitoring.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Manually labeling satellite images is time-consuming and expensive.</a:t>
            </a:r>
            <a:br>
              <a:rPr lang="en-US" dirty="0"/>
            </a:br>
            <a:r>
              <a:rPr lang="en-US" b="1" dirty="0"/>
              <a:t>Goal:</a:t>
            </a:r>
            <a:r>
              <a:rPr lang="en-US" dirty="0"/>
              <a:t> Build a machine learning model to automatically classify urban land cover types using spectral, size, shape and texture features.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C5094-9CF7-FF3E-03B3-71778EF2FE19}"/>
              </a:ext>
            </a:extLst>
          </p:cNvPr>
          <p:cNvSpPr txBox="1"/>
          <p:nvPr/>
        </p:nvSpPr>
        <p:spPr>
          <a:xfrm>
            <a:off x="417094" y="1892967"/>
            <a:ext cx="9352547" cy="21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Proposed Solution:</a:t>
            </a:r>
          </a:p>
          <a:p>
            <a:pPr>
              <a:buNone/>
            </a:pPr>
            <a:r>
              <a:rPr lang="en-IN" dirty="0"/>
              <a:t>Develop an automated ML system to classify 9 urban land cover types using 48 features, achieving &gt;95% accuracy through comparative analysis.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r>
              <a:rPr lang="en-IN" b="1" dirty="0"/>
              <a:t>Expected Impact:</a:t>
            </a:r>
          </a:p>
          <a:p>
            <a:pPr>
              <a:buNone/>
            </a:pPr>
            <a:r>
              <a:rPr lang="en-IN" dirty="0"/>
              <a:t>Enable automated, accurate, cost-effective urban mapping for smart cities, environmental monitoring, and urban planning.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F4E7D1-7A7E-06CA-200D-46B05916F44E}"/>
              </a:ext>
            </a:extLst>
          </p:cNvPr>
          <p:cNvSpPr txBox="1"/>
          <p:nvPr/>
        </p:nvSpPr>
        <p:spPr>
          <a:xfrm>
            <a:off x="417094" y="4170947"/>
            <a:ext cx="8722895" cy="21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Built a complete ML pipeline from data loading to model evaluation.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Random Forest emerged as the best performer after tuning (high accuracy &amp; robust CV score).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PCA analysis revealed major variance explained by first few components, enabling dimensionality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Feature importance analysis highlighted the most influential spectral and texture features.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EF416-24CE-DD23-03CE-A03F02932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1604210"/>
            <a:ext cx="3582366" cy="1712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05F2E0-DA98-C94F-F73C-623782122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328" y="1454522"/>
            <a:ext cx="3582367" cy="18954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C3DCD3-484C-7E32-6088-892DB627C4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7223" y="830179"/>
            <a:ext cx="2510023" cy="25988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BC57E9-E551-421A-1E1E-405A5450B4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499642"/>
            <a:ext cx="5834270" cy="32378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158941E-323A-8D7D-FBC1-3F6634572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7729" y="3731290"/>
            <a:ext cx="4101723" cy="3126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064707-FEDC-3483-977B-352CB3528EAD}"/>
              </a:ext>
            </a:extLst>
          </p:cNvPr>
          <p:cNvSpPr txBox="1"/>
          <p:nvPr/>
        </p:nvSpPr>
        <p:spPr>
          <a:xfrm>
            <a:off x="288758" y="1764632"/>
            <a:ext cx="8919410" cy="26782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project successfully automated urban land cover classification with high accuracy.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 with tuned parameters gave the most reliable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 importance provided valuable insight for urban planners and remote sensing experts.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framework can be extended to larger satellite datasets and real-time urban monitoring applications.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70</TotalTime>
  <Words>585</Words>
  <Application>Microsoft Office PowerPoint</Application>
  <PresentationFormat>Widescreen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sriram KJ</cp:lastModifiedBy>
  <cp:revision>5</cp:revision>
  <dcterms:created xsi:type="dcterms:W3CDTF">2024-12-31T09:40:01Z</dcterms:created>
  <dcterms:modified xsi:type="dcterms:W3CDTF">2025-09-14T14:59:49Z</dcterms:modified>
</cp:coreProperties>
</file>