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4D8E4A-6E8E-40FE-A839-7C33D74148AF}" v="119" dt="2025-09-29T08:11:52.752"/>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5028" autoAdjust="0"/>
  </p:normalViewPr>
  <p:slideViewPr>
    <p:cSldViewPr snapToGrid="0">
      <p:cViewPr varScale="1">
        <p:scale>
          <a:sx n="91" d="100"/>
          <a:sy n="91" d="100"/>
        </p:scale>
        <p:origin x="274" y="5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1426"/>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62337" y="4141999"/>
            <a:ext cx="4250623" cy="861497"/>
          </a:xfrm>
        </p:spPr>
        <p:txBody>
          <a:bodyPr>
            <a:normAutofit fontScale="85000" lnSpcReduction="10000"/>
          </a:bodyPr>
          <a:lstStyle/>
          <a:p>
            <a:pPr algn="r"/>
            <a:r>
              <a:rPr lang="en-US" b="0" dirty="0">
                <a:solidFill>
                  <a:schemeClr val="tx1"/>
                </a:solidFill>
              </a:rPr>
              <a:t>Oviya Kuppusamy </a:t>
            </a:r>
          </a:p>
          <a:p>
            <a:pPr algn="r"/>
            <a:r>
              <a:rPr lang="en-US" b="0" dirty="0">
                <a:solidFill>
                  <a:schemeClr val="tx1"/>
                </a:solidFill>
              </a:rPr>
              <a:t>INTERNSHIP_17546440516895bw537820f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02326" y="2064059"/>
            <a:ext cx="5109108" cy="973384"/>
          </a:xfrm>
        </p:spPr>
        <p:txBody>
          <a:bodyPr>
            <a:normAutofit fontScale="90000"/>
          </a:bodyPr>
          <a:lstStyle/>
          <a:p>
            <a:r>
              <a:rPr lang="en-GB" sz="3200" dirty="0"/>
              <a:t>Project Title – 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2" y="1183153"/>
            <a:ext cx="1765778" cy="413035"/>
          </a:xfrm>
        </p:spPr>
        <p:txBody>
          <a:bodyPr>
            <a:normAutofit/>
          </a:bodyPr>
          <a:lstStyle/>
          <a:p>
            <a:pPr marL="0" indent="0">
              <a:buNone/>
            </a:pPr>
            <a:endParaRPr lang="en-IN" dirty="0"/>
          </a:p>
        </p:txBody>
      </p:sp>
      <p:graphicFrame>
        <p:nvGraphicFramePr>
          <p:cNvPr id="2" name="Object 1">
            <a:extLst>
              <a:ext uri="{FF2B5EF4-FFF2-40B4-BE49-F238E27FC236}">
                <a16:creationId xmlns:a16="http://schemas.microsoft.com/office/drawing/2014/main" id="{CE96F666-04FB-26EA-F6B1-C2BCB67B10D4}"/>
              </a:ext>
            </a:extLst>
          </p:cNvPr>
          <p:cNvGraphicFramePr>
            <a:graphicFrameLocks noChangeAspect="1"/>
          </p:cNvGraphicFramePr>
          <p:nvPr>
            <p:extLst>
              <p:ext uri="{D42A27DB-BD31-4B8C-83A1-F6EECF244321}">
                <p14:modId xmlns:p14="http://schemas.microsoft.com/office/powerpoint/2010/main" val="1398062293"/>
              </p:ext>
            </p:extLst>
          </p:nvPr>
        </p:nvGraphicFramePr>
        <p:xfrm>
          <a:off x="675957" y="1164574"/>
          <a:ext cx="7509448" cy="5307346"/>
        </p:xfrm>
        <a:graphic>
          <a:graphicData uri="http://schemas.openxmlformats.org/presentationml/2006/ole">
            <mc:AlternateContent xmlns:mc="http://schemas.openxmlformats.org/markup-compatibility/2006">
              <mc:Choice xmlns:v="urn:schemas-microsoft-com:vml" Requires="v">
                <p:oleObj name="Acrobat Document" r:id="rId3" imgW="6415686" imgH="4533723" progId="Acrobat.Document.DC">
                  <p:embed/>
                </p:oleObj>
              </mc:Choice>
              <mc:Fallback>
                <p:oleObj name="Acrobat Document" r:id="rId3" imgW="6415686" imgH="4533723" progId="Acrobat.Document.DC">
                  <p:embed/>
                  <p:pic>
                    <p:nvPicPr>
                      <p:cNvPr id="2" name="Object 1">
                        <a:extLst>
                          <a:ext uri="{FF2B5EF4-FFF2-40B4-BE49-F238E27FC236}">
                            <a16:creationId xmlns:a16="http://schemas.microsoft.com/office/drawing/2014/main" id="{CE96F666-04FB-26EA-F6B1-C2BCB67B10D4}"/>
                          </a:ext>
                        </a:extLst>
                      </p:cNvPr>
                      <p:cNvPicPr/>
                      <p:nvPr/>
                    </p:nvPicPr>
                    <p:blipFill>
                      <a:blip r:embed="rId4"/>
                      <a:stretch>
                        <a:fillRect/>
                      </a:stretch>
                    </p:blipFill>
                    <p:spPr>
                      <a:xfrm>
                        <a:off x="675957" y="1164574"/>
                        <a:ext cx="7509448" cy="5307346"/>
                      </a:xfrm>
                      <a:prstGeom prst="rect">
                        <a:avLst/>
                      </a:prstGeom>
                    </p:spPr>
                  </p:pic>
                </p:oleObj>
              </mc:Fallback>
            </mc:AlternateContent>
          </a:graphicData>
        </a:graphic>
      </p:graphicFrame>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graphicFrame>
        <p:nvGraphicFramePr>
          <p:cNvPr id="2" name="Object 1">
            <a:extLst>
              <a:ext uri="{FF2B5EF4-FFF2-40B4-BE49-F238E27FC236}">
                <a16:creationId xmlns:a16="http://schemas.microsoft.com/office/drawing/2014/main" id="{43FCC128-BC9D-7B38-052C-E7F72B99A06A}"/>
              </a:ext>
            </a:extLst>
          </p:cNvPr>
          <p:cNvGraphicFramePr>
            <a:graphicFrameLocks noChangeAspect="1"/>
          </p:cNvGraphicFramePr>
          <p:nvPr>
            <p:extLst>
              <p:ext uri="{D42A27DB-BD31-4B8C-83A1-F6EECF244321}">
                <p14:modId xmlns:p14="http://schemas.microsoft.com/office/powerpoint/2010/main" val="2477480109"/>
              </p:ext>
            </p:extLst>
          </p:nvPr>
        </p:nvGraphicFramePr>
        <p:xfrm>
          <a:off x="930442" y="1134636"/>
          <a:ext cx="7906365" cy="5137826"/>
        </p:xfrm>
        <a:graphic>
          <a:graphicData uri="http://schemas.openxmlformats.org/presentationml/2006/ole">
            <mc:AlternateContent xmlns:mc="http://schemas.openxmlformats.org/markup-compatibility/2006">
              <mc:Choice xmlns:v="urn:schemas-microsoft-com:vml" Requires="v">
                <p:oleObj name="Acrobat Document" r:id="rId3" imgW="6415686" imgH="4533723" progId="Acrobat.Document.DC">
                  <p:embed/>
                </p:oleObj>
              </mc:Choice>
              <mc:Fallback>
                <p:oleObj name="Acrobat Document" r:id="rId3" imgW="6415686" imgH="4533723" progId="Acrobat.Document.DC">
                  <p:embed/>
                  <p:pic>
                    <p:nvPicPr>
                      <p:cNvPr id="2" name="Object 1">
                        <a:extLst>
                          <a:ext uri="{FF2B5EF4-FFF2-40B4-BE49-F238E27FC236}">
                            <a16:creationId xmlns:a16="http://schemas.microsoft.com/office/drawing/2014/main" id="{43FCC128-BC9D-7B38-052C-E7F72B99A06A}"/>
                          </a:ext>
                        </a:extLst>
                      </p:cNvPr>
                      <p:cNvPicPr/>
                      <p:nvPr/>
                    </p:nvPicPr>
                    <p:blipFill>
                      <a:blip r:embed="rId4"/>
                      <a:stretch>
                        <a:fillRect/>
                      </a:stretch>
                    </p:blipFill>
                    <p:spPr>
                      <a:xfrm>
                        <a:off x="930442" y="1134636"/>
                        <a:ext cx="7906365" cy="5137826"/>
                      </a:xfrm>
                      <a:prstGeom prst="rect">
                        <a:avLst/>
                      </a:prstGeom>
                    </p:spPr>
                  </p:pic>
                </p:oleObj>
              </mc:Fallback>
            </mc:AlternateContent>
          </a:graphicData>
        </a:graphic>
      </p:graphicFrame>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6" y="1055302"/>
            <a:ext cx="9046883" cy="3607987"/>
          </a:xfrm>
        </p:spPr>
        <p:txBody>
          <a:bodyPr>
            <a:noAutofit/>
          </a:bodyPr>
          <a:lstStyle/>
          <a:p>
            <a:pPr marL="0" indent="0">
              <a:lnSpc>
                <a:spcPct val="150000"/>
              </a:lnSpc>
              <a:buNone/>
            </a:pPr>
            <a:r>
              <a:rPr lang="en-US" sz="1600" dirty="0"/>
              <a:t>The hospitality industry has undergone a significant transformation with the rise of online platforms facilitating short-term lodging and tourism. Leading this revolution is Airbnb, Inc., a pioneering American company that has reshaped travel accommodation through its innovative online marketplace. Established in 2008 in San Francisco, California, Airbnb provides a diverse range of lodging options, offering guests a unique and personalized experience. Unlike traditional hospitality providers, Airbnb operates on a commission-based model, facilitating transactions between hosts and guests without owning the properties listed on its platform. </a:t>
            </a:r>
          </a:p>
          <a:p>
            <a:pPr marL="0" indent="0">
              <a:lnSpc>
                <a:spcPct val="150000"/>
              </a:lnSpc>
              <a:buNone/>
            </a:pPr>
            <a:r>
              <a:rPr lang="en-US" sz="1600" dirty="0"/>
              <a:t>This research analysis delves into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These insights hold significance for stakeholders and enthusiasts seeking to navigate the evolving landscape of short-term accommodation.</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578433" y="265191"/>
            <a:ext cx="6995604" cy="790111"/>
          </a:xfrm>
        </p:spPr>
        <p:txBody>
          <a:bodyPr>
            <a:normAutofit fontScale="90000"/>
          </a:bodyPr>
          <a:lstStyle/>
          <a:p>
            <a:r>
              <a:rPr lang="en-US" dirty="0"/>
              <a:t>PROBLEM  STATEMENT</a:t>
            </a:r>
            <a:endParaRPr lang="en-IN" dirty="0"/>
          </a:p>
        </p:txBody>
      </p:sp>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553673" y="151448"/>
            <a:ext cx="8649049" cy="771342"/>
          </a:xfrm>
        </p:spPr>
        <p:txBody>
          <a:bodyPr>
            <a:normAutofit fontScale="90000"/>
          </a:bodyPr>
          <a:lstStyle/>
          <a:p>
            <a:r>
              <a:rPr lang="en-GB" dirty="0"/>
              <a:t>Project Description</a:t>
            </a:r>
            <a:br>
              <a:rPr lang="en-GB" dirty="0"/>
            </a:br>
            <a:br>
              <a:rPr lang="en-GB" dirty="0"/>
            </a:br>
            <a:r>
              <a:rPr lang="en-US" sz="1600" b="0" dirty="0"/>
              <a:t>This project is an exploratory data analysis (EDA) of the Airbnb Open Data dataset. It aims to uncover key insights into the Airbnb listings. The analysis will focus on understanding the characteristics of the properties, the distribution of listings across different geographical areas, and the factors influencing listing prices and host performance.</a:t>
            </a:r>
            <a:br>
              <a:rPr lang="en-US" sz="1600" b="0" dirty="0"/>
            </a:br>
            <a:br>
              <a:rPr lang="en-US" sz="1600" b="0" dirty="0"/>
            </a:br>
            <a:r>
              <a:rPr lang="en-US" sz="1600" b="0" dirty="0"/>
              <a:t>The project addresses the following nine specific research questions:</a:t>
            </a:r>
            <a:br>
              <a:rPr lang="en-US" sz="1600" b="0" dirty="0"/>
            </a:br>
            <a:br>
              <a:rPr lang="en-US" sz="1600" b="0" dirty="0"/>
            </a:br>
            <a:r>
              <a:rPr lang="en-US" sz="1600" dirty="0"/>
              <a:t>Property Types: </a:t>
            </a:r>
            <a:r>
              <a:rPr lang="en-US" sz="1600" b="0" dirty="0"/>
              <a:t>What are the different property types listed in the dataset?</a:t>
            </a:r>
            <a:br>
              <a:rPr lang="en-US" sz="1600" b="0" dirty="0"/>
            </a:br>
            <a:r>
              <a:rPr lang="en-US" sz="1600" dirty="0"/>
              <a:t>Listing Distribution: </a:t>
            </a:r>
            <a:r>
              <a:rPr lang="en-US" sz="1600" b="0" dirty="0"/>
              <a:t>Which neighborhood group has the highest number of listings?</a:t>
            </a:r>
            <a:br>
              <a:rPr lang="en-US" sz="1600" b="0" dirty="0"/>
            </a:br>
            <a:r>
              <a:rPr lang="en-US" sz="1600" dirty="0"/>
              <a:t>Pricing Hotspots: </a:t>
            </a:r>
            <a:r>
              <a:rPr lang="en-US" sz="1600" b="0" dirty="0"/>
              <a:t>Which neighborhood group has the highest average prices for Airbnb listings?</a:t>
            </a:r>
            <a:br>
              <a:rPr lang="en-US" sz="1600" b="0" dirty="0"/>
            </a:br>
            <a:r>
              <a:rPr lang="en-US" sz="1600" dirty="0"/>
              <a:t>Construction Year &amp; Price: </a:t>
            </a:r>
            <a:r>
              <a:rPr lang="en-US" sz="1600" b="0" dirty="0"/>
              <a:t>Is there a relationship between the construction year of the property and its price?</a:t>
            </a:r>
            <a:br>
              <a:rPr lang="en-US" sz="1600" b="0" dirty="0"/>
            </a:br>
            <a:r>
              <a:rPr lang="en-US" sz="1600" dirty="0"/>
              <a:t>Top Hosts: </a:t>
            </a:r>
            <a:r>
              <a:rPr lang="en-US" sz="1600" b="0" dirty="0"/>
              <a:t>Who are the top 10 hosts based on the calculated host listing count?</a:t>
            </a:r>
            <a:br>
              <a:rPr lang="en-US" sz="1600" b="0" dirty="0"/>
            </a:br>
            <a:r>
              <a:rPr lang="en-US" sz="1600" dirty="0"/>
              <a:t>Host Verification &amp; Reviews: </a:t>
            </a:r>
            <a:r>
              <a:rPr lang="en-US" sz="1600" b="0" dirty="0"/>
              <a:t>Are hosts with verified identities more likely to receive positive reviews?</a:t>
            </a:r>
            <a:br>
              <a:rPr lang="en-US" sz="1600" b="0" dirty="0"/>
            </a:br>
            <a:r>
              <a:rPr lang="en-US" sz="1600" dirty="0"/>
              <a:t>Price &amp; Service Fee Correlation: </a:t>
            </a:r>
            <a:r>
              <a:rPr lang="en-US" sz="1600" b="0" dirty="0"/>
              <a:t>Is there a correlation between the price of a listing and its service fee?</a:t>
            </a:r>
            <a:br>
              <a:rPr lang="en-US" sz="1600" b="0" dirty="0"/>
            </a:br>
            <a:r>
              <a:rPr lang="en-US" sz="1600" dirty="0"/>
              <a:t>Review Rates: </a:t>
            </a:r>
            <a:r>
              <a:rPr lang="en-US" sz="1600" b="0" dirty="0"/>
              <a:t>What is the average review rate number (e.g., stars) for listings, and does it vary based on the neighborhood group and room type?</a:t>
            </a:r>
            <a:br>
              <a:rPr lang="en-US" sz="1600" b="0" dirty="0"/>
            </a:br>
            <a:r>
              <a:rPr lang="en-US" sz="1600" b="0" dirty="0"/>
              <a:t>H</a:t>
            </a:r>
            <a:r>
              <a:rPr lang="en-US" sz="1600" dirty="0"/>
              <a:t>ost Size &amp; Availability: </a:t>
            </a:r>
            <a:r>
              <a:rPr lang="en-US" sz="1600" b="0" dirty="0"/>
              <a:t>Are hosts with a higher calculated host listings count more likely to maintain higher availability throughout the year?</a:t>
            </a:r>
            <a:br>
              <a:rPr lang="en-GB" sz="1600" b="0" dirty="0"/>
            </a:br>
            <a:endParaRPr lang="en-IN" sz="16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8" y="1057591"/>
            <a:ext cx="7904481" cy="3990023"/>
          </a:xfrm>
        </p:spPr>
        <p:txBody>
          <a:bodyPr>
            <a:noAutofit/>
          </a:bodyPr>
          <a:lstStyle/>
          <a:p>
            <a:pPr>
              <a:lnSpc>
                <a:spcPct val="150000"/>
              </a:lnSpc>
            </a:pPr>
            <a:r>
              <a:rPr lang="en-US" sz="1200" dirty="0"/>
              <a:t>The key end-users are : </a:t>
            </a:r>
          </a:p>
          <a:p>
            <a:pPr>
              <a:lnSpc>
                <a:spcPct val="150000"/>
              </a:lnSpc>
              <a:buFont typeface="Wingdings" panose="05000000000000000000" pitchFamily="2" charset="2"/>
              <a:buChar char="v"/>
            </a:pPr>
            <a:r>
              <a:rPr lang="en-US" sz="1200" b="1" dirty="0"/>
              <a:t>Airbnb Hosts / Prospective Hosts :</a:t>
            </a:r>
          </a:p>
          <a:p>
            <a:pPr>
              <a:lnSpc>
                <a:spcPct val="150000"/>
              </a:lnSpc>
            </a:pPr>
            <a:r>
              <a:rPr lang="en-US" sz="1200" dirty="0"/>
              <a:t> They use the data to understand market trends, set competitive pricing identify the most profitable property types , and benchmark their host performance against the top </a:t>
            </a:r>
            <a:r>
              <a:rPr lang="en-US" sz="1200" dirty="0" err="1"/>
              <a:t>hosts.They</a:t>
            </a:r>
            <a:r>
              <a:rPr lang="en-US" sz="1200" dirty="0"/>
              <a:t> can use the availability insights to optimize their listing management.</a:t>
            </a:r>
          </a:p>
          <a:p>
            <a:pPr>
              <a:lnSpc>
                <a:spcPct val="150000"/>
              </a:lnSpc>
              <a:buFont typeface="Wingdings" panose="05000000000000000000" pitchFamily="2" charset="2"/>
              <a:buChar char="v"/>
            </a:pPr>
            <a:r>
              <a:rPr lang="en-US" sz="1200" b="1" dirty="0"/>
              <a:t>Property Managers and Real Estate Investors:</a:t>
            </a:r>
          </a:p>
          <a:p>
            <a:pPr>
              <a:lnSpc>
                <a:spcPct val="150000"/>
              </a:lnSpc>
            </a:pPr>
            <a:r>
              <a:rPr lang="en-US" sz="1200" dirty="0"/>
              <a:t>They are interested in market-level data to determine the best neighborhoods for investment and the expected revenue </a:t>
            </a:r>
            <a:r>
              <a:rPr lang="en-US" sz="1200" dirty="0" err="1"/>
              <a:t>potential.They</a:t>
            </a:r>
            <a:r>
              <a:rPr lang="en-US" sz="1200" dirty="0"/>
              <a:t> use the analysis of construction year to assess the value and price correlation of properties.</a:t>
            </a:r>
          </a:p>
          <a:p>
            <a:pPr>
              <a:lnSpc>
                <a:spcPct val="150000"/>
              </a:lnSpc>
              <a:buFont typeface="Wingdings" panose="05000000000000000000" pitchFamily="2" charset="2"/>
              <a:buChar char="v"/>
            </a:pPr>
            <a:r>
              <a:rPr lang="en-US" sz="1200" b="1" dirty="0"/>
              <a:t>Travelers/Guests:</a:t>
            </a:r>
          </a:p>
          <a:p>
            <a:pPr>
              <a:lnSpc>
                <a:spcPct val="150000"/>
              </a:lnSpc>
            </a:pPr>
            <a:r>
              <a:rPr lang="en-US" sz="1200" dirty="0"/>
              <a:t>While less direct, the analysis of review rates provides valuable information to travelers looking for reliable, high-quality, and well-reviewed accommodations.</a:t>
            </a:r>
          </a:p>
          <a:p>
            <a:pPr>
              <a:lnSpc>
                <a:spcPct val="150000"/>
              </a:lnSpc>
              <a:buFont typeface="Wingdings" panose="05000000000000000000" pitchFamily="2" charset="2"/>
              <a:buChar char="v"/>
            </a:pPr>
            <a:r>
              <a:rPr lang="en-US" sz="1200" b="1" dirty="0"/>
              <a:t>Local Government/Urban Planners:</a:t>
            </a:r>
          </a:p>
          <a:p>
            <a:pPr>
              <a:lnSpc>
                <a:spcPct val="150000"/>
              </a:lnSpc>
            </a:pPr>
            <a:r>
              <a:rPr lang="en-US" sz="1200" dirty="0"/>
              <a:t>They may use the insights on listing distribution and property types to understand the impact of short-term rentals on local housing markets and inform regulatory decisions.</a:t>
            </a:r>
            <a:endParaRPr lang="en-IN" sz="1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254950"/>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rcRect l="6260" t="3708" r="14571" b="5032"/>
          <a:stretch>
            <a:fillRect/>
          </a:stretch>
        </p:blipFill>
        <p:spPr>
          <a:xfrm flipH="1">
            <a:off x="-10720" y="4111051"/>
            <a:ext cx="1367405" cy="2746949"/>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48673" y="1134614"/>
            <a:ext cx="9027702" cy="5243448"/>
          </a:xfrm>
        </p:spPr>
        <p:txBody>
          <a:bodyPr>
            <a:normAutofit fontScale="85000" lnSpcReduction="10000"/>
          </a:bodyPr>
          <a:lstStyle/>
          <a:p>
            <a:pPr lvl="1">
              <a:lnSpc>
                <a:spcPct val="150000"/>
              </a:lnSpc>
            </a:pPr>
            <a:r>
              <a:rPr lang="en-US" dirty="0"/>
              <a:t>The technologies used are : </a:t>
            </a:r>
          </a:p>
          <a:p>
            <a:pPr lvl="1">
              <a:lnSpc>
                <a:spcPct val="150000"/>
              </a:lnSpc>
              <a:buFont typeface="Wingdings" panose="05000000000000000000" pitchFamily="2" charset="2"/>
              <a:buChar char="v"/>
            </a:pPr>
            <a:r>
              <a:rPr lang="en-US" b="1" dirty="0"/>
              <a:t>Programming &amp; Core Libraries (The Engine):</a:t>
            </a:r>
          </a:p>
          <a:p>
            <a:pPr lvl="1">
              <a:lnSpc>
                <a:spcPct val="150000"/>
              </a:lnSpc>
            </a:pPr>
            <a:r>
              <a:rPr lang="en-US" dirty="0"/>
              <a:t>Python is the primary programming language </a:t>
            </a:r>
          </a:p>
          <a:p>
            <a:pPr lvl="1">
              <a:lnSpc>
                <a:spcPct val="150000"/>
              </a:lnSpc>
            </a:pPr>
            <a:r>
              <a:rPr lang="en-US" dirty="0"/>
              <a:t>The core work is done using the Pandas library for all data loading, cleaning, manipulation, and statistical calculations </a:t>
            </a:r>
          </a:p>
          <a:p>
            <a:pPr lvl="1">
              <a:lnSpc>
                <a:spcPct val="150000"/>
              </a:lnSpc>
              <a:buFont typeface="Wingdings" panose="05000000000000000000" pitchFamily="2" charset="2"/>
              <a:buChar char="v"/>
            </a:pPr>
            <a:r>
              <a:rPr lang="en-US" b="1" dirty="0"/>
              <a:t>Data Visualization (The Output):</a:t>
            </a:r>
          </a:p>
          <a:p>
            <a:pPr lvl="1">
              <a:lnSpc>
                <a:spcPct val="150000"/>
              </a:lnSpc>
            </a:pPr>
            <a:r>
              <a:rPr lang="en-US" dirty="0"/>
              <a:t>Matplotlib and Seaborn are used to create all graphical representations, including distribution plots, bar charts, and correlation visualizations . </a:t>
            </a:r>
          </a:p>
          <a:p>
            <a:pPr lvl="1">
              <a:lnSpc>
                <a:spcPct val="150000"/>
              </a:lnSpc>
              <a:buFont typeface="Wingdings" panose="05000000000000000000" pitchFamily="2" charset="2"/>
              <a:buChar char="v"/>
            </a:pPr>
            <a:r>
              <a:rPr lang="en-US" b="1" dirty="0"/>
              <a:t>Development Environment (The Workspace):</a:t>
            </a:r>
          </a:p>
          <a:p>
            <a:pPr lvl="1">
              <a:lnSpc>
                <a:spcPct val="150000"/>
              </a:lnSpc>
            </a:pPr>
            <a:r>
              <a:rPr lang="en-US" dirty="0"/>
              <a:t>The project is executed within an interactive coding environment, most commonly </a:t>
            </a:r>
            <a:r>
              <a:rPr lang="en-US" dirty="0" err="1"/>
              <a:t>Jupyter</a:t>
            </a:r>
            <a:r>
              <a:rPr lang="en-US" dirty="0"/>
              <a:t> Notebooks, to seamlessly combine code, output, and explanatory text.</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593287" y="254398"/>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fade">
                                      <p:cBhvr>
                                        <p:cTn id="51" dur="1000"/>
                                        <p:tgtEl>
                                          <p:spTgt spid="7">
                                            <p:txEl>
                                              <p:pRg st="7" end="7"/>
                                            </p:txEl>
                                          </p:spTgt>
                                        </p:tgtEl>
                                      </p:cBhvr>
                                    </p:animEffect>
                                    <p:anim calcmode="lin" valueType="num">
                                      <p:cBhvr>
                                        <p:cTn id="52"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7B4D5A52-1E4E-C103-61C5-332C78D394B6}"/>
              </a:ext>
            </a:extLst>
          </p:cNvPr>
          <p:cNvPicPr>
            <a:picLocks noChangeAspect="1"/>
          </p:cNvPicPr>
          <p:nvPr/>
        </p:nvPicPr>
        <p:blipFill>
          <a:blip r:embed="rId3"/>
          <a:stretch>
            <a:fillRect/>
          </a:stretch>
        </p:blipFill>
        <p:spPr>
          <a:xfrm>
            <a:off x="1186191" y="1105458"/>
            <a:ext cx="7792222" cy="511270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C2BB0D1-ABC6-383B-1F73-252061363A92}"/>
              </a:ext>
            </a:extLst>
          </p:cNvPr>
          <p:cNvPicPr>
            <a:picLocks noChangeAspect="1"/>
          </p:cNvPicPr>
          <p:nvPr/>
        </p:nvPicPr>
        <p:blipFill>
          <a:blip r:embed="rId3"/>
          <a:stretch>
            <a:fillRect/>
          </a:stretch>
        </p:blipFill>
        <p:spPr>
          <a:xfrm>
            <a:off x="1702562" y="1431693"/>
            <a:ext cx="8629823" cy="443556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DE7A647-A50B-136F-3E8B-DC315265E802}"/>
              </a:ext>
            </a:extLst>
          </p:cNvPr>
          <p:cNvPicPr>
            <a:picLocks noChangeAspect="1"/>
          </p:cNvPicPr>
          <p:nvPr/>
        </p:nvPicPr>
        <p:blipFill>
          <a:blip r:embed="rId3"/>
          <a:stretch>
            <a:fillRect/>
          </a:stretch>
        </p:blipFill>
        <p:spPr>
          <a:xfrm>
            <a:off x="1241312" y="1275371"/>
            <a:ext cx="7681980" cy="490611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71605" y="2757154"/>
            <a:ext cx="9402238" cy="1127023"/>
          </a:xfrm>
        </p:spPr>
        <p:txBody>
          <a:bodyPr vert="horz" lIns="91440" tIns="45720" rIns="91440" bIns="45720" rtlCol="0" anchor="t">
            <a:normAutofit/>
          </a:bodyPr>
          <a:lstStyle/>
          <a:p>
            <a:pPr marL="0" indent="0">
              <a:buNone/>
            </a:pPr>
            <a:r>
              <a:rPr lang="en-US" dirty="0"/>
              <a:t>https://github.com/jothiovia-2004/VOIS_AICTE_Oct2025_Oviya-Kuppusamy.git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629</TotalTime>
  <Words>772</Words>
  <Application>Microsoft Office PowerPoint</Application>
  <PresentationFormat>Widescreen</PresentationFormat>
  <Paragraphs>38</Paragraphs>
  <Slides>12</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Calibri</vt:lpstr>
      <vt:lpstr>Trebuchet MS</vt:lpstr>
      <vt:lpstr>Wingdings</vt:lpstr>
      <vt:lpstr>Wingdings 3</vt:lpstr>
      <vt:lpstr>Facet</vt:lpstr>
      <vt:lpstr>Acrobat Document</vt:lpstr>
      <vt:lpstr>Project Title – AIRBNB HOTEL BOOKING ANALYSIS</vt:lpstr>
      <vt:lpstr>PROBLEM  STATEMENT</vt:lpstr>
      <vt:lpstr>Project Description  This project is an exploratory data analysis (EDA) of the Airbnb Open Data dataset. It aims to uncover key insights into the Airbnb listings. The analysis will focus on understanding the characteristics of the properties, the distribution of listings across different geographical areas, and the factors influencing listing prices and host performance.  The project addresses the following nine specific research questions:  Property Types: What are the different property types listed in the dataset? Listing Distribution: Which neighborhood group has the highest number of listings? Pricing Hotspots: Which neighborhood group has the highest average prices for Airbnb listings? Construction Year &amp; Price: Is there a relationship between the construction year of the property and its price? Top Hosts: Who are the top 10 hosts based on the calculated host listing count? Host Verification &amp; Reviews: Are hosts with verified identities more likely to receive positive reviews? Price &amp; Service Fee Correlation: Is there a correlation between the price of a listing and its service fee? Review Rates: What is the average review rate number (e.g., stars) for listings, and does it vary based on the neighborhood group and room type? Host Size &amp; Availability: Are hosts with a higher calculated host listings count more likely to maintain higher availability throughout the year?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Oviya Kuppusamy</cp:lastModifiedBy>
  <cp:revision>107</cp:revision>
  <dcterms:created xsi:type="dcterms:W3CDTF">2021-07-11T13:13:15Z</dcterms:created>
  <dcterms:modified xsi:type="dcterms:W3CDTF">2025-09-29T08:11:52Z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