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CE6DD"/>
        </a:solidFill>
        <a:effectLst/>
      </p:bgPr>
    </p:bg>
    <p:spTree>
      <p:nvGrpSpPr>
        <p:cNvPr id="1" name=""/>
        <p:cNvGrpSpPr/>
        <p:nvPr/>
      </p:nvGrpSpPr>
      <p:grpSpPr>
        <a:xfrm>
          <a:off x="0" y="0"/>
          <a:ext cx="0" cy="0"/>
          <a:chOff x="0" y="0"/>
          <a:chExt cx="0" cy="0"/>
        </a:xfrm>
      </p:grpSpPr>
      <p:grpSp>
        <p:nvGrpSpPr>
          <p:cNvPr id="2" name="Group 2"/>
          <p:cNvGrpSpPr/>
          <p:nvPr/>
        </p:nvGrpSpPr>
        <p:grpSpPr>
          <a:xfrm>
            <a:off x="736110" y="436903"/>
            <a:ext cx="17311001" cy="9413194"/>
            <a:chOff x="0" y="0"/>
            <a:chExt cx="4559276" cy="2479195"/>
          </a:xfrm>
        </p:grpSpPr>
        <p:sp>
          <p:nvSpPr>
            <p:cNvPr id="3" name="Freeform 3"/>
            <p:cNvSpPr/>
            <p:nvPr/>
          </p:nvSpPr>
          <p:spPr>
            <a:xfrm>
              <a:off x="0" y="0"/>
              <a:ext cx="4559276" cy="2479195"/>
            </a:xfrm>
            <a:custGeom>
              <a:avLst/>
              <a:gdLst/>
              <a:ahLst/>
              <a:cxnLst/>
              <a:rect l="l" t="t" r="r" b="b"/>
              <a:pathLst>
                <a:path w="4559276" h="2479195">
                  <a:moveTo>
                    <a:pt x="0" y="0"/>
                  </a:moveTo>
                  <a:lnTo>
                    <a:pt x="4559276" y="0"/>
                  </a:lnTo>
                  <a:lnTo>
                    <a:pt x="4559276" y="2479195"/>
                  </a:lnTo>
                  <a:lnTo>
                    <a:pt x="0" y="2479195"/>
                  </a:lnTo>
                  <a:close/>
                </a:path>
              </a:pathLst>
            </a:custGeom>
            <a:solidFill>
              <a:srgbClr val="DC9750"/>
            </a:solidFill>
          </p:spPr>
        </p:sp>
        <p:sp>
          <p:nvSpPr>
            <p:cNvPr id="4" name="TextBox 4"/>
            <p:cNvSpPr txBox="1"/>
            <p:nvPr/>
          </p:nvSpPr>
          <p:spPr>
            <a:xfrm>
              <a:off x="0" y="-38100"/>
              <a:ext cx="4559276" cy="2517295"/>
            </a:xfrm>
            <a:prstGeom prst="rect">
              <a:avLst/>
            </a:prstGeom>
          </p:spPr>
          <p:txBody>
            <a:bodyPr lIns="50800" tIns="50800" rIns="50800" bIns="50800" rtlCol="0" anchor="ctr"/>
            <a:lstStyle/>
            <a:p>
              <a:pPr algn="ctr">
                <a:lnSpc>
                  <a:spcPts val="1919"/>
                </a:lnSpc>
              </a:pPr>
              <a:endParaRPr/>
            </a:p>
          </p:txBody>
        </p:sp>
      </p:grpSp>
      <p:sp>
        <p:nvSpPr>
          <p:cNvPr id="5" name="Freeform 5"/>
          <p:cNvSpPr/>
          <p:nvPr/>
        </p:nvSpPr>
        <p:spPr>
          <a:xfrm rot="-5400000">
            <a:off x="10480742" y="2531339"/>
            <a:ext cx="9413194" cy="5224323"/>
          </a:xfrm>
          <a:custGeom>
            <a:avLst/>
            <a:gdLst/>
            <a:ahLst/>
            <a:cxnLst/>
            <a:rect l="l" t="t" r="r" b="b"/>
            <a:pathLst>
              <a:path w="9413194" h="5224323">
                <a:moveTo>
                  <a:pt x="0" y="0"/>
                </a:moveTo>
                <a:lnTo>
                  <a:pt x="9413194" y="0"/>
                </a:lnTo>
                <a:lnTo>
                  <a:pt x="9413194" y="5224322"/>
                </a:lnTo>
                <a:lnTo>
                  <a:pt x="0" y="52243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260982" y="1095375"/>
            <a:ext cx="10606732" cy="5772265"/>
          </a:xfrm>
          <a:prstGeom prst="rect">
            <a:avLst/>
          </a:prstGeom>
        </p:spPr>
        <p:txBody>
          <a:bodyPr lIns="0" tIns="0" rIns="0" bIns="0" rtlCol="0" anchor="t">
            <a:spAutoFit/>
          </a:bodyPr>
          <a:lstStyle/>
          <a:p>
            <a:pPr algn="ctr">
              <a:lnSpc>
                <a:spcPts val="10748"/>
              </a:lnSpc>
            </a:pPr>
            <a:r>
              <a:rPr lang="en-US" sz="11557">
                <a:solidFill>
                  <a:srgbClr val="1D1D1D"/>
                </a:solidFill>
                <a:latin typeface="Times New Roman"/>
                <a:ea typeface="Times New Roman"/>
                <a:cs typeface="Times New Roman"/>
                <a:sym typeface="Times New Roman"/>
              </a:rPr>
              <a:t>Smart Expense Tracker with NLP-Based Query Detection</a:t>
            </a:r>
          </a:p>
        </p:txBody>
      </p:sp>
      <p:sp>
        <p:nvSpPr>
          <p:cNvPr id="7" name="Freeform 7"/>
          <p:cNvSpPr/>
          <p:nvPr/>
        </p:nvSpPr>
        <p:spPr>
          <a:xfrm>
            <a:off x="13393417" y="436903"/>
            <a:ext cx="5499163" cy="9413194"/>
          </a:xfrm>
          <a:custGeom>
            <a:avLst/>
            <a:gdLst/>
            <a:ahLst/>
            <a:cxnLst/>
            <a:rect l="l" t="t" r="r" b="b"/>
            <a:pathLst>
              <a:path w="5499163" h="9413194">
                <a:moveTo>
                  <a:pt x="0" y="0"/>
                </a:moveTo>
                <a:lnTo>
                  <a:pt x="5499163" y="0"/>
                </a:lnTo>
                <a:lnTo>
                  <a:pt x="5499163" y="9413194"/>
                </a:lnTo>
                <a:lnTo>
                  <a:pt x="0" y="9413194"/>
                </a:lnTo>
                <a:lnTo>
                  <a:pt x="0" y="0"/>
                </a:lnTo>
                <a:close/>
              </a:path>
            </a:pathLst>
          </a:custGeom>
          <a:blipFill>
            <a:blip r:embed="rId4"/>
            <a:stretch>
              <a:fillRect l="-16137" r="-16998"/>
            </a:stretch>
          </a:blipFill>
        </p:spPr>
      </p:sp>
      <p:sp>
        <p:nvSpPr>
          <p:cNvPr id="8" name="TextBox 8"/>
          <p:cNvSpPr txBox="1"/>
          <p:nvPr/>
        </p:nvSpPr>
        <p:spPr>
          <a:xfrm>
            <a:off x="7151270" y="7942509"/>
            <a:ext cx="6887061" cy="1562213"/>
          </a:xfrm>
          <a:prstGeom prst="rect">
            <a:avLst/>
          </a:prstGeom>
        </p:spPr>
        <p:txBody>
          <a:bodyPr lIns="0" tIns="0" rIns="0" bIns="0" rtlCol="0" anchor="t">
            <a:spAutoFit/>
          </a:bodyPr>
          <a:lstStyle/>
          <a:p>
            <a:pPr algn="ctr">
              <a:lnSpc>
                <a:spcPts val="3962"/>
              </a:lnSpc>
            </a:pPr>
            <a:r>
              <a:rPr lang="en-US" sz="3302">
                <a:solidFill>
                  <a:srgbClr val="1D1D1D"/>
                </a:solidFill>
                <a:latin typeface="Times New Roman"/>
                <a:ea typeface="Times New Roman"/>
                <a:cs typeface="Times New Roman"/>
                <a:sym typeface="Times New Roman"/>
              </a:rPr>
              <a:t>Done by: </a:t>
            </a:r>
          </a:p>
          <a:p>
            <a:pPr algn="ctr">
              <a:lnSpc>
                <a:spcPts val="3962"/>
              </a:lnSpc>
            </a:pPr>
            <a:r>
              <a:rPr lang="en-US" sz="3302">
                <a:solidFill>
                  <a:srgbClr val="1D1D1D"/>
                </a:solidFill>
                <a:latin typeface="Times New Roman"/>
                <a:ea typeface="Times New Roman"/>
                <a:cs typeface="Times New Roman"/>
                <a:sym typeface="Times New Roman"/>
              </a:rPr>
              <a:t>Gitanjali J (221801012)</a:t>
            </a:r>
          </a:p>
          <a:p>
            <a:pPr algn="ctr">
              <a:lnSpc>
                <a:spcPts val="3962"/>
              </a:lnSpc>
            </a:pPr>
            <a:r>
              <a:rPr lang="en-US" sz="3302">
                <a:solidFill>
                  <a:srgbClr val="1D1D1D"/>
                </a:solidFill>
                <a:latin typeface="Times New Roman"/>
                <a:ea typeface="Times New Roman"/>
                <a:cs typeface="Times New Roman"/>
                <a:sym typeface="Times New Roman"/>
              </a:rPr>
              <a:t>Jotheswari P (221801022)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CE6DD"/>
        </a:solidFill>
        <a:effectLst/>
      </p:bgPr>
    </p:bg>
    <p:spTree>
      <p:nvGrpSpPr>
        <p:cNvPr id="1" name=""/>
        <p:cNvGrpSpPr/>
        <p:nvPr/>
      </p:nvGrpSpPr>
      <p:grpSpPr>
        <a:xfrm>
          <a:off x="0" y="0"/>
          <a:ext cx="0" cy="0"/>
          <a:chOff x="0" y="0"/>
          <a:chExt cx="0" cy="0"/>
        </a:xfrm>
      </p:grpSpPr>
      <p:grpSp>
        <p:nvGrpSpPr>
          <p:cNvPr id="2" name="Group 2"/>
          <p:cNvGrpSpPr/>
          <p:nvPr/>
        </p:nvGrpSpPr>
        <p:grpSpPr>
          <a:xfrm>
            <a:off x="488500" y="436903"/>
            <a:ext cx="17311001" cy="9413194"/>
            <a:chOff x="0" y="0"/>
            <a:chExt cx="4559276" cy="2479195"/>
          </a:xfrm>
        </p:grpSpPr>
        <p:sp>
          <p:nvSpPr>
            <p:cNvPr id="3" name="Freeform 3"/>
            <p:cNvSpPr/>
            <p:nvPr/>
          </p:nvSpPr>
          <p:spPr>
            <a:xfrm>
              <a:off x="0" y="0"/>
              <a:ext cx="4559276" cy="2479195"/>
            </a:xfrm>
            <a:custGeom>
              <a:avLst/>
              <a:gdLst/>
              <a:ahLst/>
              <a:cxnLst/>
              <a:rect l="l" t="t" r="r" b="b"/>
              <a:pathLst>
                <a:path w="4559276" h="2479195">
                  <a:moveTo>
                    <a:pt x="0" y="0"/>
                  </a:moveTo>
                  <a:lnTo>
                    <a:pt x="4559276" y="0"/>
                  </a:lnTo>
                  <a:lnTo>
                    <a:pt x="4559276" y="2479195"/>
                  </a:lnTo>
                  <a:lnTo>
                    <a:pt x="0" y="2479195"/>
                  </a:lnTo>
                  <a:close/>
                </a:path>
              </a:pathLst>
            </a:custGeom>
            <a:solidFill>
              <a:srgbClr val="FFFFFF"/>
            </a:solidFill>
          </p:spPr>
        </p:sp>
        <p:sp>
          <p:nvSpPr>
            <p:cNvPr id="4" name="TextBox 4"/>
            <p:cNvSpPr txBox="1"/>
            <p:nvPr/>
          </p:nvSpPr>
          <p:spPr>
            <a:xfrm>
              <a:off x="0" y="-38100"/>
              <a:ext cx="4559276" cy="2517295"/>
            </a:xfrm>
            <a:prstGeom prst="rect">
              <a:avLst/>
            </a:prstGeom>
          </p:spPr>
          <p:txBody>
            <a:bodyPr lIns="50800" tIns="50800" rIns="50800" bIns="50800" rtlCol="0" anchor="ctr"/>
            <a:lstStyle/>
            <a:p>
              <a:pPr algn="ctr">
                <a:lnSpc>
                  <a:spcPts val="1919"/>
                </a:lnSpc>
              </a:pPr>
              <a:endParaRPr/>
            </a:p>
          </p:txBody>
        </p:sp>
      </p:grpSp>
      <p:sp>
        <p:nvSpPr>
          <p:cNvPr id="5" name="Freeform 5"/>
          <p:cNvSpPr/>
          <p:nvPr/>
        </p:nvSpPr>
        <p:spPr>
          <a:xfrm rot="-10800000">
            <a:off x="488500" y="436903"/>
            <a:ext cx="9413194" cy="2836919"/>
          </a:xfrm>
          <a:custGeom>
            <a:avLst/>
            <a:gdLst/>
            <a:ahLst/>
            <a:cxnLst/>
            <a:rect l="l" t="t" r="r" b="b"/>
            <a:pathLst>
              <a:path w="9413194" h="2836919">
                <a:moveTo>
                  <a:pt x="0" y="0"/>
                </a:moveTo>
                <a:lnTo>
                  <a:pt x="9413194" y="0"/>
                </a:lnTo>
                <a:lnTo>
                  <a:pt x="9413194" y="2836919"/>
                </a:lnTo>
                <a:lnTo>
                  <a:pt x="0" y="2836919"/>
                </a:lnTo>
                <a:lnTo>
                  <a:pt x="0" y="0"/>
                </a:lnTo>
                <a:close/>
              </a:path>
            </a:pathLst>
          </a:custGeom>
          <a:blipFill>
            <a:blip r:embed="rId2">
              <a:extLst>
                <a:ext uri="{96DAC541-7B7A-43D3-8B79-37D633B846F1}">
                  <asvg:svgBlip xmlns:asvg="http://schemas.microsoft.com/office/drawing/2016/SVG/main" r:embed="rId3"/>
                </a:ext>
              </a:extLst>
            </a:blip>
            <a:stretch>
              <a:fillRect b="-84154"/>
            </a:stretch>
          </a:blipFill>
        </p:spPr>
      </p:sp>
      <p:sp>
        <p:nvSpPr>
          <p:cNvPr id="6" name="Freeform 6"/>
          <p:cNvSpPr/>
          <p:nvPr/>
        </p:nvSpPr>
        <p:spPr>
          <a:xfrm rot="-10800000">
            <a:off x="8496284" y="348599"/>
            <a:ext cx="9303216" cy="2925222"/>
          </a:xfrm>
          <a:custGeom>
            <a:avLst/>
            <a:gdLst/>
            <a:ahLst/>
            <a:cxnLst/>
            <a:rect l="l" t="t" r="r" b="b"/>
            <a:pathLst>
              <a:path w="9303216" h="2925222">
                <a:moveTo>
                  <a:pt x="0" y="0"/>
                </a:moveTo>
                <a:lnTo>
                  <a:pt x="9303216" y="0"/>
                </a:lnTo>
                <a:lnTo>
                  <a:pt x="9303216" y="2925223"/>
                </a:lnTo>
                <a:lnTo>
                  <a:pt x="0" y="2925223"/>
                </a:lnTo>
                <a:lnTo>
                  <a:pt x="0" y="0"/>
                </a:lnTo>
                <a:close/>
              </a:path>
            </a:pathLst>
          </a:custGeom>
          <a:blipFill>
            <a:blip r:embed="rId2">
              <a:extLst>
                <a:ext uri="{96DAC541-7B7A-43D3-8B79-37D633B846F1}">
                  <asvg:svgBlip xmlns:asvg="http://schemas.microsoft.com/office/drawing/2016/SVG/main" r:embed="rId3"/>
                </a:ext>
              </a:extLst>
            </a:blip>
            <a:stretch>
              <a:fillRect l="-1182" b="-78595"/>
            </a:stretch>
          </a:blipFill>
        </p:spPr>
      </p:sp>
      <p:sp>
        <p:nvSpPr>
          <p:cNvPr id="7" name="Freeform 7"/>
          <p:cNvSpPr/>
          <p:nvPr/>
        </p:nvSpPr>
        <p:spPr>
          <a:xfrm>
            <a:off x="12795459" y="5285036"/>
            <a:ext cx="4651608" cy="4136529"/>
          </a:xfrm>
          <a:custGeom>
            <a:avLst/>
            <a:gdLst/>
            <a:ahLst/>
            <a:cxnLst/>
            <a:rect l="l" t="t" r="r" b="b"/>
            <a:pathLst>
              <a:path w="4651608" h="4136529">
                <a:moveTo>
                  <a:pt x="0" y="0"/>
                </a:moveTo>
                <a:lnTo>
                  <a:pt x="4651608" y="0"/>
                </a:lnTo>
                <a:lnTo>
                  <a:pt x="4651608" y="4136528"/>
                </a:lnTo>
                <a:lnTo>
                  <a:pt x="0" y="4136528"/>
                </a:lnTo>
                <a:lnTo>
                  <a:pt x="0" y="0"/>
                </a:lnTo>
                <a:close/>
              </a:path>
            </a:pathLst>
          </a:custGeom>
          <a:blipFill>
            <a:blip r:embed="rId4"/>
            <a:stretch>
              <a:fillRect r="-20499" b="-74220"/>
            </a:stretch>
          </a:blipFill>
        </p:spPr>
      </p:sp>
      <p:sp>
        <p:nvSpPr>
          <p:cNvPr id="8" name="TextBox 8"/>
          <p:cNvSpPr txBox="1"/>
          <p:nvPr/>
        </p:nvSpPr>
        <p:spPr>
          <a:xfrm>
            <a:off x="5695290" y="740129"/>
            <a:ext cx="16879424" cy="933858"/>
          </a:xfrm>
          <a:prstGeom prst="rect">
            <a:avLst/>
          </a:prstGeom>
        </p:spPr>
        <p:txBody>
          <a:bodyPr lIns="0" tIns="0" rIns="0" bIns="0" rtlCol="0" anchor="t">
            <a:spAutoFit/>
          </a:bodyPr>
          <a:lstStyle/>
          <a:p>
            <a:pPr algn="l">
              <a:lnSpc>
                <a:spcPts val="5952"/>
              </a:lnSpc>
            </a:pPr>
            <a:r>
              <a:rPr lang="en-US" sz="6400">
                <a:solidFill>
                  <a:srgbClr val="1D1D1D"/>
                </a:solidFill>
                <a:latin typeface="Times New Roman"/>
                <a:ea typeface="Times New Roman"/>
                <a:cs typeface="Times New Roman"/>
                <a:sym typeface="Times New Roman"/>
              </a:rPr>
              <a:t>Techonology Used</a:t>
            </a:r>
          </a:p>
        </p:txBody>
      </p:sp>
      <p:sp>
        <p:nvSpPr>
          <p:cNvPr id="9" name="TextBox 9"/>
          <p:cNvSpPr txBox="1"/>
          <p:nvPr/>
        </p:nvSpPr>
        <p:spPr>
          <a:xfrm>
            <a:off x="1167039" y="3226197"/>
            <a:ext cx="10094714" cy="733425"/>
          </a:xfrm>
          <a:prstGeom prst="rect">
            <a:avLst/>
          </a:prstGeom>
        </p:spPr>
        <p:txBody>
          <a:bodyPr lIns="0" tIns="0" rIns="0" bIns="0" rtlCol="0" anchor="t">
            <a:spAutoFit/>
          </a:bodyPr>
          <a:lstStyle/>
          <a:p>
            <a:pPr algn="just">
              <a:lnSpc>
                <a:spcPts val="2759"/>
              </a:lnSpc>
            </a:pPr>
            <a:r>
              <a:rPr lang="en-US" sz="2299">
                <a:solidFill>
                  <a:srgbClr val="1D1D1D"/>
                </a:solidFill>
                <a:latin typeface="Times New Roman"/>
                <a:ea typeface="Times New Roman"/>
                <a:cs typeface="Times New Roman"/>
                <a:sym typeface="Times New Roman"/>
              </a:rPr>
              <a:t>Programming Language</a:t>
            </a:r>
          </a:p>
          <a:p>
            <a:pPr algn="just">
              <a:lnSpc>
                <a:spcPts val="2759"/>
              </a:lnSpc>
            </a:pPr>
            <a:r>
              <a:rPr lang="en-US" sz="2299">
                <a:solidFill>
                  <a:srgbClr val="1D1D1D"/>
                </a:solidFill>
                <a:latin typeface="Times New Roman"/>
                <a:ea typeface="Times New Roman"/>
                <a:cs typeface="Times New Roman"/>
                <a:sym typeface="Times New Roman"/>
              </a:rPr>
              <a:t>Python: Core language for implementing logic, NLP, database handling, and ML.</a:t>
            </a:r>
          </a:p>
        </p:txBody>
      </p:sp>
      <p:sp>
        <p:nvSpPr>
          <p:cNvPr id="10" name="TextBox 10"/>
          <p:cNvSpPr txBox="1"/>
          <p:nvPr/>
        </p:nvSpPr>
        <p:spPr>
          <a:xfrm>
            <a:off x="1167039" y="4102291"/>
            <a:ext cx="13408343" cy="733425"/>
          </a:xfrm>
          <a:prstGeom prst="rect">
            <a:avLst/>
          </a:prstGeom>
        </p:spPr>
        <p:txBody>
          <a:bodyPr lIns="0" tIns="0" rIns="0" bIns="0" rtlCol="0" anchor="t">
            <a:spAutoFit/>
          </a:bodyPr>
          <a:lstStyle/>
          <a:p>
            <a:pPr algn="l">
              <a:lnSpc>
                <a:spcPts val="2759"/>
              </a:lnSpc>
              <a:spcBef>
                <a:spcPct val="0"/>
              </a:spcBef>
            </a:pPr>
            <a:r>
              <a:rPr lang="en-US" sz="2299">
                <a:solidFill>
                  <a:srgbClr val="1D1D1D"/>
                </a:solidFill>
                <a:latin typeface="Times New Roman"/>
                <a:ea typeface="Times New Roman"/>
                <a:cs typeface="Times New Roman"/>
                <a:sym typeface="Times New Roman"/>
              </a:rPr>
              <a:t>Database</a:t>
            </a:r>
          </a:p>
          <a:p>
            <a:pPr algn="l">
              <a:lnSpc>
                <a:spcPts val="2759"/>
              </a:lnSpc>
              <a:spcBef>
                <a:spcPct val="0"/>
              </a:spcBef>
            </a:pPr>
            <a:r>
              <a:rPr lang="en-US" sz="2299">
                <a:solidFill>
                  <a:srgbClr val="1D1D1D"/>
                </a:solidFill>
                <a:latin typeface="Times New Roman"/>
                <a:ea typeface="Times New Roman"/>
                <a:cs typeface="Times New Roman"/>
                <a:sym typeface="Times New Roman"/>
              </a:rPr>
              <a:t>SQLite (.db file): Lightweight, serverless database used for storing expense records, user data, and categories.</a:t>
            </a:r>
          </a:p>
        </p:txBody>
      </p:sp>
      <p:sp>
        <p:nvSpPr>
          <p:cNvPr id="11" name="TextBox 11"/>
          <p:cNvSpPr txBox="1"/>
          <p:nvPr/>
        </p:nvSpPr>
        <p:spPr>
          <a:xfrm>
            <a:off x="1167039" y="5095875"/>
            <a:ext cx="12649062" cy="1076325"/>
          </a:xfrm>
          <a:prstGeom prst="rect">
            <a:avLst/>
          </a:prstGeom>
        </p:spPr>
        <p:txBody>
          <a:bodyPr lIns="0" tIns="0" rIns="0" bIns="0" rtlCol="0" anchor="t">
            <a:spAutoFit/>
          </a:bodyPr>
          <a:lstStyle/>
          <a:p>
            <a:pPr algn="l">
              <a:lnSpc>
                <a:spcPts val="2759"/>
              </a:lnSpc>
              <a:spcBef>
                <a:spcPct val="0"/>
              </a:spcBef>
            </a:pPr>
            <a:r>
              <a:rPr lang="en-US" sz="2299">
                <a:solidFill>
                  <a:srgbClr val="1D1D1D"/>
                </a:solidFill>
                <a:latin typeface="Times New Roman"/>
                <a:ea typeface="Times New Roman"/>
                <a:cs typeface="Times New Roman"/>
                <a:sym typeface="Times New Roman"/>
              </a:rPr>
              <a:t>Natural Language Processing (NLP)</a:t>
            </a:r>
          </a:p>
          <a:p>
            <a:pPr algn="l">
              <a:lnSpc>
                <a:spcPts val="2759"/>
              </a:lnSpc>
              <a:spcBef>
                <a:spcPct val="0"/>
              </a:spcBef>
            </a:pPr>
            <a:r>
              <a:rPr lang="en-US" sz="2299">
                <a:solidFill>
                  <a:srgbClr val="1D1D1D"/>
                </a:solidFill>
                <a:latin typeface="Times New Roman"/>
                <a:ea typeface="Times New Roman"/>
                <a:cs typeface="Times New Roman"/>
                <a:sym typeface="Times New Roman"/>
              </a:rPr>
              <a:t>NLTK / spaCy / Transformers: For understanding user queries, intent recognition, and entity extraction.</a:t>
            </a:r>
          </a:p>
        </p:txBody>
      </p:sp>
      <p:sp>
        <p:nvSpPr>
          <p:cNvPr id="12" name="TextBox 12"/>
          <p:cNvSpPr txBox="1"/>
          <p:nvPr/>
        </p:nvSpPr>
        <p:spPr>
          <a:xfrm>
            <a:off x="1167039" y="6315075"/>
            <a:ext cx="6651427" cy="733425"/>
          </a:xfrm>
          <a:prstGeom prst="rect">
            <a:avLst/>
          </a:prstGeom>
        </p:spPr>
        <p:txBody>
          <a:bodyPr lIns="0" tIns="0" rIns="0" bIns="0" rtlCol="0" anchor="t">
            <a:spAutoFit/>
          </a:bodyPr>
          <a:lstStyle/>
          <a:p>
            <a:pPr algn="l">
              <a:lnSpc>
                <a:spcPts val="2759"/>
              </a:lnSpc>
              <a:spcBef>
                <a:spcPct val="0"/>
              </a:spcBef>
            </a:pPr>
            <a:r>
              <a:rPr lang="en-US" sz="2299">
                <a:solidFill>
                  <a:srgbClr val="1D1D1D"/>
                </a:solidFill>
                <a:latin typeface="Times New Roman"/>
                <a:ea typeface="Times New Roman"/>
                <a:cs typeface="Times New Roman"/>
                <a:sym typeface="Times New Roman"/>
              </a:rPr>
              <a:t>Graphical User Interface (GUI)</a:t>
            </a:r>
          </a:p>
          <a:p>
            <a:pPr algn="l">
              <a:lnSpc>
                <a:spcPts val="2759"/>
              </a:lnSpc>
              <a:spcBef>
                <a:spcPct val="0"/>
              </a:spcBef>
            </a:pPr>
            <a:r>
              <a:rPr lang="en-US" sz="2299">
                <a:solidFill>
                  <a:srgbClr val="1D1D1D"/>
                </a:solidFill>
                <a:latin typeface="Times New Roman"/>
                <a:ea typeface="Times New Roman"/>
                <a:cs typeface="Times New Roman"/>
                <a:sym typeface="Times New Roman"/>
              </a:rPr>
              <a:t>Tkinter: For building a simple desktop GUI interface.</a:t>
            </a:r>
          </a:p>
        </p:txBody>
      </p:sp>
      <p:sp>
        <p:nvSpPr>
          <p:cNvPr id="13" name="TextBox 13"/>
          <p:cNvSpPr txBox="1"/>
          <p:nvPr/>
        </p:nvSpPr>
        <p:spPr>
          <a:xfrm>
            <a:off x="1172332" y="7305675"/>
            <a:ext cx="8045529" cy="733425"/>
          </a:xfrm>
          <a:prstGeom prst="rect">
            <a:avLst/>
          </a:prstGeom>
        </p:spPr>
        <p:txBody>
          <a:bodyPr lIns="0" tIns="0" rIns="0" bIns="0" rtlCol="0" anchor="t">
            <a:spAutoFit/>
          </a:bodyPr>
          <a:lstStyle/>
          <a:p>
            <a:pPr algn="l">
              <a:lnSpc>
                <a:spcPts val="2759"/>
              </a:lnSpc>
              <a:spcBef>
                <a:spcPct val="0"/>
              </a:spcBef>
            </a:pPr>
            <a:r>
              <a:rPr lang="en-US" sz="2299">
                <a:solidFill>
                  <a:srgbClr val="1D1D1D"/>
                </a:solidFill>
                <a:latin typeface="Times New Roman"/>
                <a:ea typeface="Times New Roman"/>
                <a:cs typeface="Times New Roman"/>
                <a:sym typeface="Times New Roman"/>
              </a:rPr>
              <a:t>Others</a:t>
            </a:r>
          </a:p>
          <a:p>
            <a:pPr algn="l">
              <a:lnSpc>
                <a:spcPts val="2759"/>
              </a:lnSpc>
              <a:spcBef>
                <a:spcPct val="0"/>
              </a:spcBef>
            </a:pPr>
            <a:r>
              <a:rPr lang="en-US" sz="2299">
                <a:solidFill>
                  <a:srgbClr val="1D1D1D"/>
                </a:solidFill>
                <a:latin typeface="Times New Roman"/>
                <a:ea typeface="Times New Roman"/>
                <a:cs typeface="Times New Roman"/>
                <a:sym typeface="Times New Roman"/>
              </a:rPr>
              <a:t>datetime / calendar: For handling time-based queries and reports.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CE6DD"/>
        </a:solidFill>
        <a:effectLst/>
      </p:bgPr>
    </p:bg>
    <p:spTree>
      <p:nvGrpSpPr>
        <p:cNvPr id="1" name=""/>
        <p:cNvGrpSpPr/>
        <p:nvPr/>
      </p:nvGrpSpPr>
      <p:grpSpPr>
        <a:xfrm>
          <a:off x="0" y="0"/>
          <a:ext cx="0" cy="0"/>
          <a:chOff x="0" y="0"/>
          <a:chExt cx="0" cy="0"/>
        </a:xfrm>
      </p:grpSpPr>
      <p:grpSp>
        <p:nvGrpSpPr>
          <p:cNvPr id="2" name="Group 2"/>
          <p:cNvGrpSpPr/>
          <p:nvPr/>
        </p:nvGrpSpPr>
        <p:grpSpPr>
          <a:xfrm>
            <a:off x="488500" y="436903"/>
            <a:ext cx="17311001" cy="9413194"/>
            <a:chOff x="0" y="0"/>
            <a:chExt cx="4559276" cy="2479195"/>
          </a:xfrm>
        </p:grpSpPr>
        <p:sp>
          <p:nvSpPr>
            <p:cNvPr id="3" name="Freeform 3"/>
            <p:cNvSpPr/>
            <p:nvPr/>
          </p:nvSpPr>
          <p:spPr>
            <a:xfrm>
              <a:off x="0" y="0"/>
              <a:ext cx="4559276" cy="2479195"/>
            </a:xfrm>
            <a:custGeom>
              <a:avLst/>
              <a:gdLst/>
              <a:ahLst/>
              <a:cxnLst/>
              <a:rect l="l" t="t" r="r" b="b"/>
              <a:pathLst>
                <a:path w="4559276" h="2479195">
                  <a:moveTo>
                    <a:pt x="0" y="0"/>
                  </a:moveTo>
                  <a:lnTo>
                    <a:pt x="4559276" y="0"/>
                  </a:lnTo>
                  <a:lnTo>
                    <a:pt x="4559276" y="2479195"/>
                  </a:lnTo>
                  <a:lnTo>
                    <a:pt x="0" y="2479195"/>
                  </a:lnTo>
                  <a:close/>
                </a:path>
              </a:pathLst>
            </a:custGeom>
            <a:solidFill>
              <a:srgbClr val="FFFFFF"/>
            </a:solidFill>
          </p:spPr>
        </p:sp>
        <p:sp>
          <p:nvSpPr>
            <p:cNvPr id="4" name="TextBox 4"/>
            <p:cNvSpPr txBox="1"/>
            <p:nvPr/>
          </p:nvSpPr>
          <p:spPr>
            <a:xfrm>
              <a:off x="0" y="-38100"/>
              <a:ext cx="4559276" cy="2517295"/>
            </a:xfrm>
            <a:prstGeom prst="rect">
              <a:avLst/>
            </a:prstGeom>
          </p:spPr>
          <p:txBody>
            <a:bodyPr lIns="50800" tIns="50800" rIns="50800" bIns="50800" rtlCol="0" anchor="ctr"/>
            <a:lstStyle/>
            <a:p>
              <a:pPr algn="ctr">
                <a:lnSpc>
                  <a:spcPts val="1919"/>
                </a:lnSpc>
              </a:pPr>
              <a:endParaRPr/>
            </a:p>
          </p:txBody>
        </p:sp>
      </p:grpSp>
      <p:sp>
        <p:nvSpPr>
          <p:cNvPr id="5" name="Freeform 5"/>
          <p:cNvSpPr/>
          <p:nvPr/>
        </p:nvSpPr>
        <p:spPr>
          <a:xfrm rot="-10800000">
            <a:off x="488500" y="436903"/>
            <a:ext cx="9413194" cy="2836919"/>
          </a:xfrm>
          <a:custGeom>
            <a:avLst/>
            <a:gdLst/>
            <a:ahLst/>
            <a:cxnLst/>
            <a:rect l="l" t="t" r="r" b="b"/>
            <a:pathLst>
              <a:path w="9413194" h="2836919">
                <a:moveTo>
                  <a:pt x="0" y="0"/>
                </a:moveTo>
                <a:lnTo>
                  <a:pt x="9413194" y="0"/>
                </a:lnTo>
                <a:lnTo>
                  <a:pt x="9413194" y="2836919"/>
                </a:lnTo>
                <a:lnTo>
                  <a:pt x="0" y="2836919"/>
                </a:lnTo>
                <a:lnTo>
                  <a:pt x="0" y="0"/>
                </a:lnTo>
                <a:close/>
              </a:path>
            </a:pathLst>
          </a:custGeom>
          <a:blipFill>
            <a:blip r:embed="rId2">
              <a:extLst>
                <a:ext uri="{96DAC541-7B7A-43D3-8B79-37D633B846F1}">
                  <asvg:svgBlip xmlns:asvg="http://schemas.microsoft.com/office/drawing/2016/SVG/main" r:embed="rId3"/>
                </a:ext>
              </a:extLst>
            </a:blip>
            <a:stretch>
              <a:fillRect b="-84154"/>
            </a:stretch>
          </a:blipFill>
        </p:spPr>
      </p:sp>
      <p:sp>
        <p:nvSpPr>
          <p:cNvPr id="6" name="Freeform 6"/>
          <p:cNvSpPr/>
          <p:nvPr/>
        </p:nvSpPr>
        <p:spPr>
          <a:xfrm rot="-10800000">
            <a:off x="8496284" y="436903"/>
            <a:ext cx="9303216" cy="2925222"/>
          </a:xfrm>
          <a:custGeom>
            <a:avLst/>
            <a:gdLst/>
            <a:ahLst/>
            <a:cxnLst/>
            <a:rect l="l" t="t" r="r" b="b"/>
            <a:pathLst>
              <a:path w="9303216" h="2925222">
                <a:moveTo>
                  <a:pt x="0" y="0"/>
                </a:moveTo>
                <a:lnTo>
                  <a:pt x="9303216" y="0"/>
                </a:lnTo>
                <a:lnTo>
                  <a:pt x="9303216" y="2925222"/>
                </a:lnTo>
                <a:lnTo>
                  <a:pt x="0" y="2925222"/>
                </a:lnTo>
                <a:lnTo>
                  <a:pt x="0" y="0"/>
                </a:lnTo>
                <a:close/>
              </a:path>
            </a:pathLst>
          </a:custGeom>
          <a:blipFill>
            <a:blip r:embed="rId2">
              <a:extLst>
                <a:ext uri="{96DAC541-7B7A-43D3-8B79-37D633B846F1}">
                  <asvg:svgBlip xmlns:asvg="http://schemas.microsoft.com/office/drawing/2016/SVG/main" r:embed="rId3"/>
                </a:ext>
              </a:extLst>
            </a:blip>
            <a:stretch>
              <a:fillRect l="-1182" b="-78595"/>
            </a:stretch>
          </a:blipFill>
        </p:spPr>
      </p:sp>
      <p:sp>
        <p:nvSpPr>
          <p:cNvPr id="7" name="TextBox 7"/>
          <p:cNvSpPr txBox="1"/>
          <p:nvPr/>
        </p:nvSpPr>
        <p:spPr>
          <a:xfrm>
            <a:off x="6862726" y="762156"/>
            <a:ext cx="16879424" cy="933858"/>
          </a:xfrm>
          <a:prstGeom prst="rect">
            <a:avLst/>
          </a:prstGeom>
        </p:spPr>
        <p:txBody>
          <a:bodyPr lIns="0" tIns="0" rIns="0" bIns="0" rtlCol="0" anchor="t">
            <a:spAutoFit/>
          </a:bodyPr>
          <a:lstStyle/>
          <a:p>
            <a:pPr algn="l">
              <a:lnSpc>
                <a:spcPts val="5952"/>
              </a:lnSpc>
            </a:pPr>
            <a:r>
              <a:rPr lang="en-US" sz="6400">
                <a:solidFill>
                  <a:srgbClr val="1D1D1D"/>
                </a:solidFill>
                <a:latin typeface="Times New Roman"/>
                <a:ea typeface="Times New Roman"/>
                <a:cs typeface="Times New Roman"/>
                <a:sym typeface="Times New Roman"/>
              </a:rPr>
              <a:t>Modules</a:t>
            </a:r>
          </a:p>
        </p:txBody>
      </p:sp>
      <p:sp>
        <p:nvSpPr>
          <p:cNvPr id="8" name="TextBox 8"/>
          <p:cNvSpPr txBox="1"/>
          <p:nvPr/>
        </p:nvSpPr>
        <p:spPr>
          <a:xfrm>
            <a:off x="634287" y="3149997"/>
            <a:ext cx="16959248" cy="2488630"/>
          </a:xfrm>
          <a:prstGeom prst="rect">
            <a:avLst/>
          </a:prstGeom>
        </p:spPr>
        <p:txBody>
          <a:bodyPr lIns="0" tIns="0" rIns="0" bIns="0" rtlCol="0" anchor="t">
            <a:spAutoFit/>
          </a:bodyPr>
          <a:lstStyle/>
          <a:p>
            <a:pPr algn="just">
              <a:lnSpc>
                <a:spcPts val="5039"/>
              </a:lnSpc>
            </a:pPr>
            <a:r>
              <a:rPr lang="en-US" sz="2800" dirty="0">
                <a:solidFill>
                  <a:srgbClr val="1D1D1D"/>
                </a:solidFill>
                <a:latin typeface="Times New Roman"/>
                <a:ea typeface="Times New Roman"/>
                <a:cs typeface="Times New Roman"/>
                <a:sym typeface="Times New Roman"/>
              </a:rPr>
              <a:t>User Registration </a:t>
            </a:r>
            <a:r>
              <a:rPr lang="en-US" sz="2800" dirty="0" err="1">
                <a:solidFill>
                  <a:srgbClr val="1D1D1D"/>
                </a:solidFill>
                <a:latin typeface="Times New Roman"/>
                <a:ea typeface="Times New Roman"/>
                <a:cs typeface="Times New Roman"/>
                <a:sym typeface="Times New Roman"/>
              </a:rPr>
              <a:t>Module:Used</a:t>
            </a:r>
            <a:r>
              <a:rPr lang="en-US" sz="2800" dirty="0">
                <a:solidFill>
                  <a:srgbClr val="1D1D1D"/>
                </a:solidFill>
                <a:latin typeface="Times New Roman"/>
                <a:ea typeface="Times New Roman"/>
                <a:cs typeface="Times New Roman"/>
                <a:sym typeface="Times New Roman"/>
              </a:rPr>
              <a:t> for users to register the application for personalized experience</a:t>
            </a:r>
          </a:p>
          <a:p>
            <a:pPr algn="just">
              <a:lnSpc>
                <a:spcPts val="5039"/>
              </a:lnSpc>
            </a:pPr>
            <a:r>
              <a:rPr lang="en-US" sz="2800" dirty="0">
                <a:solidFill>
                  <a:srgbClr val="1D1D1D"/>
                </a:solidFill>
                <a:latin typeface="Times New Roman"/>
                <a:ea typeface="Times New Roman"/>
                <a:cs typeface="Times New Roman"/>
                <a:sym typeface="Times New Roman"/>
              </a:rPr>
              <a:t>Data Storage </a:t>
            </a:r>
            <a:r>
              <a:rPr lang="en-US" sz="2800" dirty="0" err="1">
                <a:solidFill>
                  <a:srgbClr val="1D1D1D"/>
                </a:solidFill>
                <a:latin typeface="Times New Roman"/>
                <a:ea typeface="Times New Roman"/>
                <a:cs typeface="Times New Roman"/>
                <a:sym typeface="Times New Roman"/>
              </a:rPr>
              <a:t>Module:Used</a:t>
            </a:r>
            <a:r>
              <a:rPr lang="en-US" sz="2800" dirty="0">
                <a:solidFill>
                  <a:srgbClr val="1D1D1D"/>
                </a:solidFill>
                <a:latin typeface="Times New Roman"/>
                <a:ea typeface="Times New Roman"/>
                <a:cs typeface="Times New Roman"/>
                <a:sym typeface="Times New Roman"/>
              </a:rPr>
              <a:t> to store the data/expenses of the user </a:t>
            </a:r>
          </a:p>
          <a:p>
            <a:pPr algn="just">
              <a:lnSpc>
                <a:spcPts val="5039"/>
              </a:lnSpc>
            </a:pPr>
            <a:r>
              <a:rPr lang="en-US" sz="2800" dirty="0">
                <a:solidFill>
                  <a:srgbClr val="1D1D1D"/>
                </a:solidFill>
                <a:latin typeface="Times New Roman"/>
                <a:ea typeface="Times New Roman"/>
                <a:cs typeface="Times New Roman"/>
                <a:sym typeface="Times New Roman"/>
              </a:rPr>
              <a:t>Expense Tracking </a:t>
            </a:r>
            <a:r>
              <a:rPr lang="en-US" sz="2800" dirty="0" err="1">
                <a:solidFill>
                  <a:srgbClr val="1D1D1D"/>
                </a:solidFill>
                <a:latin typeface="Times New Roman"/>
                <a:ea typeface="Times New Roman"/>
                <a:cs typeface="Times New Roman"/>
                <a:sym typeface="Times New Roman"/>
              </a:rPr>
              <a:t>Module:Tracks</a:t>
            </a:r>
            <a:r>
              <a:rPr lang="en-US" sz="2800" dirty="0">
                <a:solidFill>
                  <a:srgbClr val="1D1D1D"/>
                </a:solidFill>
                <a:latin typeface="Times New Roman"/>
                <a:ea typeface="Times New Roman"/>
                <a:cs typeface="Times New Roman"/>
                <a:sym typeface="Times New Roman"/>
              </a:rPr>
              <a:t> expenses of the user and gives customized results</a:t>
            </a:r>
          </a:p>
          <a:p>
            <a:pPr algn="just">
              <a:lnSpc>
                <a:spcPts val="5039"/>
              </a:lnSpc>
            </a:pPr>
            <a:r>
              <a:rPr lang="en-US" sz="2800" dirty="0">
                <a:solidFill>
                  <a:srgbClr val="1D1D1D"/>
                </a:solidFill>
                <a:latin typeface="Times New Roman"/>
                <a:ea typeface="Times New Roman"/>
                <a:cs typeface="Times New Roman"/>
                <a:sym typeface="Times New Roman"/>
              </a:rPr>
              <a:t>Natural Language </a:t>
            </a:r>
            <a:r>
              <a:rPr lang="en-US" sz="2800" dirty="0" err="1">
                <a:solidFill>
                  <a:srgbClr val="1D1D1D"/>
                </a:solidFill>
                <a:latin typeface="Times New Roman"/>
                <a:ea typeface="Times New Roman"/>
                <a:cs typeface="Times New Roman"/>
                <a:sym typeface="Times New Roman"/>
              </a:rPr>
              <a:t>Procseeing</a:t>
            </a:r>
            <a:r>
              <a:rPr lang="en-US" sz="2800" dirty="0">
                <a:solidFill>
                  <a:srgbClr val="1D1D1D"/>
                </a:solidFill>
                <a:latin typeface="Times New Roman"/>
                <a:ea typeface="Times New Roman"/>
                <a:cs typeface="Times New Roman"/>
                <a:sym typeface="Times New Roman"/>
              </a:rPr>
              <a:t> </a:t>
            </a:r>
            <a:r>
              <a:rPr lang="en-US" sz="2800" dirty="0" err="1">
                <a:solidFill>
                  <a:srgbClr val="1D1D1D"/>
                </a:solidFill>
                <a:latin typeface="Times New Roman"/>
                <a:ea typeface="Times New Roman"/>
                <a:cs typeface="Times New Roman"/>
                <a:sym typeface="Times New Roman"/>
              </a:rPr>
              <a:t>Module:Used</a:t>
            </a:r>
            <a:r>
              <a:rPr lang="en-US" sz="2800" dirty="0">
                <a:solidFill>
                  <a:srgbClr val="1D1D1D"/>
                </a:solidFill>
                <a:latin typeface="Times New Roman"/>
                <a:ea typeface="Times New Roman"/>
                <a:cs typeface="Times New Roman"/>
                <a:sym typeface="Times New Roman"/>
              </a:rPr>
              <a:t> for user </a:t>
            </a:r>
            <a:r>
              <a:rPr lang="en-US" sz="2800" dirty="0" err="1">
                <a:solidFill>
                  <a:srgbClr val="1D1D1D"/>
                </a:solidFill>
                <a:latin typeface="Times New Roman"/>
                <a:ea typeface="Times New Roman"/>
                <a:cs typeface="Times New Roman"/>
                <a:sym typeface="Times New Roman"/>
              </a:rPr>
              <a:t>querry</a:t>
            </a:r>
            <a:r>
              <a:rPr lang="en-US" sz="2800" dirty="0">
                <a:solidFill>
                  <a:srgbClr val="1D1D1D"/>
                </a:solidFill>
                <a:latin typeface="Times New Roman"/>
                <a:ea typeface="Times New Roman"/>
                <a:cs typeface="Times New Roman"/>
                <a:sym typeface="Times New Roman"/>
              </a:rPr>
              <a:t> detection in the form of a chatbot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CE6DD"/>
        </a:solidFill>
        <a:effectLst/>
      </p:bgPr>
    </p:bg>
    <p:spTree>
      <p:nvGrpSpPr>
        <p:cNvPr id="1" name=""/>
        <p:cNvGrpSpPr/>
        <p:nvPr/>
      </p:nvGrpSpPr>
      <p:grpSpPr>
        <a:xfrm>
          <a:off x="0" y="0"/>
          <a:ext cx="0" cy="0"/>
          <a:chOff x="0" y="0"/>
          <a:chExt cx="0" cy="0"/>
        </a:xfrm>
      </p:grpSpPr>
      <p:grpSp>
        <p:nvGrpSpPr>
          <p:cNvPr id="2" name="Group 2"/>
          <p:cNvGrpSpPr/>
          <p:nvPr/>
        </p:nvGrpSpPr>
        <p:grpSpPr>
          <a:xfrm>
            <a:off x="488500" y="436903"/>
            <a:ext cx="17311001" cy="9850097"/>
            <a:chOff x="0" y="0"/>
            <a:chExt cx="4559276" cy="2594264"/>
          </a:xfrm>
        </p:grpSpPr>
        <p:sp>
          <p:nvSpPr>
            <p:cNvPr id="3" name="Freeform 3"/>
            <p:cNvSpPr/>
            <p:nvPr/>
          </p:nvSpPr>
          <p:spPr>
            <a:xfrm>
              <a:off x="0" y="0"/>
              <a:ext cx="4559276" cy="2594264"/>
            </a:xfrm>
            <a:custGeom>
              <a:avLst/>
              <a:gdLst/>
              <a:ahLst/>
              <a:cxnLst/>
              <a:rect l="l" t="t" r="r" b="b"/>
              <a:pathLst>
                <a:path w="4559276" h="2594264">
                  <a:moveTo>
                    <a:pt x="0" y="0"/>
                  </a:moveTo>
                  <a:lnTo>
                    <a:pt x="4559276" y="0"/>
                  </a:lnTo>
                  <a:lnTo>
                    <a:pt x="4559276" y="2594264"/>
                  </a:lnTo>
                  <a:lnTo>
                    <a:pt x="0" y="2594264"/>
                  </a:lnTo>
                  <a:close/>
                </a:path>
              </a:pathLst>
            </a:custGeom>
            <a:solidFill>
              <a:srgbClr val="FFFFFF"/>
            </a:solidFill>
          </p:spPr>
        </p:sp>
        <p:sp>
          <p:nvSpPr>
            <p:cNvPr id="4" name="TextBox 4"/>
            <p:cNvSpPr txBox="1"/>
            <p:nvPr/>
          </p:nvSpPr>
          <p:spPr>
            <a:xfrm>
              <a:off x="0" y="-38100"/>
              <a:ext cx="4559276" cy="2632364"/>
            </a:xfrm>
            <a:prstGeom prst="rect">
              <a:avLst/>
            </a:prstGeom>
          </p:spPr>
          <p:txBody>
            <a:bodyPr lIns="50800" tIns="50800" rIns="50800" bIns="50800" rtlCol="0" anchor="ctr"/>
            <a:lstStyle/>
            <a:p>
              <a:pPr algn="ctr">
                <a:lnSpc>
                  <a:spcPts val="1919"/>
                </a:lnSpc>
              </a:pPr>
              <a:endParaRPr/>
            </a:p>
          </p:txBody>
        </p:sp>
      </p:grpSp>
      <p:sp>
        <p:nvSpPr>
          <p:cNvPr id="5" name="Freeform 5"/>
          <p:cNvSpPr/>
          <p:nvPr/>
        </p:nvSpPr>
        <p:spPr>
          <a:xfrm rot="-10800000">
            <a:off x="488500" y="436903"/>
            <a:ext cx="9413194" cy="2836919"/>
          </a:xfrm>
          <a:custGeom>
            <a:avLst/>
            <a:gdLst/>
            <a:ahLst/>
            <a:cxnLst/>
            <a:rect l="l" t="t" r="r" b="b"/>
            <a:pathLst>
              <a:path w="9413194" h="2836919">
                <a:moveTo>
                  <a:pt x="0" y="0"/>
                </a:moveTo>
                <a:lnTo>
                  <a:pt x="9413194" y="0"/>
                </a:lnTo>
                <a:lnTo>
                  <a:pt x="9413194" y="2836919"/>
                </a:lnTo>
                <a:lnTo>
                  <a:pt x="0" y="2836919"/>
                </a:lnTo>
                <a:lnTo>
                  <a:pt x="0" y="0"/>
                </a:lnTo>
                <a:close/>
              </a:path>
            </a:pathLst>
          </a:custGeom>
          <a:blipFill>
            <a:blip r:embed="rId2">
              <a:extLst>
                <a:ext uri="{96DAC541-7B7A-43D3-8B79-37D633B846F1}">
                  <asvg:svgBlip xmlns:asvg="http://schemas.microsoft.com/office/drawing/2016/SVG/main" r:embed="rId3"/>
                </a:ext>
              </a:extLst>
            </a:blip>
            <a:stretch>
              <a:fillRect b="-84154"/>
            </a:stretch>
          </a:blipFill>
        </p:spPr>
      </p:sp>
      <p:sp>
        <p:nvSpPr>
          <p:cNvPr id="6" name="Freeform 6"/>
          <p:cNvSpPr/>
          <p:nvPr/>
        </p:nvSpPr>
        <p:spPr>
          <a:xfrm rot="-10800000">
            <a:off x="8496284" y="436903"/>
            <a:ext cx="9303216" cy="2925222"/>
          </a:xfrm>
          <a:custGeom>
            <a:avLst/>
            <a:gdLst/>
            <a:ahLst/>
            <a:cxnLst/>
            <a:rect l="l" t="t" r="r" b="b"/>
            <a:pathLst>
              <a:path w="9303216" h="2925222">
                <a:moveTo>
                  <a:pt x="0" y="0"/>
                </a:moveTo>
                <a:lnTo>
                  <a:pt x="9303216" y="0"/>
                </a:lnTo>
                <a:lnTo>
                  <a:pt x="9303216" y="2925222"/>
                </a:lnTo>
                <a:lnTo>
                  <a:pt x="0" y="2925222"/>
                </a:lnTo>
                <a:lnTo>
                  <a:pt x="0" y="0"/>
                </a:lnTo>
                <a:close/>
              </a:path>
            </a:pathLst>
          </a:custGeom>
          <a:blipFill>
            <a:blip r:embed="rId2">
              <a:extLst>
                <a:ext uri="{96DAC541-7B7A-43D3-8B79-37D633B846F1}">
                  <asvg:svgBlip xmlns:asvg="http://schemas.microsoft.com/office/drawing/2016/SVG/main" r:embed="rId3"/>
                </a:ext>
              </a:extLst>
            </a:blip>
            <a:stretch>
              <a:fillRect l="-1182" b="-78595"/>
            </a:stretch>
          </a:blipFill>
        </p:spPr>
      </p:sp>
      <p:sp>
        <p:nvSpPr>
          <p:cNvPr id="7" name="Freeform 7"/>
          <p:cNvSpPr/>
          <p:nvPr/>
        </p:nvSpPr>
        <p:spPr>
          <a:xfrm>
            <a:off x="3493371" y="2417071"/>
            <a:ext cx="11301259" cy="5452857"/>
          </a:xfrm>
          <a:custGeom>
            <a:avLst/>
            <a:gdLst/>
            <a:ahLst/>
            <a:cxnLst/>
            <a:rect l="l" t="t" r="r" b="b"/>
            <a:pathLst>
              <a:path w="11301259" h="5452857">
                <a:moveTo>
                  <a:pt x="0" y="0"/>
                </a:moveTo>
                <a:lnTo>
                  <a:pt x="11301258" y="0"/>
                </a:lnTo>
                <a:lnTo>
                  <a:pt x="11301258" y="5452858"/>
                </a:lnTo>
                <a:lnTo>
                  <a:pt x="0" y="5452858"/>
                </a:lnTo>
                <a:lnTo>
                  <a:pt x="0" y="0"/>
                </a:lnTo>
                <a:close/>
              </a:path>
            </a:pathLst>
          </a:custGeom>
          <a:blipFill>
            <a:blip r:embed="rId4"/>
            <a:stretch>
              <a:fillRect/>
            </a:stretch>
          </a:blipFill>
        </p:spPr>
      </p:sp>
      <p:sp>
        <p:nvSpPr>
          <p:cNvPr id="8" name="TextBox 8"/>
          <p:cNvSpPr txBox="1"/>
          <p:nvPr/>
        </p:nvSpPr>
        <p:spPr>
          <a:xfrm>
            <a:off x="6862726" y="762156"/>
            <a:ext cx="16879424" cy="933858"/>
          </a:xfrm>
          <a:prstGeom prst="rect">
            <a:avLst/>
          </a:prstGeom>
        </p:spPr>
        <p:txBody>
          <a:bodyPr lIns="0" tIns="0" rIns="0" bIns="0" rtlCol="0" anchor="t">
            <a:spAutoFit/>
          </a:bodyPr>
          <a:lstStyle/>
          <a:p>
            <a:pPr algn="l">
              <a:lnSpc>
                <a:spcPts val="5952"/>
              </a:lnSpc>
            </a:pPr>
            <a:r>
              <a:rPr lang="en-US" sz="6400">
                <a:solidFill>
                  <a:srgbClr val="1D1D1D"/>
                </a:solidFill>
                <a:latin typeface="Times New Roman"/>
                <a:ea typeface="Times New Roman"/>
                <a:cs typeface="Times New Roman"/>
                <a:sym typeface="Times New Roman"/>
              </a:rPr>
              <a:t>Output</a:t>
            </a:r>
          </a:p>
        </p:txBody>
      </p:sp>
      <p:sp>
        <p:nvSpPr>
          <p:cNvPr id="9" name="TextBox 9"/>
          <p:cNvSpPr txBox="1"/>
          <p:nvPr/>
        </p:nvSpPr>
        <p:spPr>
          <a:xfrm>
            <a:off x="308419" y="8555729"/>
            <a:ext cx="17311001" cy="276225"/>
          </a:xfrm>
          <a:prstGeom prst="rect">
            <a:avLst/>
          </a:prstGeom>
        </p:spPr>
        <p:txBody>
          <a:bodyPr lIns="0" tIns="0" rIns="0" bIns="0" rtlCol="0" anchor="t">
            <a:spAutoFit/>
          </a:bodyPr>
          <a:lstStyle/>
          <a:p>
            <a:pPr algn="ctr">
              <a:lnSpc>
                <a:spcPts val="1919"/>
              </a:lnSpc>
              <a:spcBef>
                <a:spcPct val="0"/>
              </a:spcBef>
            </a:pPr>
            <a:r>
              <a:rPr lang="en-US" sz="1599">
                <a:solidFill>
                  <a:srgbClr val="1D1D1D"/>
                </a:solidFill>
                <a:latin typeface="Times New Roman"/>
                <a:ea typeface="Times New Roman"/>
                <a:cs typeface="Times New Roman"/>
                <a:sym typeface="Times New Roman"/>
              </a:rPr>
              <a:t>Expense Tracker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CE6DD"/>
        </a:solidFill>
        <a:effectLst/>
      </p:bgPr>
    </p:bg>
    <p:spTree>
      <p:nvGrpSpPr>
        <p:cNvPr id="1" name=""/>
        <p:cNvGrpSpPr/>
        <p:nvPr/>
      </p:nvGrpSpPr>
      <p:grpSpPr>
        <a:xfrm>
          <a:off x="0" y="0"/>
          <a:ext cx="0" cy="0"/>
          <a:chOff x="0" y="0"/>
          <a:chExt cx="0" cy="0"/>
        </a:xfrm>
      </p:grpSpPr>
      <p:grpSp>
        <p:nvGrpSpPr>
          <p:cNvPr id="2" name="Group 2"/>
          <p:cNvGrpSpPr/>
          <p:nvPr/>
        </p:nvGrpSpPr>
        <p:grpSpPr>
          <a:xfrm>
            <a:off x="488500" y="436903"/>
            <a:ext cx="17311001" cy="9413194"/>
            <a:chOff x="0" y="0"/>
            <a:chExt cx="4559276" cy="2479195"/>
          </a:xfrm>
        </p:grpSpPr>
        <p:sp>
          <p:nvSpPr>
            <p:cNvPr id="3" name="Freeform 3"/>
            <p:cNvSpPr/>
            <p:nvPr/>
          </p:nvSpPr>
          <p:spPr>
            <a:xfrm>
              <a:off x="0" y="0"/>
              <a:ext cx="4559276" cy="2479195"/>
            </a:xfrm>
            <a:custGeom>
              <a:avLst/>
              <a:gdLst/>
              <a:ahLst/>
              <a:cxnLst/>
              <a:rect l="l" t="t" r="r" b="b"/>
              <a:pathLst>
                <a:path w="4559276" h="2479195">
                  <a:moveTo>
                    <a:pt x="0" y="0"/>
                  </a:moveTo>
                  <a:lnTo>
                    <a:pt x="4559276" y="0"/>
                  </a:lnTo>
                  <a:lnTo>
                    <a:pt x="4559276" y="2479195"/>
                  </a:lnTo>
                  <a:lnTo>
                    <a:pt x="0" y="2479195"/>
                  </a:lnTo>
                  <a:close/>
                </a:path>
              </a:pathLst>
            </a:custGeom>
            <a:solidFill>
              <a:srgbClr val="FFFFFF"/>
            </a:solidFill>
          </p:spPr>
        </p:sp>
        <p:sp>
          <p:nvSpPr>
            <p:cNvPr id="4" name="TextBox 4"/>
            <p:cNvSpPr txBox="1"/>
            <p:nvPr/>
          </p:nvSpPr>
          <p:spPr>
            <a:xfrm>
              <a:off x="0" y="-38100"/>
              <a:ext cx="4559276" cy="2517295"/>
            </a:xfrm>
            <a:prstGeom prst="rect">
              <a:avLst/>
            </a:prstGeom>
          </p:spPr>
          <p:txBody>
            <a:bodyPr lIns="50800" tIns="50800" rIns="50800" bIns="50800" rtlCol="0" anchor="ctr"/>
            <a:lstStyle/>
            <a:p>
              <a:pPr algn="ctr">
                <a:lnSpc>
                  <a:spcPts val="1919"/>
                </a:lnSpc>
              </a:pPr>
              <a:endParaRPr/>
            </a:p>
          </p:txBody>
        </p:sp>
      </p:grpSp>
      <p:sp>
        <p:nvSpPr>
          <p:cNvPr id="5" name="Freeform 5"/>
          <p:cNvSpPr/>
          <p:nvPr/>
        </p:nvSpPr>
        <p:spPr>
          <a:xfrm rot="-10800000">
            <a:off x="488500" y="436903"/>
            <a:ext cx="9413194" cy="2836919"/>
          </a:xfrm>
          <a:custGeom>
            <a:avLst/>
            <a:gdLst/>
            <a:ahLst/>
            <a:cxnLst/>
            <a:rect l="l" t="t" r="r" b="b"/>
            <a:pathLst>
              <a:path w="9413194" h="2836919">
                <a:moveTo>
                  <a:pt x="0" y="0"/>
                </a:moveTo>
                <a:lnTo>
                  <a:pt x="9413194" y="0"/>
                </a:lnTo>
                <a:lnTo>
                  <a:pt x="9413194" y="2836919"/>
                </a:lnTo>
                <a:lnTo>
                  <a:pt x="0" y="2836919"/>
                </a:lnTo>
                <a:lnTo>
                  <a:pt x="0" y="0"/>
                </a:lnTo>
                <a:close/>
              </a:path>
            </a:pathLst>
          </a:custGeom>
          <a:blipFill>
            <a:blip r:embed="rId2">
              <a:extLst>
                <a:ext uri="{96DAC541-7B7A-43D3-8B79-37D633B846F1}">
                  <asvg:svgBlip xmlns:asvg="http://schemas.microsoft.com/office/drawing/2016/SVG/main" r:embed="rId3"/>
                </a:ext>
              </a:extLst>
            </a:blip>
            <a:stretch>
              <a:fillRect b="-84154"/>
            </a:stretch>
          </a:blipFill>
        </p:spPr>
      </p:sp>
      <p:sp>
        <p:nvSpPr>
          <p:cNvPr id="6" name="Freeform 6"/>
          <p:cNvSpPr/>
          <p:nvPr/>
        </p:nvSpPr>
        <p:spPr>
          <a:xfrm rot="-10800000">
            <a:off x="8496284" y="436903"/>
            <a:ext cx="9303216" cy="2925222"/>
          </a:xfrm>
          <a:custGeom>
            <a:avLst/>
            <a:gdLst/>
            <a:ahLst/>
            <a:cxnLst/>
            <a:rect l="l" t="t" r="r" b="b"/>
            <a:pathLst>
              <a:path w="9303216" h="2925222">
                <a:moveTo>
                  <a:pt x="0" y="0"/>
                </a:moveTo>
                <a:lnTo>
                  <a:pt x="9303216" y="0"/>
                </a:lnTo>
                <a:lnTo>
                  <a:pt x="9303216" y="2925222"/>
                </a:lnTo>
                <a:lnTo>
                  <a:pt x="0" y="2925222"/>
                </a:lnTo>
                <a:lnTo>
                  <a:pt x="0" y="0"/>
                </a:lnTo>
                <a:close/>
              </a:path>
            </a:pathLst>
          </a:custGeom>
          <a:blipFill>
            <a:blip r:embed="rId2">
              <a:extLst>
                <a:ext uri="{96DAC541-7B7A-43D3-8B79-37D633B846F1}">
                  <asvg:svgBlip xmlns:asvg="http://schemas.microsoft.com/office/drawing/2016/SVG/main" r:embed="rId3"/>
                </a:ext>
              </a:extLst>
            </a:blip>
            <a:stretch>
              <a:fillRect l="-1182" b="-78595"/>
            </a:stretch>
          </a:blipFill>
        </p:spPr>
      </p:sp>
      <p:sp>
        <p:nvSpPr>
          <p:cNvPr id="7" name="Freeform 7"/>
          <p:cNvSpPr/>
          <p:nvPr/>
        </p:nvSpPr>
        <p:spPr>
          <a:xfrm>
            <a:off x="4292978" y="2034574"/>
            <a:ext cx="9227281" cy="6632108"/>
          </a:xfrm>
          <a:custGeom>
            <a:avLst/>
            <a:gdLst/>
            <a:ahLst/>
            <a:cxnLst/>
            <a:rect l="l" t="t" r="r" b="b"/>
            <a:pathLst>
              <a:path w="9227281" h="6632108">
                <a:moveTo>
                  <a:pt x="0" y="0"/>
                </a:moveTo>
                <a:lnTo>
                  <a:pt x="9227280" y="0"/>
                </a:lnTo>
                <a:lnTo>
                  <a:pt x="9227280" y="6632108"/>
                </a:lnTo>
                <a:lnTo>
                  <a:pt x="0" y="6632108"/>
                </a:lnTo>
                <a:lnTo>
                  <a:pt x="0" y="0"/>
                </a:lnTo>
                <a:close/>
              </a:path>
            </a:pathLst>
          </a:custGeom>
          <a:blipFill>
            <a:blip r:embed="rId4"/>
            <a:stretch>
              <a:fillRect/>
            </a:stretch>
          </a:blipFill>
        </p:spPr>
      </p:sp>
      <p:sp>
        <p:nvSpPr>
          <p:cNvPr id="8" name="TextBox 8"/>
          <p:cNvSpPr txBox="1"/>
          <p:nvPr/>
        </p:nvSpPr>
        <p:spPr>
          <a:xfrm>
            <a:off x="6862726" y="762156"/>
            <a:ext cx="16879424" cy="933858"/>
          </a:xfrm>
          <a:prstGeom prst="rect">
            <a:avLst/>
          </a:prstGeom>
        </p:spPr>
        <p:txBody>
          <a:bodyPr lIns="0" tIns="0" rIns="0" bIns="0" rtlCol="0" anchor="t">
            <a:spAutoFit/>
          </a:bodyPr>
          <a:lstStyle/>
          <a:p>
            <a:pPr algn="l">
              <a:lnSpc>
                <a:spcPts val="5952"/>
              </a:lnSpc>
            </a:pPr>
            <a:r>
              <a:rPr lang="en-US" sz="6400">
                <a:solidFill>
                  <a:srgbClr val="1D1D1D"/>
                </a:solidFill>
                <a:latin typeface="Times New Roman"/>
                <a:ea typeface="Times New Roman"/>
                <a:cs typeface="Times New Roman"/>
                <a:sym typeface="Times New Roman"/>
              </a:rPr>
              <a:t>Output</a:t>
            </a:r>
          </a:p>
        </p:txBody>
      </p:sp>
      <p:sp>
        <p:nvSpPr>
          <p:cNvPr id="9" name="TextBox 9"/>
          <p:cNvSpPr txBox="1"/>
          <p:nvPr/>
        </p:nvSpPr>
        <p:spPr>
          <a:xfrm>
            <a:off x="7444963" y="8971482"/>
            <a:ext cx="2102644" cy="276225"/>
          </a:xfrm>
          <a:prstGeom prst="rect">
            <a:avLst/>
          </a:prstGeom>
        </p:spPr>
        <p:txBody>
          <a:bodyPr lIns="0" tIns="0" rIns="0" bIns="0" rtlCol="0" anchor="t">
            <a:spAutoFit/>
          </a:bodyPr>
          <a:lstStyle/>
          <a:p>
            <a:pPr algn="ctr">
              <a:lnSpc>
                <a:spcPts val="1919"/>
              </a:lnSpc>
              <a:spcBef>
                <a:spcPct val="0"/>
              </a:spcBef>
            </a:pPr>
            <a:r>
              <a:rPr lang="en-US" sz="1599">
                <a:solidFill>
                  <a:srgbClr val="1D1D1D"/>
                </a:solidFill>
                <a:latin typeface="Arial"/>
                <a:ea typeface="Arial"/>
                <a:cs typeface="Arial"/>
                <a:sym typeface="Arial"/>
              </a:rPr>
              <a:t>User Query Application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CE6DD"/>
        </a:solidFill>
        <a:effectLst/>
      </p:bgPr>
    </p:bg>
    <p:spTree>
      <p:nvGrpSpPr>
        <p:cNvPr id="1" name=""/>
        <p:cNvGrpSpPr/>
        <p:nvPr/>
      </p:nvGrpSpPr>
      <p:grpSpPr>
        <a:xfrm>
          <a:off x="0" y="0"/>
          <a:ext cx="0" cy="0"/>
          <a:chOff x="0" y="0"/>
          <a:chExt cx="0" cy="0"/>
        </a:xfrm>
      </p:grpSpPr>
      <p:grpSp>
        <p:nvGrpSpPr>
          <p:cNvPr id="2" name="Group 2"/>
          <p:cNvGrpSpPr/>
          <p:nvPr/>
        </p:nvGrpSpPr>
        <p:grpSpPr>
          <a:xfrm>
            <a:off x="488500" y="436903"/>
            <a:ext cx="17311001" cy="9413194"/>
            <a:chOff x="0" y="0"/>
            <a:chExt cx="4559276" cy="2479195"/>
          </a:xfrm>
        </p:grpSpPr>
        <p:sp>
          <p:nvSpPr>
            <p:cNvPr id="3" name="Freeform 3"/>
            <p:cNvSpPr/>
            <p:nvPr/>
          </p:nvSpPr>
          <p:spPr>
            <a:xfrm>
              <a:off x="0" y="0"/>
              <a:ext cx="4559276" cy="2479195"/>
            </a:xfrm>
            <a:custGeom>
              <a:avLst/>
              <a:gdLst/>
              <a:ahLst/>
              <a:cxnLst/>
              <a:rect l="l" t="t" r="r" b="b"/>
              <a:pathLst>
                <a:path w="4559276" h="2479195">
                  <a:moveTo>
                    <a:pt x="0" y="0"/>
                  </a:moveTo>
                  <a:lnTo>
                    <a:pt x="4559276" y="0"/>
                  </a:lnTo>
                  <a:lnTo>
                    <a:pt x="4559276" y="2479195"/>
                  </a:lnTo>
                  <a:lnTo>
                    <a:pt x="0" y="2479195"/>
                  </a:lnTo>
                  <a:close/>
                </a:path>
              </a:pathLst>
            </a:custGeom>
            <a:solidFill>
              <a:srgbClr val="FFFFFF"/>
            </a:solidFill>
          </p:spPr>
        </p:sp>
        <p:sp>
          <p:nvSpPr>
            <p:cNvPr id="4" name="TextBox 4"/>
            <p:cNvSpPr txBox="1"/>
            <p:nvPr/>
          </p:nvSpPr>
          <p:spPr>
            <a:xfrm>
              <a:off x="0" y="-38100"/>
              <a:ext cx="4559276" cy="2517295"/>
            </a:xfrm>
            <a:prstGeom prst="rect">
              <a:avLst/>
            </a:prstGeom>
          </p:spPr>
          <p:txBody>
            <a:bodyPr lIns="50800" tIns="50800" rIns="50800" bIns="50800" rtlCol="0" anchor="ctr"/>
            <a:lstStyle/>
            <a:p>
              <a:pPr algn="ctr">
                <a:lnSpc>
                  <a:spcPts val="1919"/>
                </a:lnSpc>
              </a:pPr>
              <a:endParaRPr/>
            </a:p>
          </p:txBody>
        </p:sp>
      </p:grpSp>
      <p:sp>
        <p:nvSpPr>
          <p:cNvPr id="5" name="Freeform 5"/>
          <p:cNvSpPr/>
          <p:nvPr/>
        </p:nvSpPr>
        <p:spPr>
          <a:xfrm rot="-10800000">
            <a:off x="488500" y="436903"/>
            <a:ext cx="9413194" cy="2836919"/>
          </a:xfrm>
          <a:custGeom>
            <a:avLst/>
            <a:gdLst/>
            <a:ahLst/>
            <a:cxnLst/>
            <a:rect l="l" t="t" r="r" b="b"/>
            <a:pathLst>
              <a:path w="9413194" h="2836919">
                <a:moveTo>
                  <a:pt x="0" y="0"/>
                </a:moveTo>
                <a:lnTo>
                  <a:pt x="9413194" y="0"/>
                </a:lnTo>
                <a:lnTo>
                  <a:pt x="9413194" y="2836919"/>
                </a:lnTo>
                <a:lnTo>
                  <a:pt x="0" y="2836919"/>
                </a:lnTo>
                <a:lnTo>
                  <a:pt x="0" y="0"/>
                </a:lnTo>
                <a:close/>
              </a:path>
            </a:pathLst>
          </a:custGeom>
          <a:blipFill>
            <a:blip r:embed="rId2">
              <a:extLst>
                <a:ext uri="{96DAC541-7B7A-43D3-8B79-37D633B846F1}">
                  <asvg:svgBlip xmlns:asvg="http://schemas.microsoft.com/office/drawing/2016/SVG/main" r:embed="rId3"/>
                </a:ext>
              </a:extLst>
            </a:blip>
            <a:stretch>
              <a:fillRect b="-84154"/>
            </a:stretch>
          </a:blipFill>
        </p:spPr>
      </p:sp>
      <p:sp>
        <p:nvSpPr>
          <p:cNvPr id="6" name="Freeform 6"/>
          <p:cNvSpPr/>
          <p:nvPr/>
        </p:nvSpPr>
        <p:spPr>
          <a:xfrm rot="-10800000">
            <a:off x="8496284" y="436903"/>
            <a:ext cx="9303216" cy="2925222"/>
          </a:xfrm>
          <a:custGeom>
            <a:avLst/>
            <a:gdLst/>
            <a:ahLst/>
            <a:cxnLst/>
            <a:rect l="l" t="t" r="r" b="b"/>
            <a:pathLst>
              <a:path w="9303216" h="2925222">
                <a:moveTo>
                  <a:pt x="0" y="0"/>
                </a:moveTo>
                <a:lnTo>
                  <a:pt x="9303216" y="0"/>
                </a:lnTo>
                <a:lnTo>
                  <a:pt x="9303216" y="2925222"/>
                </a:lnTo>
                <a:lnTo>
                  <a:pt x="0" y="2925222"/>
                </a:lnTo>
                <a:lnTo>
                  <a:pt x="0" y="0"/>
                </a:lnTo>
                <a:close/>
              </a:path>
            </a:pathLst>
          </a:custGeom>
          <a:blipFill>
            <a:blip r:embed="rId2">
              <a:extLst>
                <a:ext uri="{96DAC541-7B7A-43D3-8B79-37D633B846F1}">
                  <asvg:svgBlip xmlns:asvg="http://schemas.microsoft.com/office/drawing/2016/SVG/main" r:embed="rId3"/>
                </a:ext>
              </a:extLst>
            </a:blip>
            <a:stretch>
              <a:fillRect l="-1182" b="-78595"/>
            </a:stretch>
          </a:blipFill>
        </p:spPr>
      </p:sp>
      <p:sp>
        <p:nvSpPr>
          <p:cNvPr id="7" name="TextBox 7"/>
          <p:cNvSpPr txBox="1"/>
          <p:nvPr/>
        </p:nvSpPr>
        <p:spPr>
          <a:xfrm>
            <a:off x="6862726" y="762156"/>
            <a:ext cx="16879424" cy="933858"/>
          </a:xfrm>
          <a:prstGeom prst="rect">
            <a:avLst/>
          </a:prstGeom>
        </p:spPr>
        <p:txBody>
          <a:bodyPr lIns="0" tIns="0" rIns="0" bIns="0" rtlCol="0" anchor="t">
            <a:spAutoFit/>
          </a:bodyPr>
          <a:lstStyle/>
          <a:p>
            <a:pPr algn="l">
              <a:lnSpc>
                <a:spcPts val="5952"/>
              </a:lnSpc>
            </a:pPr>
            <a:r>
              <a:rPr lang="en-US" sz="6400">
                <a:solidFill>
                  <a:srgbClr val="1D1D1D"/>
                </a:solidFill>
                <a:latin typeface="Times New Roman"/>
                <a:ea typeface="Times New Roman"/>
                <a:cs typeface="Times New Roman"/>
                <a:sym typeface="Times New Roman"/>
              </a:rPr>
              <a:t>Conclusion</a:t>
            </a:r>
          </a:p>
        </p:txBody>
      </p:sp>
      <p:sp>
        <p:nvSpPr>
          <p:cNvPr id="8" name="TextBox 8"/>
          <p:cNvSpPr txBox="1"/>
          <p:nvPr/>
        </p:nvSpPr>
        <p:spPr>
          <a:xfrm>
            <a:off x="634287" y="3169047"/>
            <a:ext cx="17019425" cy="5148389"/>
          </a:xfrm>
          <a:prstGeom prst="rect">
            <a:avLst/>
          </a:prstGeom>
        </p:spPr>
        <p:txBody>
          <a:bodyPr lIns="0" tIns="0" rIns="0" bIns="0" rtlCol="0" anchor="t">
            <a:spAutoFit/>
          </a:bodyPr>
          <a:lstStyle/>
          <a:p>
            <a:pPr algn="just">
              <a:lnSpc>
                <a:spcPts val="4006"/>
              </a:lnSpc>
            </a:pPr>
            <a:r>
              <a:rPr lang="en-US" sz="3058">
                <a:solidFill>
                  <a:srgbClr val="1D1D1D"/>
                </a:solidFill>
                <a:latin typeface="Times New Roman"/>
                <a:ea typeface="Times New Roman"/>
                <a:cs typeface="Times New Roman"/>
                <a:sym typeface="Times New Roman"/>
              </a:rPr>
              <a:t>The integration of Natural Language Processing (NLP) into expense tracking systems represents a significant advancement in personal finance management.  Users can interact with their expense trackers more intuitively and efficiently, using natural language queries instead of complex interfaces or manual data entry. </a:t>
            </a:r>
          </a:p>
          <a:p>
            <a:pPr algn="l">
              <a:lnSpc>
                <a:spcPts val="4006"/>
              </a:lnSpc>
            </a:pPr>
            <a:r>
              <a:rPr lang="en-US" sz="3058">
                <a:solidFill>
                  <a:srgbClr val="1D1D1D"/>
                </a:solidFill>
                <a:latin typeface="Times New Roman"/>
                <a:ea typeface="Times New Roman"/>
                <a:cs typeface="Times New Roman"/>
                <a:sym typeface="Times New Roman"/>
              </a:rPr>
              <a:t>This ease of use greatly enhances user engagement and allows for a more seamless experience when tracking daily expenses and obtaining financial insights.The application of NLP can enhance the accuracy and efficiency of expense categorization. Traditional expense tracking systems often rely on manual input or basic rule-based algorithms, which can lead to errors or inefficiencies. </a:t>
            </a:r>
          </a:p>
          <a:p>
            <a:pPr algn="just">
              <a:lnSpc>
                <a:spcPts val="4006"/>
              </a:lnSpc>
            </a:pPr>
            <a:r>
              <a:rPr lang="en-US" sz="3058">
                <a:solidFill>
                  <a:srgbClr val="1D1D1D"/>
                </a:solidFill>
                <a:latin typeface="Times New Roman"/>
                <a:ea typeface="Times New Roman"/>
                <a:cs typeface="Times New Roman"/>
                <a:sym typeface="Times New Roman"/>
              </a:rPr>
              <a:t>However, by employing NLP techniques such as text analysis and intent detection, expense trackers can automatically categorize transactions with a higher level of precision.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E6DD"/>
        </a:solidFill>
        <a:effectLst/>
      </p:bgPr>
    </p:bg>
    <p:spTree>
      <p:nvGrpSpPr>
        <p:cNvPr id="1" name=""/>
        <p:cNvGrpSpPr/>
        <p:nvPr/>
      </p:nvGrpSpPr>
      <p:grpSpPr>
        <a:xfrm>
          <a:off x="0" y="0"/>
          <a:ext cx="0" cy="0"/>
          <a:chOff x="0" y="0"/>
          <a:chExt cx="0" cy="0"/>
        </a:xfrm>
      </p:grpSpPr>
      <p:grpSp>
        <p:nvGrpSpPr>
          <p:cNvPr id="2" name="Group 2"/>
          <p:cNvGrpSpPr/>
          <p:nvPr/>
        </p:nvGrpSpPr>
        <p:grpSpPr>
          <a:xfrm>
            <a:off x="488500" y="436903"/>
            <a:ext cx="17311001" cy="9413194"/>
            <a:chOff x="0" y="0"/>
            <a:chExt cx="4559276" cy="2479195"/>
          </a:xfrm>
        </p:grpSpPr>
        <p:sp>
          <p:nvSpPr>
            <p:cNvPr id="3" name="Freeform 3"/>
            <p:cNvSpPr/>
            <p:nvPr/>
          </p:nvSpPr>
          <p:spPr>
            <a:xfrm>
              <a:off x="0" y="0"/>
              <a:ext cx="4559276" cy="2479195"/>
            </a:xfrm>
            <a:custGeom>
              <a:avLst/>
              <a:gdLst/>
              <a:ahLst/>
              <a:cxnLst/>
              <a:rect l="l" t="t" r="r" b="b"/>
              <a:pathLst>
                <a:path w="4559276" h="2479195">
                  <a:moveTo>
                    <a:pt x="0" y="0"/>
                  </a:moveTo>
                  <a:lnTo>
                    <a:pt x="4559276" y="0"/>
                  </a:lnTo>
                  <a:lnTo>
                    <a:pt x="4559276" y="2479195"/>
                  </a:lnTo>
                  <a:lnTo>
                    <a:pt x="0" y="2479195"/>
                  </a:lnTo>
                  <a:close/>
                </a:path>
              </a:pathLst>
            </a:custGeom>
            <a:solidFill>
              <a:srgbClr val="FFD398"/>
            </a:solidFill>
          </p:spPr>
        </p:sp>
        <p:sp>
          <p:nvSpPr>
            <p:cNvPr id="4" name="TextBox 4"/>
            <p:cNvSpPr txBox="1"/>
            <p:nvPr/>
          </p:nvSpPr>
          <p:spPr>
            <a:xfrm>
              <a:off x="0" y="-38100"/>
              <a:ext cx="4559276" cy="2517295"/>
            </a:xfrm>
            <a:prstGeom prst="rect">
              <a:avLst/>
            </a:prstGeom>
          </p:spPr>
          <p:txBody>
            <a:bodyPr lIns="50800" tIns="50800" rIns="50800" bIns="50800" rtlCol="0" anchor="ctr"/>
            <a:lstStyle/>
            <a:p>
              <a:pPr algn="ctr">
                <a:lnSpc>
                  <a:spcPts val="1919"/>
                </a:lnSpc>
              </a:pPr>
              <a:endParaRPr/>
            </a:p>
          </p:txBody>
        </p:sp>
      </p:grpSp>
      <p:sp>
        <p:nvSpPr>
          <p:cNvPr id="5" name="Freeform 5"/>
          <p:cNvSpPr/>
          <p:nvPr/>
        </p:nvSpPr>
        <p:spPr>
          <a:xfrm rot="-1030055">
            <a:off x="1246254" y="1329708"/>
            <a:ext cx="938544" cy="1615773"/>
          </a:xfrm>
          <a:custGeom>
            <a:avLst/>
            <a:gdLst/>
            <a:ahLst/>
            <a:cxnLst/>
            <a:rect l="l" t="t" r="r" b="b"/>
            <a:pathLst>
              <a:path w="938544" h="1615773">
                <a:moveTo>
                  <a:pt x="0" y="0"/>
                </a:moveTo>
                <a:lnTo>
                  <a:pt x="938544" y="0"/>
                </a:lnTo>
                <a:lnTo>
                  <a:pt x="938544" y="1615773"/>
                </a:lnTo>
                <a:lnTo>
                  <a:pt x="0" y="1615773"/>
                </a:lnTo>
                <a:lnTo>
                  <a:pt x="0" y="0"/>
                </a:lnTo>
                <a:close/>
              </a:path>
            </a:pathLst>
          </a:custGeom>
          <a:blipFill>
            <a:blip r:embed="rId2"/>
            <a:stretch>
              <a:fillRect/>
            </a:stretch>
          </a:blipFill>
        </p:spPr>
      </p:sp>
      <p:sp>
        <p:nvSpPr>
          <p:cNvPr id="6" name="TextBox 6"/>
          <p:cNvSpPr txBox="1"/>
          <p:nvPr/>
        </p:nvSpPr>
        <p:spPr>
          <a:xfrm>
            <a:off x="920076" y="1066800"/>
            <a:ext cx="16447848" cy="933858"/>
          </a:xfrm>
          <a:prstGeom prst="rect">
            <a:avLst/>
          </a:prstGeom>
        </p:spPr>
        <p:txBody>
          <a:bodyPr lIns="0" tIns="0" rIns="0" bIns="0" rtlCol="0" anchor="t">
            <a:spAutoFit/>
          </a:bodyPr>
          <a:lstStyle/>
          <a:p>
            <a:pPr algn="ctr">
              <a:lnSpc>
                <a:spcPts val="5952"/>
              </a:lnSpc>
            </a:pPr>
            <a:r>
              <a:rPr lang="en-US" sz="6400">
                <a:solidFill>
                  <a:srgbClr val="1D1D1D"/>
                </a:solidFill>
                <a:latin typeface="Times New Roman"/>
                <a:ea typeface="Times New Roman"/>
                <a:cs typeface="Times New Roman"/>
                <a:sym typeface="Times New Roman"/>
              </a:rPr>
              <a:t>Problem Statement</a:t>
            </a:r>
          </a:p>
        </p:txBody>
      </p:sp>
      <p:sp>
        <p:nvSpPr>
          <p:cNvPr id="7" name="TextBox 7"/>
          <p:cNvSpPr txBox="1"/>
          <p:nvPr/>
        </p:nvSpPr>
        <p:spPr>
          <a:xfrm>
            <a:off x="735469" y="3836911"/>
            <a:ext cx="17064032" cy="2867025"/>
          </a:xfrm>
          <a:prstGeom prst="rect">
            <a:avLst/>
          </a:prstGeom>
        </p:spPr>
        <p:txBody>
          <a:bodyPr lIns="0" tIns="0" rIns="0" bIns="0" rtlCol="0" anchor="t">
            <a:spAutoFit/>
          </a:bodyPr>
          <a:lstStyle/>
          <a:p>
            <a:pPr algn="just">
              <a:lnSpc>
                <a:spcPts val="3744"/>
              </a:lnSpc>
            </a:pPr>
            <a:r>
              <a:rPr lang="en-US" sz="3120">
                <a:solidFill>
                  <a:srgbClr val="1D1D1D"/>
                </a:solidFill>
                <a:latin typeface="Times New Roman"/>
                <a:ea typeface="Times New Roman"/>
                <a:cs typeface="Times New Roman"/>
                <a:sym typeface="Times New Roman"/>
              </a:rPr>
              <a:t>In the modern digital age, managing personal finances has become increasingly complex, with users facing challenges in tracking expenses, categorizing transactions, and planning budgets effectively.</a:t>
            </a:r>
          </a:p>
          <a:p>
            <a:pPr algn="just">
              <a:lnSpc>
                <a:spcPts val="3744"/>
              </a:lnSpc>
            </a:pPr>
            <a:r>
              <a:rPr lang="en-US" sz="3120">
                <a:solidFill>
                  <a:srgbClr val="1D1D1D"/>
                </a:solidFill>
                <a:latin typeface="Times New Roman"/>
                <a:ea typeface="Times New Roman"/>
                <a:cs typeface="Times New Roman"/>
                <a:sym typeface="Times New Roman"/>
              </a:rPr>
              <a:t>Most existing financial tools offer limited automation and require manual input, making them inefficient and time-consuming. </a:t>
            </a:r>
          </a:p>
          <a:p>
            <a:pPr algn="just">
              <a:lnSpc>
                <a:spcPts val="3744"/>
              </a:lnSpc>
            </a:pPr>
            <a:r>
              <a:rPr lang="en-US" sz="3120">
                <a:solidFill>
                  <a:srgbClr val="1D1D1D"/>
                </a:solidFill>
                <a:latin typeface="Times New Roman"/>
                <a:ea typeface="Times New Roman"/>
                <a:cs typeface="Times New Roman"/>
                <a:sym typeface="Times New Roman"/>
              </a:rPr>
              <a:t>Moreover, they often lack personalized insights and intelligent analysis to support informed decision-making.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CE6DD"/>
        </a:solidFill>
        <a:effectLst/>
      </p:bgPr>
    </p:bg>
    <p:spTree>
      <p:nvGrpSpPr>
        <p:cNvPr id="1" name=""/>
        <p:cNvGrpSpPr/>
        <p:nvPr/>
      </p:nvGrpSpPr>
      <p:grpSpPr>
        <a:xfrm>
          <a:off x="0" y="0"/>
          <a:ext cx="0" cy="0"/>
          <a:chOff x="0" y="0"/>
          <a:chExt cx="0" cy="0"/>
        </a:xfrm>
      </p:grpSpPr>
      <p:grpSp>
        <p:nvGrpSpPr>
          <p:cNvPr id="2" name="Group 2"/>
          <p:cNvGrpSpPr/>
          <p:nvPr/>
        </p:nvGrpSpPr>
        <p:grpSpPr>
          <a:xfrm>
            <a:off x="623560" y="656526"/>
            <a:ext cx="17311001" cy="9413194"/>
            <a:chOff x="0" y="0"/>
            <a:chExt cx="23081335" cy="12550926"/>
          </a:xfrm>
        </p:grpSpPr>
        <p:grpSp>
          <p:nvGrpSpPr>
            <p:cNvPr id="3" name="Group 3"/>
            <p:cNvGrpSpPr/>
            <p:nvPr/>
          </p:nvGrpSpPr>
          <p:grpSpPr>
            <a:xfrm>
              <a:off x="0" y="0"/>
              <a:ext cx="23081335" cy="12550926"/>
              <a:chOff x="0" y="0"/>
              <a:chExt cx="4559276" cy="2479195"/>
            </a:xfrm>
          </p:grpSpPr>
          <p:sp>
            <p:nvSpPr>
              <p:cNvPr id="4" name="Freeform 4"/>
              <p:cNvSpPr/>
              <p:nvPr/>
            </p:nvSpPr>
            <p:spPr>
              <a:xfrm>
                <a:off x="0" y="0"/>
                <a:ext cx="4559276" cy="2479195"/>
              </a:xfrm>
              <a:custGeom>
                <a:avLst/>
                <a:gdLst/>
                <a:ahLst/>
                <a:cxnLst/>
                <a:rect l="l" t="t" r="r" b="b"/>
                <a:pathLst>
                  <a:path w="4559276" h="2479195">
                    <a:moveTo>
                      <a:pt x="0" y="0"/>
                    </a:moveTo>
                    <a:lnTo>
                      <a:pt x="4559276" y="0"/>
                    </a:lnTo>
                    <a:lnTo>
                      <a:pt x="4559276" y="2479195"/>
                    </a:lnTo>
                    <a:lnTo>
                      <a:pt x="0" y="2479195"/>
                    </a:lnTo>
                    <a:close/>
                  </a:path>
                </a:pathLst>
              </a:custGeom>
              <a:solidFill>
                <a:srgbClr val="FFD398"/>
              </a:solidFill>
            </p:spPr>
          </p:sp>
          <p:sp>
            <p:nvSpPr>
              <p:cNvPr id="5" name="TextBox 5"/>
              <p:cNvSpPr txBox="1"/>
              <p:nvPr/>
            </p:nvSpPr>
            <p:spPr>
              <a:xfrm>
                <a:off x="0" y="-38100"/>
                <a:ext cx="4559276" cy="2517295"/>
              </a:xfrm>
              <a:prstGeom prst="rect">
                <a:avLst/>
              </a:prstGeom>
            </p:spPr>
            <p:txBody>
              <a:bodyPr lIns="50800" tIns="50800" rIns="50800" bIns="50800" rtlCol="0" anchor="ctr"/>
              <a:lstStyle/>
              <a:p>
                <a:pPr algn="ctr">
                  <a:lnSpc>
                    <a:spcPts val="1919"/>
                  </a:lnSpc>
                </a:pPr>
                <a:endParaRPr/>
              </a:p>
            </p:txBody>
          </p:sp>
        </p:grpSp>
        <p:sp>
          <p:nvSpPr>
            <p:cNvPr id="6" name="Freeform 6"/>
            <p:cNvSpPr/>
            <p:nvPr/>
          </p:nvSpPr>
          <p:spPr>
            <a:xfrm rot="-10800000">
              <a:off x="0" y="0"/>
              <a:ext cx="12550926" cy="5729337"/>
            </a:xfrm>
            <a:custGeom>
              <a:avLst/>
              <a:gdLst/>
              <a:ahLst/>
              <a:cxnLst/>
              <a:rect l="l" t="t" r="r" b="b"/>
              <a:pathLst>
                <a:path w="12550926" h="5729337">
                  <a:moveTo>
                    <a:pt x="0" y="0"/>
                  </a:moveTo>
                  <a:lnTo>
                    <a:pt x="12550926" y="0"/>
                  </a:lnTo>
                  <a:lnTo>
                    <a:pt x="12550926" y="5729337"/>
                  </a:lnTo>
                  <a:lnTo>
                    <a:pt x="0" y="5729337"/>
                  </a:lnTo>
                  <a:lnTo>
                    <a:pt x="0" y="0"/>
                  </a:lnTo>
                  <a:close/>
                </a:path>
              </a:pathLst>
            </a:custGeom>
            <a:blipFill>
              <a:blip r:embed="rId2">
                <a:extLst>
                  <a:ext uri="{96DAC541-7B7A-43D3-8B79-37D633B846F1}">
                    <asvg:svgBlip xmlns:asvg="http://schemas.microsoft.com/office/drawing/2016/SVG/main" r:embed="rId3"/>
                  </a:ext>
                </a:extLst>
              </a:blip>
              <a:stretch>
                <a:fillRect b="-21580"/>
              </a:stretch>
            </a:blipFill>
          </p:spPr>
        </p:sp>
        <p:sp>
          <p:nvSpPr>
            <p:cNvPr id="7" name="Freeform 7"/>
            <p:cNvSpPr/>
            <p:nvPr/>
          </p:nvSpPr>
          <p:spPr>
            <a:xfrm rot="-10800000">
              <a:off x="10710226" y="0"/>
              <a:ext cx="12371108" cy="5698182"/>
            </a:xfrm>
            <a:custGeom>
              <a:avLst/>
              <a:gdLst/>
              <a:ahLst/>
              <a:cxnLst/>
              <a:rect l="l" t="t" r="r" b="b"/>
              <a:pathLst>
                <a:path w="12371108" h="5698182">
                  <a:moveTo>
                    <a:pt x="0" y="0"/>
                  </a:moveTo>
                  <a:lnTo>
                    <a:pt x="12371109" y="0"/>
                  </a:lnTo>
                  <a:lnTo>
                    <a:pt x="12371109" y="5698182"/>
                  </a:lnTo>
                  <a:lnTo>
                    <a:pt x="0" y="5698182"/>
                  </a:lnTo>
                  <a:lnTo>
                    <a:pt x="0" y="0"/>
                  </a:lnTo>
                  <a:close/>
                </a:path>
              </a:pathLst>
            </a:custGeom>
            <a:blipFill>
              <a:blip r:embed="rId2">
                <a:extLst>
                  <a:ext uri="{96DAC541-7B7A-43D3-8B79-37D633B846F1}">
                    <asvg:svgBlip xmlns:asvg="http://schemas.microsoft.com/office/drawing/2016/SVG/main" r:embed="rId3"/>
                  </a:ext>
                </a:extLst>
              </a:blip>
              <a:stretch>
                <a:fillRect l="-1453" t="-546" b="-21698"/>
              </a:stretch>
            </a:blipFill>
          </p:spPr>
        </p:sp>
      </p:grpSp>
      <p:sp>
        <p:nvSpPr>
          <p:cNvPr id="8" name="Freeform 8"/>
          <p:cNvSpPr/>
          <p:nvPr/>
        </p:nvSpPr>
        <p:spPr>
          <a:xfrm>
            <a:off x="12951075" y="656526"/>
            <a:ext cx="4983486" cy="9413194"/>
          </a:xfrm>
          <a:custGeom>
            <a:avLst/>
            <a:gdLst/>
            <a:ahLst/>
            <a:cxnLst/>
            <a:rect l="l" t="t" r="r" b="b"/>
            <a:pathLst>
              <a:path w="4983486" h="9413194">
                <a:moveTo>
                  <a:pt x="0" y="0"/>
                </a:moveTo>
                <a:lnTo>
                  <a:pt x="4983486" y="0"/>
                </a:lnTo>
                <a:lnTo>
                  <a:pt x="4983486" y="9413194"/>
                </a:lnTo>
                <a:lnTo>
                  <a:pt x="0" y="9413194"/>
                </a:lnTo>
                <a:lnTo>
                  <a:pt x="0" y="0"/>
                </a:lnTo>
                <a:close/>
              </a:path>
            </a:pathLst>
          </a:custGeom>
          <a:blipFill>
            <a:blip r:embed="rId4"/>
            <a:stretch>
              <a:fillRect l="-22674" r="-38440" b="-9667"/>
            </a:stretch>
          </a:blipFill>
        </p:spPr>
      </p:sp>
      <p:sp>
        <p:nvSpPr>
          <p:cNvPr id="9" name="TextBox 9"/>
          <p:cNvSpPr txBox="1"/>
          <p:nvPr/>
        </p:nvSpPr>
        <p:spPr>
          <a:xfrm>
            <a:off x="456866" y="2712450"/>
            <a:ext cx="12629621" cy="6341607"/>
          </a:xfrm>
          <a:prstGeom prst="rect">
            <a:avLst/>
          </a:prstGeom>
        </p:spPr>
        <p:txBody>
          <a:bodyPr lIns="0" tIns="0" rIns="0" bIns="0" rtlCol="0" anchor="t">
            <a:spAutoFit/>
          </a:bodyPr>
          <a:lstStyle/>
          <a:p>
            <a:pPr marL="690083" lvl="1" indent="-345042" algn="l">
              <a:lnSpc>
                <a:spcPts val="3835"/>
              </a:lnSpc>
              <a:buFont typeface="Arial"/>
              <a:buChar char="•"/>
            </a:pPr>
            <a:r>
              <a:rPr lang="en-US" sz="3196">
                <a:solidFill>
                  <a:srgbClr val="1D1D1D"/>
                </a:solidFill>
                <a:latin typeface="Times New Roman"/>
                <a:ea typeface="Times New Roman"/>
                <a:cs typeface="Times New Roman"/>
                <a:sym typeface="Times New Roman"/>
              </a:rPr>
              <a:t>To develop a user-friendly expense tracker that automates the categorization of receipts and transactions using Natural Language Processing (NLP).</a:t>
            </a:r>
          </a:p>
          <a:p>
            <a:pPr marL="690083" lvl="1" indent="-345042" algn="l">
              <a:lnSpc>
                <a:spcPts val="3835"/>
              </a:lnSpc>
              <a:buFont typeface="Arial"/>
              <a:buChar char="•"/>
            </a:pPr>
            <a:r>
              <a:rPr lang="en-US" sz="3196">
                <a:solidFill>
                  <a:srgbClr val="1D1D1D"/>
                </a:solidFill>
                <a:latin typeface="Times New Roman"/>
                <a:ea typeface="Times New Roman"/>
                <a:cs typeface="Times New Roman"/>
                <a:sym typeface="Times New Roman"/>
              </a:rPr>
              <a:t>To implement Machine Learning algorithms for predicting future financial trends based on historical spending data.</a:t>
            </a:r>
          </a:p>
          <a:p>
            <a:pPr marL="690083" lvl="1" indent="-345042" algn="l">
              <a:lnSpc>
                <a:spcPts val="3835"/>
              </a:lnSpc>
              <a:buFont typeface="Arial"/>
              <a:buChar char="•"/>
            </a:pPr>
            <a:r>
              <a:rPr lang="en-US" sz="3196">
                <a:solidFill>
                  <a:srgbClr val="1D1D1D"/>
                </a:solidFill>
                <a:latin typeface="Times New Roman"/>
                <a:ea typeface="Times New Roman"/>
                <a:cs typeface="Times New Roman"/>
                <a:sym typeface="Times New Roman"/>
              </a:rPr>
              <a:t>To provide personalized budget recommendations tailored to individual user behavior and financial goals.</a:t>
            </a:r>
          </a:p>
          <a:p>
            <a:pPr marL="690083" lvl="1" indent="-345042" algn="l">
              <a:lnSpc>
                <a:spcPts val="3835"/>
              </a:lnSpc>
              <a:buFont typeface="Arial"/>
              <a:buChar char="•"/>
            </a:pPr>
            <a:r>
              <a:rPr lang="en-US" sz="3196">
                <a:solidFill>
                  <a:srgbClr val="1D1D1D"/>
                </a:solidFill>
                <a:latin typeface="Times New Roman"/>
                <a:ea typeface="Times New Roman"/>
                <a:cs typeface="Times New Roman"/>
                <a:sym typeface="Times New Roman"/>
              </a:rPr>
              <a:t>To ensure data privacy and security while offering a seamless and intuitive user experience.</a:t>
            </a:r>
          </a:p>
          <a:p>
            <a:pPr marL="690083" lvl="1" indent="-345042" algn="l">
              <a:lnSpc>
                <a:spcPts val="3835"/>
              </a:lnSpc>
              <a:buFont typeface="Arial"/>
              <a:buChar char="•"/>
            </a:pPr>
            <a:r>
              <a:rPr lang="en-US" sz="3196">
                <a:solidFill>
                  <a:srgbClr val="1D1D1D"/>
                </a:solidFill>
                <a:latin typeface="Times New Roman"/>
                <a:ea typeface="Times New Roman"/>
                <a:cs typeface="Times New Roman"/>
                <a:sym typeface="Times New Roman"/>
              </a:rPr>
              <a:t>To help users optimize their expenses and improve overall financial literacy and management.</a:t>
            </a:r>
          </a:p>
          <a:p>
            <a:pPr algn="l">
              <a:lnSpc>
                <a:spcPts val="3835"/>
              </a:lnSpc>
            </a:pPr>
            <a:endParaRPr lang="en-US" sz="3196">
              <a:solidFill>
                <a:srgbClr val="1D1D1D"/>
              </a:solidFill>
              <a:latin typeface="Times New Roman"/>
              <a:ea typeface="Times New Roman"/>
              <a:cs typeface="Times New Roman"/>
              <a:sym typeface="Times New Roman"/>
            </a:endParaRPr>
          </a:p>
          <a:p>
            <a:pPr algn="l">
              <a:lnSpc>
                <a:spcPts val="3835"/>
              </a:lnSpc>
            </a:pPr>
            <a:endParaRPr lang="en-US" sz="3196">
              <a:solidFill>
                <a:srgbClr val="1D1D1D"/>
              </a:solidFill>
              <a:latin typeface="Times New Roman"/>
              <a:ea typeface="Times New Roman"/>
              <a:cs typeface="Times New Roman"/>
              <a:sym typeface="Times New Roman"/>
            </a:endParaRPr>
          </a:p>
        </p:txBody>
      </p:sp>
      <p:sp>
        <p:nvSpPr>
          <p:cNvPr id="10" name="TextBox 10"/>
          <p:cNvSpPr txBox="1"/>
          <p:nvPr/>
        </p:nvSpPr>
        <p:spPr>
          <a:xfrm>
            <a:off x="4544192" y="694626"/>
            <a:ext cx="16447848" cy="933858"/>
          </a:xfrm>
          <a:prstGeom prst="rect">
            <a:avLst/>
          </a:prstGeom>
        </p:spPr>
        <p:txBody>
          <a:bodyPr lIns="0" tIns="0" rIns="0" bIns="0" rtlCol="0" anchor="t">
            <a:spAutoFit/>
          </a:bodyPr>
          <a:lstStyle/>
          <a:p>
            <a:pPr algn="l">
              <a:lnSpc>
                <a:spcPts val="5952"/>
              </a:lnSpc>
            </a:pPr>
            <a:r>
              <a:rPr lang="en-US" sz="6400">
                <a:solidFill>
                  <a:srgbClr val="1D1D1D"/>
                </a:solidFill>
                <a:latin typeface="Times New Roman"/>
                <a:ea typeface="Times New Roman"/>
                <a:cs typeface="Times New Roman"/>
                <a:sym typeface="Times New Roman"/>
              </a:rPr>
              <a:t>Objectives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CE6DD"/>
        </a:solidFill>
        <a:effectLst/>
      </p:bgPr>
    </p:bg>
    <p:spTree>
      <p:nvGrpSpPr>
        <p:cNvPr id="1" name=""/>
        <p:cNvGrpSpPr/>
        <p:nvPr/>
      </p:nvGrpSpPr>
      <p:grpSpPr>
        <a:xfrm>
          <a:off x="0" y="0"/>
          <a:ext cx="0" cy="0"/>
          <a:chOff x="0" y="0"/>
          <a:chExt cx="0" cy="0"/>
        </a:xfrm>
      </p:grpSpPr>
      <p:grpSp>
        <p:nvGrpSpPr>
          <p:cNvPr id="2" name="Group 2"/>
          <p:cNvGrpSpPr/>
          <p:nvPr/>
        </p:nvGrpSpPr>
        <p:grpSpPr>
          <a:xfrm>
            <a:off x="623560" y="656526"/>
            <a:ext cx="17311001" cy="9413194"/>
            <a:chOff x="0" y="0"/>
            <a:chExt cx="23081335" cy="12550926"/>
          </a:xfrm>
        </p:grpSpPr>
        <p:grpSp>
          <p:nvGrpSpPr>
            <p:cNvPr id="3" name="Group 3"/>
            <p:cNvGrpSpPr/>
            <p:nvPr/>
          </p:nvGrpSpPr>
          <p:grpSpPr>
            <a:xfrm>
              <a:off x="0" y="0"/>
              <a:ext cx="23081335" cy="12550926"/>
              <a:chOff x="0" y="0"/>
              <a:chExt cx="4559276" cy="2479195"/>
            </a:xfrm>
          </p:grpSpPr>
          <p:sp>
            <p:nvSpPr>
              <p:cNvPr id="4" name="Freeform 4"/>
              <p:cNvSpPr/>
              <p:nvPr/>
            </p:nvSpPr>
            <p:spPr>
              <a:xfrm>
                <a:off x="0" y="0"/>
                <a:ext cx="4559276" cy="2479195"/>
              </a:xfrm>
              <a:custGeom>
                <a:avLst/>
                <a:gdLst/>
                <a:ahLst/>
                <a:cxnLst/>
                <a:rect l="l" t="t" r="r" b="b"/>
                <a:pathLst>
                  <a:path w="4559276" h="2479195">
                    <a:moveTo>
                      <a:pt x="0" y="0"/>
                    </a:moveTo>
                    <a:lnTo>
                      <a:pt x="4559276" y="0"/>
                    </a:lnTo>
                    <a:lnTo>
                      <a:pt x="4559276" y="2479195"/>
                    </a:lnTo>
                    <a:lnTo>
                      <a:pt x="0" y="2479195"/>
                    </a:lnTo>
                    <a:close/>
                  </a:path>
                </a:pathLst>
              </a:custGeom>
              <a:solidFill>
                <a:srgbClr val="FFD398"/>
              </a:solidFill>
            </p:spPr>
          </p:sp>
          <p:sp>
            <p:nvSpPr>
              <p:cNvPr id="5" name="TextBox 5"/>
              <p:cNvSpPr txBox="1"/>
              <p:nvPr/>
            </p:nvSpPr>
            <p:spPr>
              <a:xfrm>
                <a:off x="0" y="-38100"/>
                <a:ext cx="4559276" cy="2517295"/>
              </a:xfrm>
              <a:prstGeom prst="rect">
                <a:avLst/>
              </a:prstGeom>
            </p:spPr>
            <p:txBody>
              <a:bodyPr lIns="50800" tIns="50800" rIns="50800" bIns="50800" rtlCol="0" anchor="ctr"/>
              <a:lstStyle/>
              <a:p>
                <a:pPr algn="ctr">
                  <a:lnSpc>
                    <a:spcPts val="1919"/>
                  </a:lnSpc>
                </a:pPr>
                <a:endParaRPr/>
              </a:p>
            </p:txBody>
          </p:sp>
        </p:grpSp>
        <p:sp>
          <p:nvSpPr>
            <p:cNvPr id="6" name="Freeform 6"/>
            <p:cNvSpPr/>
            <p:nvPr/>
          </p:nvSpPr>
          <p:spPr>
            <a:xfrm rot="-10800000">
              <a:off x="0" y="0"/>
              <a:ext cx="12550926" cy="5729337"/>
            </a:xfrm>
            <a:custGeom>
              <a:avLst/>
              <a:gdLst/>
              <a:ahLst/>
              <a:cxnLst/>
              <a:rect l="l" t="t" r="r" b="b"/>
              <a:pathLst>
                <a:path w="12550926" h="5729337">
                  <a:moveTo>
                    <a:pt x="0" y="0"/>
                  </a:moveTo>
                  <a:lnTo>
                    <a:pt x="12550926" y="0"/>
                  </a:lnTo>
                  <a:lnTo>
                    <a:pt x="12550926" y="5729337"/>
                  </a:lnTo>
                  <a:lnTo>
                    <a:pt x="0" y="5729337"/>
                  </a:lnTo>
                  <a:lnTo>
                    <a:pt x="0" y="0"/>
                  </a:lnTo>
                  <a:close/>
                </a:path>
              </a:pathLst>
            </a:custGeom>
            <a:blipFill>
              <a:blip r:embed="rId2">
                <a:extLst>
                  <a:ext uri="{96DAC541-7B7A-43D3-8B79-37D633B846F1}">
                    <asvg:svgBlip xmlns:asvg="http://schemas.microsoft.com/office/drawing/2016/SVG/main" r:embed="rId3"/>
                  </a:ext>
                </a:extLst>
              </a:blip>
              <a:stretch>
                <a:fillRect b="-21580"/>
              </a:stretch>
            </a:blipFill>
          </p:spPr>
        </p:sp>
        <p:sp>
          <p:nvSpPr>
            <p:cNvPr id="7" name="Freeform 7"/>
            <p:cNvSpPr/>
            <p:nvPr/>
          </p:nvSpPr>
          <p:spPr>
            <a:xfrm rot="-10800000">
              <a:off x="10710226" y="0"/>
              <a:ext cx="12371108" cy="5698182"/>
            </a:xfrm>
            <a:custGeom>
              <a:avLst/>
              <a:gdLst/>
              <a:ahLst/>
              <a:cxnLst/>
              <a:rect l="l" t="t" r="r" b="b"/>
              <a:pathLst>
                <a:path w="12371108" h="5698182">
                  <a:moveTo>
                    <a:pt x="0" y="0"/>
                  </a:moveTo>
                  <a:lnTo>
                    <a:pt x="12371109" y="0"/>
                  </a:lnTo>
                  <a:lnTo>
                    <a:pt x="12371109" y="5698182"/>
                  </a:lnTo>
                  <a:lnTo>
                    <a:pt x="0" y="5698182"/>
                  </a:lnTo>
                  <a:lnTo>
                    <a:pt x="0" y="0"/>
                  </a:lnTo>
                  <a:close/>
                </a:path>
              </a:pathLst>
            </a:custGeom>
            <a:blipFill>
              <a:blip r:embed="rId2">
                <a:extLst>
                  <a:ext uri="{96DAC541-7B7A-43D3-8B79-37D633B846F1}">
                    <asvg:svgBlip xmlns:asvg="http://schemas.microsoft.com/office/drawing/2016/SVG/main" r:embed="rId3"/>
                  </a:ext>
                </a:extLst>
              </a:blip>
              <a:stretch>
                <a:fillRect l="-1453" t="-546" b="-21698"/>
              </a:stretch>
            </a:blipFill>
          </p:spPr>
        </p:sp>
      </p:grpSp>
      <p:sp>
        <p:nvSpPr>
          <p:cNvPr id="8" name="Freeform 8"/>
          <p:cNvSpPr/>
          <p:nvPr/>
        </p:nvSpPr>
        <p:spPr>
          <a:xfrm rot="-6000">
            <a:off x="13970844" y="649944"/>
            <a:ext cx="7566811" cy="9426358"/>
          </a:xfrm>
          <a:custGeom>
            <a:avLst/>
            <a:gdLst/>
            <a:ahLst/>
            <a:cxnLst/>
            <a:rect l="l" t="t" r="r" b="b"/>
            <a:pathLst>
              <a:path w="7566811" h="9426358">
                <a:moveTo>
                  <a:pt x="16429" y="0"/>
                </a:moveTo>
                <a:lnTo>
                  <a:pt x="7566810" y="13178"/>
                </a:lnTo>
                <a:lnTo>
                  <a:pt x="7550381" y="9426358"/>
                </a:lnTo>
                <a:lnTo>
                  <a:pt x="0" y="9413180"/>
                </a:lnTo>
                <a:lnTo>
                  <a:pt x="16429" y="0"/>
                </a:lnTo>
                <a:close/>
              </a:path>
            </a:pathLst>
          </a:custGeom>
          <a:blipFill>
            <a:blip r:embed="rId4"/>
            <a:stretch>
              <a:fillRect l="-17840" r="-71651" b="-4075"/>
            </a:stretch>
          </a:blipFill>
        </p:spPr>
      </p:sp>
      <p:sp>
        <p:nvSpPr>
          <p:cNvPr id="9" name="TextBox 9"/>
          <p:cNvSpPr txBox="1"/>
          <p:nvPr/>
        </p:nvSpPr>
        <p:spPr>
          <a:xfrm>
            <a:off x="456866" y="2712450"/>
            <a:ext cx="13522186" cy="5114925"/>
          </a:xfrm>
          <a:prstGeom prst="rect">
            <a:avLst/>
          </a:prstGeom>
        </p:spPr>
        <p:txBody>
          <a:bodyPr lIns="0" tIns="0" rIns="0" bIns="0" rtlCol="0" anchor="t">
            <a:spAutoFit/>
          </a:bodyPr>
          <a:lstStyle/>
          <a:p>
            <a:pPr marL="717263" lvl="1" indent="-358631" algn="l">
              <a:lnSpc>
                <a:spcPts val="3986"/>
              </a:lnSpc>
              <a:buFont typeface="Arial"/>
              <a:buChar char="•"/>
            </a:pPr>
            <a:r>
              <a:rPr lang="en-US" sz="3322">
                <a:solidFill>
                  <a:srgbClr val="1D1D1D"/>
                </a:solidFill>
                <a:latin typeface="Times New Roman"/>
                <a:ea typeface="Times New Roman"/>
                <a:cs typeface="Times New Roman"/>
                <a:sym typeface="Times New Roman"/>
              </a:rPr>
              <a:t>The platform tracks and categorizes personal expenses.</a:t>
            </a:r>
          </a:p>
          <a:p>
            <a:pPr marL="717263" lvl="1" indent="-358631" algn="l">
              <a:lnSpc>
                <a:spcPts val="3986"/>
              </a:lnSpc>
              <a:buFont typeface="Arial"/>
              <a:buChar char="•"/>
            </a:pPr>
            <a:r>
              <a:rPr lang="en-US" sz="3322">
                <a:solidFill>
                  <a:srgbClr val="1D1D1D"/>
                </a:solidFill>
                <a:latin typeface="Times New Roman"/>
                <a:ea typeface="Times New Roman"/>
                <a:cs typeface="Times New Roman"/>
                <a:sym typeface="Times New Roman"/>
              </a:rPr>
              <a:t>It utilizes machine learning to predict future financial trends.</a:t>
            </a:r>
          </a:p>
          <a:p>
            <a:pPr marL="717263" lvl="1" indent="-358631" algn="l">
              <a:lnSpc>
                <a:spcPts val="3986"/>
              </a:lnSpc>
              <a:buFont typeface="Arial"/>
              <a:buChar char="•"/>
            </a:pPr>
            <a:r>
              <a:rPr lang="en-US" sz="3322">
                <a:solidFill>
                  <a:srgbClr val="1D1D1D"/>
                </a:solidFill>
                <a:latin typeface="Times New Roman"/>
                <a:ea typeface="Times New Roman"/>
                <a:cs typeface="Times New Roman"/>
                <a:sym typeface="Times New Roman"/>
              </a:rPr>
              <a:t>NLP is used for seamless categorization of receipts and transactions.</a:t>
            </a:r>
          </a:p>
          <a:p>
            <a:pPr marL="717263" lvl="1" indent="-358631" algn="l">
              <a:lnSpc>
                <a:spcPts val="3986"/>
              </a:lnSpc>
              <a:buFont typeface="Arial"/>
              <a:buChar char="•"/>
            </a:pPr>
            <a:r>
              <a:rPr lang="en-US" sz="3322">
                <a:solidFill>
                  <a:srgbClr val="1D1D1D"/>
                </a:solidFill>
                <a:latin typeface="Times New Roman"/>
                <a:ea typeface="Times New Roman"/>
                <a:cs typeface="Times New Roman"/>
                <a:sym typeface="Times New Roman"/>
              </a:rPr>
              <a:t>Personalized budget recommendations are provided based on user behavior.</a:t>
            </a:r>
          </a:p>
          <a:p>
            <a:pPr marL="717263" lvl="1" indent="-358631" algn="l">
              <a:lnSpc>
                <a:spcPts val="3986"/>
              </a:lnSpc>
              <a:buFont typeface="Arial"/>
              <a:buChar char="•"/>
            </a:pPr>
            <a:r>
              <a:rPr lang="en-US" sz="3322">
                <a:solidFill>
                  <a:srgbClr val="1D1D1D"/>
                </a:solidFill>
                <a:latin typeface="Times New Roman"/>
                <a:ea typeface="Times New Roman"/>
                <a:cs typeface="Times New Roman"/>
                <a:sym typeface="Times New Roman"/>
              </a:rPr>
              <a:t>Users receive a financial health score for better insights.</a:t>
            </a:r>
          </a:p>
          <a:p>
            <a:pPr marL="717263" lvl="1" indent="-358631" algn="l">
              <a:lnSpc>
                <a:spcPts val="3986"/>
              </a:lnSpc>
              <a:buFont typeface="Arial"/>
              <a:buChar char="•"/>
            </a:pPr>
            <a:r>
              <a:rPr lang="en-US" sz="3322">
                <a:solidFill>
                  <a:srgbClr val="1D1D1D"/>
                </a:solidFill>
                <a:latin typeface="Times New Roman"/>
                <a:ea typeface="Times New Roman"/>
                <a:cs typeface="Times New Roman"/>
                <a:sym typeface="Times New Roman"/>
              </a:rPr>
              <a:t>Irregular spending patterns are flagged through anomaly detection.</a:t>
            </a:r>
          </a:p>
          <a:p>
            <a:pPr marL="717263" lvl="1" indent="-358631" algn="l">
              <a:lnSpc>
                <a:spcPts val="3986"/>
              </a:lnSpc>
              <a:buFont typeface="Arial"/>
              <a:buChar char="•"/>
            </a:pPr>
            <a:r>
              <a:rPr lang="en-US" sz="3322">
                <a:solidFill>
                  <a:srgbClr val="1D1D1D"/>
                </a:solidFill>
                <a:latin typeface="Times New Roman"/>
                <a:ea typeface="Times New Roman"/>
                <a:cs typeface="Times New Roman"/>
                <a:sym typeface="Times New Roman"/>
              </a:rPr>
              <a:t>The platform helps users optimize their spending and make informed financial decisions.</a:t>
            </a:r>
          </a:p>
          <a:p>
            <a:pPr algn="l">
              <a:lnSpc>
                <a:spcPts val="3986"/>
              </a:lnSpc>
            </a:pPr>
            <a:endParaRPr lang="en-US" sz="3322">
              <a:solidFill>
                <a:srgbClr val="1D1D1D"/>
              </a:solidFill>
              <a:latin typeface="Times New Roman"/>
              <a:ea typeface="Times New Roman"/>
              <a:cs typeface="Times New Roman"/>
              <a:sym typeface="Times New Roman"/>
            </a:endParaRPr>
          </a:p>
        </p:txBody>
      </p:sp>
      <p:sp>
        <p:nvSpPr>
          <p:cNvPr id="10" name="TextBox 10"/>
          <p:cNvSpPr txBox="1"/>
          <p:nvPr/>
        </p:nvSpPr>
        <p:spPr>
          <a:xfrm>
            <a:off x="5339100" y="914897"/>
            <a:ext cx="16447848" cy="933858"/>
          </a:xfrm>
          <a:prstGeom prst="rect">
            <a:avLst/>
          </a:prstGeom>
        </p:spPr>
        <p:txBody>
          <a:bodyPr lIns="0" tIns="0" rIns="0" bIns="0" rtlCol="0" anchor="t">
            <a:spAutoFit/>
          </a:bodyPr>
          <a:lstStyle/>
          <a:p>
            <a:pPr algn="l">
              <a:lnSpc>
                <a:spcPts val="5952"/>
              </a:lnSpc>
            </a:pPr>
            <a:r>
              <a:rPr lang="en-US" sz="6400">
                <a:solidFill>
                  <a:srgbClr val="1D1D1D"/>
                </a:solidFill>
                <a:latin typeface="Times New Roman"/>
                <a:ea typeface="Times New Roman"/>
                <a:cs typeface="Times New Roman"/>
                <a:sym typeface="Times New Roman"/>
              </a:rPr>
              <a:t>Abstract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CE6DD"/>
        </a:solidFill>
        <a:effectLst/>
      </p:bgPr>
    </p:bg>
    <p:spTree>
      <p:nvGrpSpPr>
        <p:cNvPr id="1" name=""/>
        <p:cNvGrpSpPr/>
        <p:nvPr/>
      </p:nvGrpSpPr>
      <p:grpSpPr>
        <a:xfrm>
          <a:off x="0" y="0"/>
          <a:ext cx="0" cy="0"/>
          <a:chOff x="0" y="0"/>
          <a:chExt cx="0" cy="0"/>
        </a:xfrm>
      </p:grpSpPr>
      <p:grpSp>
        <p:nvGrpSpPr>
          <p:cNvPr id="2" name="Group 2"/>
          <p:cNvGrpSpPr/>
          <p:nvPr/>
        </p:nvGrpSpPr>
        <p:grpSpPr>
          <a:xfrm>
            <a:off x="488500" y="436903"/>
            <a:ext cx="17311001" cy="9413194"/>
            <a:chOff x="0" y="0"/>
            <a:chExt cx="4559276" cy="2479195"/>
          </a:xfrm>
        </p:grpSpPr>
        <p:sp>
          <p:nvSpPr>
            <p:cNvPr id="3" name="Freeform 3"/>
            <p:cNvSpPr/>
            <p:nvPr/>
          </p:nvSpPr>
          <p:spPr>
            <a:xfrm>
              <a:off x="0" y="0"/>
              <a:ext cx="4559276" cy="2479195"/>
            </a:xfrm>
            <a:custGeom>
              <a:avLst/>
              <a:gdLst/>
              <a:ahLst/>
              <a:cxnLst/>
              <a:rect l="l" t="t" r="r" b="b"/>
              <a:pathLst>
                <a:path w="4559276" h="2479195">
                  <a:moveTo>
                    <a:pt x="0" y="0"/>
                  </a:moveTo>
                  <a:lnTo>
                    <a:pt x="4559276" y="0"/>
                  </a:lnTo>
                  <a:lnTo>
                    <a:pt x="4559276" y="2479195"/>
                  </a:lnTo>
                  <a:lnTo>
                    <a:pt x="0" y="2479195"/>
                  </a:lnTo>
                  <a:close/>
                </a:path>
              </a:pathLst>
            </a:custGeom>
            <a:solidFill>
              <a:srgbClr val="FFFFFF"/>
            </a:solidFill>
          </p:spPr>
        </p:sp>
        <p:sp>
          <p:nvSpPr>
            <p:cNvPr id="4" name="TextBox 4"/>
            <p:cNvSpPr txBox="1"/>
            <p:nvPr/>
          </p:nvSpPr>
          <p:spPr>
            <a:xfrm>
              <a:off x="0" y="-38100"/>
              <a:ext cx="4559276" cy="2517295"/>
            </a:xfrm>
            <a:prstGeom prst="rect">
              <a:avLst/>
            </a:prstGeom>
          </p:spPr>
          <p:txBody>
            <a:bodyPr lIns="50800" tIns="50800" rIns="50800" bIns="50800" rtlCol="0" anchor="ctr"/>
            <a:lstStyle/>
            <a:p>
              <a:pPr algn="ctr">
                <a:lnSpc>
                  <a:spcPts val="1919"/>
                </a:lnSpc>
              </a:pPr>
              <a:endParaRPr/>
            </a:p>
          </p:txBody>
        </p:sp>
      </p:grpSp>
      <p:sp>
        <p:nvSpPr>
          <p:cNvPr id="5" name="Freeform 5"/>
          <p:cNvSpPr/>
          <p:nvPr/>
        </p:nvSpPr>
        <p:spPr>
          <a:xfrm rot="-10800000">
            <a:off x="488500" y="436903"/>
            <a:ext cx="9413194" cy="2836919"/>
          </a:xfrm>
          <a:custGeom>
            <a:avLst/>
            <a:gdLst/>
            <a:ahLst/>
            <a:cxnLst/>
            <a:rect l="l" t="t" r="r" b="b"/>
            <a:pathLst>
              <a:path w="9413194" h="2836919">
                <a:moveTo>
                  <a:pt x="0" y="0"/>
                </a:moveTo>
                <a:lnTo>
                  <a:pt x="9413194" y="0"/>
                </a:lnTo>
                <a:lnTo>
                  <a:pt x="9413194" y="2836919"/>
                </a:lnTo>
                <a:lnTo>
                  <a:pt x="0" y="2836919"/>
                </a:lnTo>
                <a:lnTo>
                  <a:pt x="0" y="0"/>
                </a:lnTo>
                <a:close/>
              </a:path>
            </a:pathLst>
          </a:custGeom>
          <a:blipFill>
            <a:blip r:embed="rId2">
              <a:extLst>
                <a:ext uri="{96DAC541-7B7A-43D3-8B79-37D633B846F1}">
                  <asvg:svgBlip xmlns:asvg="http://schemas.microsoft.com/office/drawing/2016/SVG/main" r:embed="rId3"/>
                </a:ext>
              </a:extLst>
            </a:blip>
            <a:stretch>
              <a:fillRect b="-84154"/>
            </a:stretch>
          </a:blipFill>
        </p:spPr>
      </p:sp>
      <p:sp>
        <p:nvSpPr>
          <p:cNvPr id="6" name="TextBox 6"/>
          <p:cNvSpPr txBox="1"/>
          <p:nvPr/>
        </p:nvSpPr>
        <p:spPr>
          <a:xfrm>
            <a:off x="5479090" y="580821"/>
            <a:ext cx="16447848" cy="933858"/>
          </a:xfrm>
          <a:prstGeom prst="rect">
            <a:avLst/>
          </a:prstGeom>
        </p:spPr>
        <p:txBody>
          <a:bodyPr lIns="0" tIns="0" rIns="0" bIns="0" rtlCol="0" anchor="t">
            <a:spAutoFit/>
          </a:bodyPr>
          <a:lstStyle/>
          <a:p>
            <a:pPr marL="0" lvl="0" indent="0" algn="l">
              <a:lnSpc>
                <a:spcPts val="5952"/>
              </a:lnSpc>
              <a:spcBef>
                <a:spcPct val="0"/>
              </a:spcBef>
            </a:pPr>
            <a:r>
              <a:rPr lang="en-US" sz="6400">
                <a:solidFill>
                  <a:srgbClr val="1D1D1D"/>
                </a:solidFill>
                <a:latin typeface="Times New Roman"/>
                <a:ea typeface="Times New Roman"/>
                <a:cs typeface="Times New Roman"/>
                <a:sym typeface="Times New Roman"/>
              </a:rPr>
              <a:t>Literature survey</a:t>
            </a:r>
          </a:p>
        </p:txBody>
      </p:sp>
      <p:sp>
        <p:nvSpPr>
          <p:cNvPr id="7" name="Freeform 7"/>
          <p:cNvSpPr/>
          <p:nvPr/>
        </p:nvSpPr>
        <p:spPr>
          <a:xfrm>
            <a:off x="4384735" y="2012720"/>
            <a:ext cx="8922631" cy="7617781"/>
          </a:xfrm>
          <a:custGeom>
            <a:avLst/>
            <a:gdLst/>
            <a:ahLst/>
            <a:cxnLst/>
            <a:rect l="l" t="t" r="r" b="b"/>
            <a:pathLst>
              <a:path w="8922631" h="7617781">
                <a:moveTo>
                  <a:pt x="0" y="0"/>
                </a:moveTo>
                <a:lnTo>
                  <a:pt x="8922632" y="0"/>
                </a:lnTo>
                <a:lnTo>
                  <a:pt x="8922632" y="7617781"/>
                </a:lnTo>
                <a:lnTo>
                  <a:pt x="0" y="7617781"/>
                </a:lnTo>
                <a:lnTo>
                  <a:pt x="0" y="0"/>
                </a:lnTo>
                <a:close/>
              </a:path>
            </a:pathLst>
          </a:custGeom>
          <a:blipFill>
            <a:blip r:embed="rId4"/>
            <a:stretch>
              <a:fillRect l="-1366" r="-503" b="-78"/>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CE6DD"/>
        </a:solidFill>
        <a:effectLst/>
      </p:bgPr>
    </p:bg>
    <p:spTree>
      <p:nvGrpSpPr>
        <p:cNvPr id="1" name=""/>
        <p:cNvGrpSpPr/>
        <p:nvPr/>
      </p:nvGrpSpPr>
      <p:grpSpPr>
        <a:xfrm>
          <a:off x="0" y="0"/>
          <a:ext cx="0" cy="0"/>
          <a:chOff x="0" y="0"/>
          <a:chExt cx="0" cy="0"/>
        </a:xfrm>
      </p:grpSpPr>
      <p:grpSp>
        <p:nvGrpSpPr>
          <p:cNvPr id="2" name="Group 2"/>
          <p:cNvGrpSpPr/>
          <p:nvPr/>
        </p:nvGrpSpPr>
        <p:grpSpPr>
          <a:xfrm>
            <a:off x="399474" y="181317"/>
            <a:ext cx="17311001" cy="9413194"/>
            <a:chOff x="0" y="0"/>
            <a:chExt cx="4559276" cy="2479195"/>
          </a:xfrm>
        </p:grpSpPr>
        <p:sp>
          <p:nvSpPr>
            <p:cNvPr id="3" name="Freeform 3"/>
            <p:cNvSpPr/>
            <p:nvPr/>
          </p:nvSpPr>
          <p:spPr>
            <a:xfrm>
              <a:off x="0" y="0"/>
              <a:ext cx="4559276" cy="2479195"/>
            </a:xfrm>
            <a:custGeom>
              <a:avLst/>
              <a:gdLst/>
              <a:ahLst/>
              <a:cxnLst/>
              <a:rect l="l" t="t" r="r" b="b"/>
              <a:pathLst>
                <a:path w="4559276" h="2479195">
                  <a:moveTo>
                    <a:pt x="0" y="0"/>
                  </a:moveTo>
                  <a:lnTo>
                    <a:pt x="4559276" y="0"/>
                  </a:lnTo>
                  <a:lnTo>
                    <a:pt x="4559276" y="2479195"/>
                  </a:lnTo>
                  <a:lnTo>
                    <a:pt x="0" y="2479195"/>
                  </a:lnTo>
                  <a:close/>
                </a:path>
              </a:pathLst>
            </a:custGeom>
            <a:solidFill>
              <a:srgbClr val="FFD398"/>
            </a:solidFill>
          </p:spPr>
        </p:sp>
        <p:sp>
          <p:nvSpPr>
            <p:cNvPr id="4" name="TextBox 4"/>
            <p:cNvSpPr txBox="1"/>
            <p:nvPr/>
          </p:nvSpPr>
          <p:spPr>
            <a:xfrm>
              <a:off x="0" y="-38100"/>
              <a:ext cx="4559276" cy="2517295"/>
            </a:xfrm>
            <a:prstGeom prst="rect">
              <a:avLst/>
            </a:prstGeom>
          </p:spPr>
          <p:txBody>
            <a:bodyPr lIns="50800" tIns="50800" rIns="50800" bIns="50800" rtlCol="0" anchor="ctr"/>
            <a:lstStyle/>
            <a:p>
              <a:pPr algn="ctr">
                <a:lnSpc>
                  <a:spcPts val="1919"/>
                </a:lnSpc>
              </a:pPr>
              <a:endParaRPr/>
            </a:p>
          </p:txBody>
        </p:sp>
      </p:grpSp>
      <p:sp>
        <p:nvSpPr>
          <p:cNvPr id="5" name="Freeform 5"/>
          <p:cNvSpPr/>
          <p:nvPr/>
        </p:nvSpPr>
        <p:spPr>
          <a:xfrm>
            <a:off x="816884" y="6328937"/>
            <a:ext cx="5278132" cy="2929363"/>
          </a:xfrm>
          <a:custGeom>
            <a:avLst/>
            <a:gdLst/>
            <a:ahLst/>
            <a:cxnLst/>
            <a:rect l="l" t="t" r="r" b="b"/>
            <a:pathLst>
              <a:path w="5278132" h="2929363">
                <a:moveTo>
                  <a:pt x="0" y="0"/>
                </a:moveTo>
                <a:lnTo>
                  <a:pt x="5278132" y="0"/>
                </a:lnTo>
                <a:lnTo>
                  <a:pt x="5278132" y="2929363"/>
                </a:lnTo>
                <a:lnTo>
                  <a:pt x="0" y="29293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399474" y="1672812"/>
            <a:ext cx="17489053" cy="9706424"/>
          </a:xfrm>
          <a:custGeom>
            <a:avLst/>
            <a:gdLst/>
            <a:ahLst/>
            <a:cxnLst/>
            <a:rect l="l" t="t" r="r" b="b"/>
            <a:pathLst>
              <a:path w="17489053" h="9706424">
                <a:moveTo>
                  <a:pt x="0" y="0"/>
                </a:moveTo>
                <a:lnTo>
                  <a:pt x="17489052" y="0"/>
                </a:lnTo>
                <a:lnTo>
                  <a:pt x="17489052" y="9706425"/>
                </a:lnTo>
                <a:lnTo>
                  <a:pt x="0" y="97064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399474" y="228942"/>
            <a:ext cx="3968548" cy="3201067"/>
          </a:xfrm>
          <a:custGeom>
            <a:avLst/>
            <a:gdLst/>
            <a:ahLst/>
            <a:cxnLst/>
            <a:rect l="l" t="t" r="r" b="b"/>
            <a:pathLst>
              <a:path w="3968548" h="3201067">
                <a:moveTo>
                  <a:pt x="0" y="0"/>
                </a:moveTo>
                <a:lnTo>
                  <a:pt x="3968548" y="0"/>
                </a:lnTo>
                <a:lnTo>
                  <a:pt x="3968548" y="3201067"/>
                </a:lnTo>
                <a:lnTo>
                  <a:pt x="0" y="3201067"/>
                </a:lnTo>
                <a:lnTo>
                  <a:pt x="0" y="0"/>
                </a:lnTo>
                <a:close/>
              </a:path>
            </a:pathLst>
          </a:custGeom>
          <a:blipFill>
            <a:blip r:embed="rId4"/>
            <a:stretch>
              <a:fillRect t="-37459" b="-21938"/>
            </a:stretch>
          </a:blipFill>
        </p:spPr>
      </p:sp>
      <p:sp>
        <p:nvSpPr>
          <p:cNvPr id="8" name="TextBox 8"/>
          <p:cNvSpPr txBox="1"/>
          <p:nvPr/>
        </p:nvSpPr>
        <p:spPr>
          <a:xfrm>
            <a:off x="1435949" y="422688"/>
            <a:ext cx="15120307" cy="945345"/>
          </a:xfrm>
          <a:prstGeom prst="rect">
            <a:avLst/>
          </a:prstGeom>
        </p:spPr>
        <p:txBody>
          <a:bodyPr lIns="0" tIns="0" rIns="0" bIns="0" rtlCol="0" anchor="t">
            <a:spAutoFit/>
          </a:bodyPr>
          <a:lstStyle/>
          <a:p>
            <a:pPr algn="ctr">
              <a:lnSpc>
                <a:spcPts val="6005"/>
              </a:lnSpc>
            </a:pPr>
            <a:r>
              <a:rPr lang="en-US" sz="6458">
                <a:solidFill>
                  <a:srgbClr val="1D1D1D"/>
                </a:solidFill>
                <a:latin typeface="Times New Roman"/>
                <a:ea typeface="Times New Roman"/>
                <a:cs typeface="Times New Roman"/>
                <a:sym typeface="Times New Roman"/>
              </a:rPr>
              <a:t>Existing system</a:t>
            </a:r>
          </a:p>
        </p:txBody>
      </p:sp>
      <p:sp>
        <p:nvSpPr>
          <p:cNvPr id="9" name="TextBox 9"/>
          <p:cNvSpPr txBox="1"/>
          <p:nvPr/>
        </p:nvSpPr>
        <p:spPr>
          <a:xfrm>
            <a:off x="-342344" y="4821239"/>
            <a:ext cx="4914494" cy="1095375"/>
          </a:xfrm>
          <a:prstGeom prst="rect">
            <a:avLst/>
          </a:prstGeom>
        </p:spPr>
        <p:txBody>
          <a:bodyPr lIns="0" tIns="0" rIns="0" bIns="0" rtlCol="0" anchor="t">
            <a:spAutoFit/>
          </a:bodyPr>
          <a:lstStyle/>
          <a:p>
            <a:pPr algn="ctr">
              <a:lnSpc>
                <a:spcPts val="4065"/>
              </a:lnSpc>
            </a:pPr>
            <a:r>
              <a:rPr lang="en-US" sz="3387">
                <a:solidFill>
                  <a:srgbClr val="000000"/>
                </a:solidFill>
                <a:latin typeface="Times New Roman"/>
                <a:ea typeface="Times New Roman"/>
                <a:cs typeface="Times New Roman"/>
                <a:sym typeface="Times New Roman"/>
              </a:rPr>
              <a:t>Mint (by Intuit) </a:t>
            </a:r>
          </a:p>
          <a:p>
            <a:pPr marL="0" lvl="0" indent="0" algn="ctr">
              <a:lnSpc>
                <a:spcPts val="4065"/>
              </a:lnSpc>
              <a:spcBef>
                <a:spcPct val="0"/>
              </a:spcBef>
            </a:pPr>
            <a:endParaRPr lang="en-US" sz="3387">
              <a:solidFill>
                <a:srgbClr val="000000"/>
              </a:solidFill>
              <a:latin typeface="Times New Roman"/>
              <a:ea typeface="Times New Roman"/>
              <a:cs typeface="Times New Roman"/>
              <a:sym typeface="Times New Roman"/>
            </a:endParaRPr>
          </a:p>
        </p:txBody>
      </p:sp>
      <p:sp>
        <p:nvSpPr>
          <p:cNvPr id="10" name="TextBox 10"/>
          <p:cNvSpPr txBox="1"/>
          <p:nvPr/>
        </p:nvSpPr>
        <p:spPr>
          <a:xfrm>
            <a:off x="365066" y="7174493"/>
            <a:ext cx="3499675" cy="619125"/>
          </a:xfrm>
          <a:prstGeom prst="rect">
            <a:avLst/>
          </a:prstGeom>
        </p:spPr>
        <p:txBody>
          <a:bodyPr lIns="0" tIns="0" rIns="0" bIns="0" rtlCol="0" anchor="t">
            <a:spAutoFit/>
          </a:bodyPr>
          <a:lstStyle/>
          <a:p>
            <a:pPr marL="0" lvl="0" indent="0" algn="ctr">
              <a:lnSpc>
                <a:spcPts val="4332"/>
              </a:lnSpc>
              <a:spcBef>
                <a:spcPct val="0"/>
              </a:spcBef>
            </a:pPr>
            <a:r>
              <a:rPr lang="en-US" sz="3610">
                <a:solidFill>
                  <a:srgbClr val="000000"/>
                </a:solidFill>
                <a:latin typeface="Times New Roman"/>
                <a:ea typeface="Times New Roman"/>
                <a:cs typeface="Times New Roman"/>
                <a:sym typeface="Times New Roman"/>
              </a:rPr>
              <a:t>Pocket Guard</a:t>
            </a:r>
          </a:p>
        </p:txBody>
      </p:sp>
      <p:sp>
        <p:nvSpPr>
          <p:cNvPr id="11" name="TextBox 11"/>
          <p:cNvSpPr txBox="1"/>
          <p:nvPr/>
        </p:nvSpPr>
        <p:spPr>
          <a:xfrm>
            <a:off x="399474" y="5326064"/>
            <a:ext cx="13068533" cy="1879282"/>
          </a:xfrm>
          <a:prstGeom prst="rect">
            <a:avLst/>
          </a:prstGeom>
        </p:spPr>
        <p:txBody>
          <a:bodyPr lIns="0" tIns="0" rIns="0" bIns="0" rtlCol="0" anchor="t">
            <a:spAutoFit/>
          </a:bodyPr>
          <a:lstStyle/>
          <a:p>
            <a:pPr marL="624587" lvl="1" indent="-312293" algn="l">
              <a:lnSpc>
                <a:spcPts val="3674"/>
              </a:lnSpc>
              <a:buFont typeface="Arial"/>
              <a:buChar char="•"/>
            </a:pPr>
            <a:r>
              <a:rPr lang="en-US" sz="2892">
                <a:solidFill>
                  <a:srgbClr val="000000"/>
                </a:solidFill>
                <a:latin typeface="Times New Roman"/>
                <a:ea typeface="Times New Roman"/>
                <a:cs typeface="Times New Roman"/>
                <a:sym typeface="Times New Roman"/>
              </a:rPr>
              <a:t>Mint is a widely used personal finance management tool.</a:t>
            </a:r>
          </a:p>
          <a:p>
            <a:pPr marL="624587" lvl="1" indent="-312293" algn="l">
              <a:lnSpc>
                <a:spcPts val="3674"/>
              </a:lnSpc>
              <a:buFont typeface="Arial"/>
              <a:buChar char="•"/>
            </a:pPr>
            <a:r>
              <a:rPr lang="en-US" sz="2892">
                <a:solidFill>
                  <a:srgbClr val="000000"/>
                </a:solidFill>
                <a:latin typeface="Times New Roman"/>
                <a:ea typeface="Times New Roman"/>
                <a:cs typeface="Times New Roman"/>
                <a:sym typeface="Times New Roman"/>
              </a:rPr>
              <a:t>It tracks expenses, creates budgets, and provides financial insights.</a:t>
            </a:r>
          </a:p>
          <a:p>
            <a:pPr marL="624587" lvl="1" indent="-312293" algn="l">
              <a:lnSpc>
                <a:spcPts val="3674"/>
              </a:lnSpc>
              <a:buFont typeface="Arial"/>
              <a:buChar char="•"/>
            </a:pPr>
            <a:r>
              <a:rPr lang="en-US" sz="2892">
                <a:solidFill>
                  <a:srgbClr val="000000"/>
                </a:solidFill>
                <a:latin typeface="Times New Roman"/>
                <a:ea typeface="Times New Roman"/>
                <a:cs typeface="Times New Roman"/>
                <a:sym typeface="Times New Roman"/>
              </a:rPr>
              <a:t>AI/Automation: Mint uses machine learning for automatic transaction categorization and financial insights based on user spending patterns.</a:t>
            </a:r>
          </a:p>
        </p:txBody>
      </p:sp>
      <p:sp>
        <p:nvSpPr>
          <p:cNvPr id="12" name="TextBox 12"/>
          <p:cNvSpPr txBox="1"/>
          <p:nvPr/>
        </p:nvSpPr>
        <p:spPr>
          <a:xfrm>
            <a:off x="816884" y="3344284"/>
            <a:ext cx="17471116" cy="1400714"/>
          </a:xfrm>
          <a:prstGeom prst="rect">
            <a:avLst/>
          </a:prstGeom>
        </p:spPr>
        <p:txBody>
          <a:bodyPr lIns="0" tIns="0" rIns="0" bIns="0" rtlCol="0" anchor="t">
            <a:spAutoFit/>
          </a:bodyPr>
          <a:lstStyle/>
          <a:p>
            <a:pPr algn="l">
              <a:lnSpc>
                <a:spcPts val="3532"/>
              </a:lnSpc>
            </a:pPr>
            <a:r>
              <a:rPr lang="en-US" sz="2759">
                <a:solidFill>
                  <a:srgbClr val="000000"/>
                </a:solidFill>
                <a:latin typeface="Times New Roman"/>
                <a:ea typeface="Times New Roman"/>
                <a:cs typeface="Times New Roman"/>
                <a:sym typeface="Times New Roman"/>
              </a:rPr>
              <a:t>These tools help individuals and businesses manage their finances, track spending, categorize transactions, and provide insights into financial health, with some offering advanced features like budgeting, AI predictions, and expense forecasting.</a:t>
            </a:r>
          </a:p>
        </p:txBody>
      </p:sp>
      <p:sp>
        <p:nvSpPr>
          <p:cNvPr id="13" name="TextBox 13"/>
          <p:cNvSpPr txBox="1"/>
          <p:nvPr/>
        </p:nvSpPr>
        <p:spPr>
          <a:xfrm>
            <a:off x="399474" y="7793618"/>
            <a:ext cx="17888526" cy="1449761"/>
          </a:xfrm>
          <a:prstGeom prst="rect">
            <a:avLst/>
          </a:prstGeom>
        </p:spPr>
        <p:txBody>
          <a:bodyPr lIns="0" tIns="0" rIns="0" bIns="0" rtlCol="0" anchor="t">
            <a:spAutoFit/>
          </a:bodyPr>
          <a:lstStyle/>
          <a:p>
            <a:pPr marL="597150" lvl="1" indent="-298575" algn="l">
              <a:lnSpc>
                <a:spcPts val="3678"/>
              </a:lnSpc>
              <a:buFont typeface="Arial"/>
              <a:buChar char="•"/>
            </a:pPr>
            <a:r>
              <a:rPr lang="en-US" sz="2765">
                <a:solidFill>
                  <a:srgbClr val="000000"/>
                </a:solidFill>
                <a:latin typeface="Times New Roman"/>
                <a:ea typeface="Times New Roman"/>
                <a:cs typeface="Times New Roman"/>
                <a:sym typeface="Times New Roman"/>
              </a:rPr>
              <a:t>PocketGuard helps users track their spending and save money.</a:t>
            </a:r>
          </a:p>
          <a:p>
            <a:pPr marL="597150" lvl="1" indent="-298575" algn="l">
              <a:lnSpc>
                <a:spcPts val="3678"/>
              </a:lnSpc>
              <a:buFont typeface="Arial"/>
              <a:buChar char="•"/>
            </a:pPr>
            <a:r>
              <a:rPr lang="en-US" sz="2765">
                <a:solidFill>
                  <a:srgbClr val="000000"/>
                </a:solidFill>
                <a:latin typeface="Times New Roman"/>
                <a:ea typeface="Times New Roman"/>
                <a:cs typeface="Times New Roman"/>
                <a:sym typeface="Times New Roman"/>
              </a:rPr>
              <a:t>AI/Automation: Uses predictive algorithms to calculate how much money users can safely spend after considering upcoming bills and savings goals.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CE6DD"/>
        </a:solidFill>
        <a:effectLst/>
      </p:bgPr>
    </p:bg>
    <p:spTree>
      <p:nvGrpSpPr>
        <p:cNvPr id="1" name=""/>
        <p:cNvGrpSpPr/>
        <p:nvPr/>
      </p:nvGrpSpPr>
      <p:grpSpPr>
        <a:xfrm>
          <a:off x="0" y="0"/>
          <a:ext cx="0" cy="0"/>
          <a:chOff x="0" y="0"/>
          <a:chExt cx="0" cy="0"/>
        </a:xfrm>
      </p:grpSpPr>
      <p:grpSp>
        <p:nvGrpSpPr>
          <p:cNvPr id="2" name="Group 2"/>
          <p:cNvGrpSpPr/>
          <p:nvPr/>
        </p:nvGrpSpPr>
        <p:grpSpPr>
          <a:xfrm>
            <a:off x="488500" y="436903"/>
            <a:ext cx="17311001" cy="9413194"/>
            <a:chOff x="0" y="0"/>
            <a:chExt cx="4559276" cy="2479195"/>
          </a:xfrm>
        </p:grpSpPr>
        <p:sp>
          <p:nvSpPr>
            <p:cNvPr id="3" name="Freeform 3"/>
            <p:cNvSpPr/>
            <p:nvPr/>
          </p:nvSpPr>
          <p:spPr>
            <a:xfrm>
              <a:off x="0" y="0"/>
              <a:ext cx="4559276" cy="2479195"/>
            </a:xfrm>
            <a:custGeom>
              <a:avLst/>
              <a:gdLst/>
              <a:ahLst/>
              <a:cxnLst/>
              <a:rect l="l" t="t" r="r" b="b"/>
              <a:pathLst>
                <a:path w="4559276" h="2479195">
                  <a:moveTo>
                    <a:pt x="0" y="0"/>
                  </a:moveTo>
                  <a:lnTo>
                    <a:pt x="4559276" y="0"/>
                  </a:lnTo>
                  <a:lnTo>
                    <a:pt x="4559276" y="2479195"/>
                  </a:lnTo>
                  <a:lnTo>
                    <a:pt x="0" y="2479195"/>
                  </a:lnTo>
                  <a:close/>
                </a:path>
              </a:pathLst>
            </a:custGeom>
            <a:solidFill>
              <a:srgbClr val="FFFFFF"/>
            </a:solidFill>
          </p:spPr>
        </p:sp>
        <p:sp>
          <p:nvSpPr>
            <p:cNvPr id="4" name="TextBox 4"/>
            <p:cNvSpPr txBox="1"/>
            <p:nvPr/>
          </p:nvSpPr>
          <p:spPr>
            <a:xfrm>
              <a:off x="0" y="-38100"/>
              <a:ext cx="4559276" cy="2517295"/>
            </a:xfrm>
            <a:prstGeom prst="rect">
              <a:avLst/>
            </a:prstGeom>
          </p:spPr>
          <p:txBody>
            <a:bodyPr lIns="50800" tIns="50800" rIns="50800" bIns="50800" rtlCol="0" anchor="ctr"/>
            <a:lstStyle/>
            <a:p>
              <a:pPr algn="ctr">
                <a:lnSpc>
                  <a:spcPts val="1919"/>
                </a:lnSpc>
              </a:pPr>
              <a:endParaRPr/>
            </a:p>
          </p:txBody>
        </p:sp>
      </p:grpSp>
      <p:sp>
        <p:nvSpPr>
          <p:cNvPr id="5" name="Freeform 5"/>
          <p:cNvSpPr/>
          <p:nvPr/>
        </p:nvSpPr>
        <p:spPr>
          <a:xfrm rot="-10800000">
            <a:off x="488500" y="436903"/>
            <a:ext cx="9413194" cy="2836919"/>
          </a:xfrm>
          <a:custGeom>
            <a:avLst/>
            <a:gdLst/>
            <a:ahLst/>
            <a:cxnLst/>
            <a:rect l="l" t="t" r="r" b="b"/>
            <a:pathLst>
              <a:path w="9413194" h="2836919">
                <a:moveTo>
                  <a:pt x="0" y="0"/>
                </a:moveTo>
                <a:lnTo>
                  <a:pt x="9413194" y="0"/>
                </a:lnTo>
                <a:lnTo>
                  <a:pt x="9413194" y="2836919"/>
                </a:lnTo>
                <a:lnTo>
                  <a:pt x="0" y="2836919"/>
                </a:lnTo>
                <a:lnTo>
                  <a:pt x="0" y="0"/>
                </a:lnTo>
                <a:close/>
              </a:path>
            </a:pathLst>
          </a:custGeom>
          <a:blipFill>
            <a:blip r:embed="rId2">
              <a:extLst>
                <a:ext uri="{96DAC541-7B7A-43D3-8B79-37D633B846F1}">
                  <asvg:svgBlip xmlns:asvg="http://schemas.microsoft.com/office/drawing/2016/SVG/main" r:embed="rId3"/>
                </a:ext>
              </a:extLst>
            </a:blip>
            <a:stretch>
              <a:fillRect b="-84154"/>
            </a:stretch>
          </a:blipFill>
        </p:spPr>
      </p:sp>
      <p:sp>
        <p:nvSpPr>
          <p:cNvPr id="6" name="Freeform 6"/>
          <p:cNvSpPr/>
          <p:nvPr/>
        </p:nvSpPr>
        <p:spPr>
          <a:xfrm rot="-10800000">
            <a:off x="8237326" y="436903"/>
            <a:ext cx="9303216" cy="2925222"/>
          </a:xfrm>
          <a:custGeom>
            <a:avLst/>
            <a:gdLst/>
            <a:ahLst/>
            <a:cxnLst/>
            <a:rect l="l" t="t" r="r" b="b"/>
            <a:pathLst>
              <a:path w="9303216" h="2925222">
                <a:moveTo>
                  <a:pt x="0" y="0"/>
                </a:moveTo>
                <a:lnTo>
                  <a:pt x="9303217" y="0"/>
                </a:lnTo>
                <a:lnTo>
                  <a:pt x="9303217" y="2925222"/>
                </a:lnTo>
                <a:lnTo>
                  <a:pt x="0" y="2925222"/>
                </a:lnTo>
                <a:lnTo>
                  <a:pt x="0" y="0"/>
                </a:lnTo>
                <a:close/>
              </a:path>
            </a:pathLst>
          </a:custGeom>
          <a:blipFill>
            <a:blip r:embed="rId2">
              <a:extLst>
                <a:ext uri="{96DAC541-7B7A-43D3-8B79-37D633B846F1}">
                  <asvg:svgBlip xmlns:asvg="http://schemas.microsoft.com/office/drawing/2016/SVG/main" r:embed="rId3"/>
                </a:ext>
              </a:extLst>
            </a:blip>
            <a:stretch>
              <a:fillRect l="-1182" b="-78595"/>
            </a:stretch>
          </a:blipFill>
        </p:spPr>
      </p:sp>
      <p:sp>
        <p:nvSpPr>
          <p:cNvPr id="7" name="TextBox 7"/>
          <p:cNvSpPr txBox="1"/>
          <p:nvPr/>
        </p:nvSpPr>
        <p:spPr>
          <a:xfrm>
            <a:off x="4795371" y="580821"/>
            <a:ext cx="16879424" cy="933858"/>
          </a:xfrm>
          <a:prstGeom prst="rect">
            <a:avLst/>
          </a:prstGeom>
        </p:spPr>
        <p:txBody>
          <a:bodyPr lIns="0" tIns="0" rIns="0" bIns="0" rtlCol="0" anchor="t">
            <a:spAutoFit/>
          </a:bodyPr>
          <a:lstStyle/>
          <a:p>
            <a:pPr algn="l">
              <a:lnSpc>
                <a:spcPts val="5952"/>
              </a:lnSpc>
            </a:pPr>
            <a:r>
              <a:rPr lang="en-US" sz="6400">
                <a:solidFill>
                  <a:srgbClr val="1D1D1D"/>
                </a:solidFill>
                <a:latin typeface="Times New Roman"/>
                <a:ea typeface="Times New Roman"/>
                <a:cs typeface="Times New Roman"/>
                <a:sym typeface="Times New Roman"/>
              </a:rPr>
              <a:t>Drawbacks of existing system</a:t>
            </a:r>
          </a:p>
        </p:txBody>
      </p:sp>
      <p:sp>
        <p:nvSpPr>
          <p:cNvPr id="8" name="TextBox 8"/>
          <p:cNvSpPr txBox="1"/>
          <p:nvPr/>
        </p:nvSpPr>
        <p:spPr>
          <a:xfrm>
            <a:off x="488500" y="3683859"/>
            <a:ext cx="17052043" cy="4392339"/>
          </a:xfrm>
          <a:prstGeom prst="rect">
            <a:avLst/>
          </a:prstGeom>
        </p:spPr>
        <p:txBody>
          <a:bodyPr lIns="0" tIns="0" rIns="0" bIns="0" rtlCol="0" anchor="t">
            <a:spAutoFit/>
          </a:bodyPr>
          <a:lstStyle/>
          <a:p>
            <a:pPr marL="670031" lvl="1" indent="-335016" algn="just">
              <a:lnSpc>
                <a:spcPts val="4313"/>
              </a:lnSpc>
              <a:buFont typeface="Arial"/>
              <a:buChar char="•"/>
            </a:pPr>
            <a:r>
              <a:rPr lang="en-US" sz="3103">
                <a:solidFill>
                  <a:srgbClr val="1D1D1D"/>
                </a:solidFill>
                <a:latin typeface="Times New Roman"/>
                <a:ea typeface="Times New Roman"/>
                <a:cs typeface="Times New Roman"/>
                <a:sym typeface="Times New Roman"/>
              </a:rPr>
              <a:t>Limited Personalization: Budgeting and insights are often generic and not tailored to individual user behavior </a:t>
            </a:r>
          </a:p>
          <a:p>
            <a:pPr marL="670031" lvl="1" indent="-335016" algn="just">
              <a:lnSpc>
                <a:spcPts val="4313"/>
              </a:lnSpc>
              <a:buFont typeface="Arial"/>
              <a:buChar char="•"/>
            </a:pPr>
            <a:r>
              <a:rPr lang="en-US" sz="3103">
                <a:solidFill>
                  <a:srgbClr val="1D1D1D"/>
                </a:solidFill>
                <a:latin typeface="Times New Roman"/>
                <a:ea typeface="Times New Roman"/>
                <a:cs typeface="Times New Roman"/>
                <a:sym typeface="Times New Roman"/>
              </a:rPr>
              <a:t>No Natural Language Support: Users cannot interact with the system using natural language queries</a:t>
            </a:r>
          </a:p>
          <a:p>
            <a:pPr marL="670031" lvl="1" indent="-335016" algn="just">
              <a:lnSpc>
                <a:spcPts val="4313"/>
              </a:lnSpc>
              <a:buFont typeface="Arial"/>
              <a:buChar char="•"/>
            </a:pPr>
            <a:r>
              <a:rPr lang="en-US" sz="3103">
                <a:solidFill>
                  <a:srgbClr val="1D1D1D"/>
                </a:solidFill>
                <a:latin typeface="Times New Roman"/>
                <a:ea typeface="Times New Roman"/>
                <a:cs typeface="Times New Roman"/>
                <a:sym typeface="Times New Roman"/>
              </a:rPr>
              <a:t>Lack of Predictive Analysis: Most tools focus on historical tracking without predicting future financial trends or offering proactive recommendations.</a:t>
            </a:r>
          </a:p>
          <a:p>
            <a:pPr marL="670031" lvl="1" indent="-335016" algn="just">
              <a:lnSpc>
                <a:spcPts val="4313"/>
              </a:lnSpc>
              <a:buFont typeface="Arial"/>
              <a:buChar char="•"/>
            </a:pPr>
            <a:r>
              <a:rPr lang="en-US" sz="3103">
                <a:solidFill>
                  <a:srgbClr val="1D1D1D"/>
                </a:solidFill>
                <a:latin typeface="Times New Roman"/>
                <a:ea typeface="Times New Roman"/>
                <a:cs typeface="Times New Roman"/>
                <a:sym typeface="Times New Roman"/>
              </a:rPr>
              <a:t>Weak Anomaly Detection: Irregular or suspicious spending patterns are not effectively identified or flagged in real time.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CE6DD"/>
        </a:solidFill>
        <a:effectLst/>
      </p:bgPr>
    </p:bg>
    <p:spTree>
      <p:nvGrpSpPr>
        <p:cNvPr id="1" name=""/>
        <p:cNvGrpSpPr/>
        <p:nvPr/>
      </p:nvGrpSpPr>
      <p:grpSpPr>
        <a:xfrm>
          <a:off x="0" y="0"/>
          <a:ext cx="0" cy="0"/>
          <a:chOff x="0" y="0"/>
          <a:chExt cx="0" cy="0"/>
        </a:xfrm>
      </p:grpSpPr>
      <p:grpSp>
        <p:nvGrpSpPr>
          <p:cNvPr id="2" name="Group 2"/>
          <p:cNvGrpSpPr/>
          <p:nvPr/>
        </p:nvGrpSpPr>
        <p:grpSpPr>
          <a:xfrm>
            <a:off x="488500" y="436903"/>
            <a:ext cx="17311001" cy="9413194"/>
            <a:chOff x="0" y="0"/>
            <a:chExt cx="4559276" cy="2479195"/>
          </a:xfrm>
        </p:grpSpPr>
        <p:sp>
          <p:nvSpPr>
            <p:cNvPr id="3" name="Freeform 3"/>
            <p:cNvSpPr/>
            <p:nvPr/>
          </p:nvSpPr>
          <p:spPr>
            <a:xfrm>
              <a:off x="0" y="0"/>
              <a:ext cx="4559276" cy="2479195"/>
            </a:xfrm>
            <a:custGeom>
              <a:avLst/>
              <a:gdLst/>
              <a:ahLst/>
              <a:cxnLst/>
              <a:rect l="l" t="t" r="r" b="b"/>
              <a:pathLst>
                <a:path w="4559276" h="2479195">
                  <a:moveTo>
                    <a:pt x="0" y="0"/>
                  </a:moveTo>
                  <a:lnTo>
                    <a:pt x="4559276" y="0"/>
                  </a:lnTo>
                  <a:lnTo>
                    <a:pt x="4559276" y="2479195"/>
                  </a:lnTo>
                  <a:lnTo>
                    <a:pt x="0" y="2479195"/>
                  </a:lnTo>
                  <a:close/>
                </a:path>
              </a:pathLst>
            </a:custGeom>
            <a:solidFill>
              <a:srgbClr val="FFFFFF"/>
            </a:solidFill>
          </p:spPr>
        </p:sp>
        <p:sp>
          <p:nvSpPr>
            <p:cNvPr id="4" name="TextBox 4"/>
            <p:cNvSpPr txBox="1"/>
            <p:nvPr/>
          </p:nvSpPr>
          <p:spPr>
            <a:xfrm>
              <a:off x="0" y="-38100"/>
              <a:ext cx="4559276" cy="2517295"/>
            </a:xfrm>
            <a:prstGeom prst="rect">
              <a:avLst/>
            </a:prstGeom>
          </p:spPr>
          <p:txBody>
            <a:bodyPr lIns="50800" tIns="50800" rIns="50800" bIns="50800" rtlCol="0" anchor="ctr"/>
            <a:lstStyle/>
            <a:p>
              <a:pPr algn="ctr">
                <a:lnSpc>
                  <a:spcPts val="1919"/>
                </a:lnSpc>
              </a:pPr>
              <a:endParaRPr/>
            </a:p>
          </p:txBody>
        </p:sp>
      </p:grpSp>
      <p:sp>
        <p:nvSpPr>
          <p:cNvPr id="5" name="Freeform 5"/>
          <p:cNvSpPr/>
          <p:nvPr/>
        </p:nvSpPr>
        <p:spPr>
          <a:xfrm rot="-10800000">
            <a:off x="488500" y="436903"/>
            <a:ext cx="9413194" cy="2836919"/>
          </a:xfrm>
          <a:custGeom>
            <a:avLst/>
            <a:gdLst/>
            <a:ahLst/>
            <a:cxnLst/>
            <a:rect l="l" t="t" r="r" b="b"/>
            <a:pathLst>
              <a:path w="9413194" h="2836919">
                <a:moveTo>
                  <a:pt x="0" y="0"/>
                </a:moveTo>
                <a:lnTo>
                  <a:pt x="9413194" y="0"/>
                </a:lnTo>
                <a:lnTo>
                  <a:pt x="9413194" y="2836919"/>
                </a:lnTo>
                <a:lnTo>
                  <a:pt x="0" y="2836919"/>
                </a:lnTo>
                <a:lnTo>
                  <a:pt x="0" y="0"/>
                </a:lnTo>
                <a:close/>
              </a:path>
            </a:pathLst>
          </a:custGeom>
          <a:blipFill>
            <a:blip r:embed="rId2">
              <a:extLst>
                <a:ext uri="{96DAC541-7B7A-43D3-8B79-37D633B846F1}">
                  <asvg:svgBlip xmlns:asvg="http://schemas.microsoft.com/office/drawing/2016/SVG/main" r:embed="rId3"/>
                </a:ext>
              </a:extLst>
            </a:blip>
            <a:stretch>
              <a:fillRect b="-84154"/>
            </a:stretch>
          </a:blipFill>
        </p:spPr>
      </p:sp>
      <p:sp>
        <p:nvSpPr>
          <p:cNvPr id="6" name="Freeform 6"/>
          <p:cNvSpPr/>
          <p:nvPr/>
        </p:nvSpPr>
        <p:spPr>
          <a:xfrm rot="-10800000">
            <a:off x="8496284" y="436903"/>
            <a:ext cx="9303216" cy="2925222"/>
          </a:xfrm>
          <a:custGeom>
            <a:avLst/>
            <a:gdLst/>
            <a:ahLst/>
            <a:cxnLst/>
            <a:rect l="l" t="t" r="r" b="b"/>
            <a:pathLst>
              <a:path w="9303216" h="2925222">
                <a:moveTo>
                  <a:pt x="0" y="0"/>
                </a:moveTo>
                <a:lnTo>
                  <a:pt x="9303216" y="0"/>
                </a:lnTo>
                <a:lnTo>
                  <a:pt x="9303216" y="2925222"/>
                </a:lnTo>
                <a:lnTo>
                  <a:pt x="0" y="2925222"/>
                </a:lnTo>
                <a:lnTo>
                  <a:pt x="0" y="0"/>
                </a:lnTo>
                <a:close/>
              </a:path>
            </a:pathLst>
          </a:custGeom>
          <a:blipFill>
            <a:blip r:embed="rId2">
              <a:extLst>
                <a:ext uri="{96DAC541-7B7A-43D3-8B79-37D633B846F1}">
                  <asvg:svgBlip xmlns:asvg="http://schemas.microsoft.com/office/drawing/2016/SVG/main" r:embed="rId3"/>
                </a:ext>
              </a:extLst>
            </a:blip>
            <a:stretch>
              <a:fillRect l="-1182" b="-78595"/>
            </a:stretch>
          </a:blipFill>
        </p:spPr>
      </p:sp>
      <p:sp>
        <p:nvSpPr>
          <p:cNvPr id="7" name="Freeform 7"/>
          <p:cNvSpPr/>
          <p:nvPr/>
        </p:nvSpPr>
        <p:spPr>
          <a:xfrm>
            <a:off x="4943020" y="1673987"/>
            <a:ext cx="7833310" cy="7833310"/>
          </a:xfrm>
          <a:custGeom>
            <a:avLst/>
            <a:gdLst/>
            <a:ahLst/>
            <a:cxnLst/>
            <a:rect l="l" t="t" r="r" b="b"/>
            <a:pathLst>
              <a:path w="7833310" h="7833310">
                <a:moveTo>
                  <a:pt x="0" y="0"/>
                </a:moveTo>
                <a:lnTo>
                  <a:pt x="7833309" y="0"/>
                </a:lnTo>
                <a:lnTo>
                  <a:pt x="7833309" y="7833310"/>
                </a:lnTo>
                <a:lnTo>
                  <a:pt x="0" y="7833310"/>
                </a:lnTo>
                <a:lnTo>
                  <a:pt x="0" y="0"/>
                </a:lnTo>
                <a:close/>
              </a:path>
            </a:pathLst>
          </a:custGeom>
          <a:blipFill>
            <a:blip r:embed="rId4"/>
            <a:stretch>
              <a:fillRect/>
            </a:stretch>
          </a:blipFill>
        </p:spPr>
      </p:sp>
      <p:sp>
        <p:nvSpPr>
          <p:cNvPr id="8" name="TextBox 8"/>
          <p:cNvSpPr txBox="1"/>
          <p:nvPr/>
        </p:nvSpPr>
        <p:spPr>
          <a:xfrm>
            <a:off x="5558785" y="574510"/>
            <a:ext cx="18135743" cy="946481"/>
          </a:xfrm>
          <a:prstGeom prst="rect">
            <a:avLst/>
          </a:prstGeom>
        </p:spPr>
        <p:txBody>
          <a:bodyPr lIns="0" tIns="0" rIns="0" bIns="0" rtlCol="0" anchor="t">
            <a:spAutoFit/>
          </a:bodyPr>
          <a:lstStyle/>
          <a:p>
            <a:pPr algn="l">
              <a:lnSpc>
                <a:spcPts val="6036"/>
              </a:lnSpc>
            </a:pPr>
            <a:r>
              <a:rPr lang="en-US" sz="6491">
                <a:solidFill>
                  <a:srgbClr val="1D1D1D"/>
                </a:solidFill>
                <a:latin typeface="Times New Roman"/>
                <a:ea typeface="Times New Roman"/>
                <a:cs typeface="Times New Roman"/>
                <a:sym typeface="Times New Roman"/>
              </a:rPr>
              <a:t>System Architecture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CE6DD"/>
        </a:solidFill>
        <a:effectLst/>
      </p:bgPr>
    </p:bg>
    <p:spTree>
      <p:nvGrpSpPr>
        <p:cNvPr id="1" name=""/>
        <p:cNvGrpSpPr/>
        <p:nvPr/>
      </p:nvGrpSpPr>
      <p:grpSpPr>
        <a:xfrm>
          <a:off x="0" y="0"/>
          <a:ext cx="0" cy="0"/>
          <a:chOff x="0" y="0"/>
          <a:chExt cx="0" cy="0"/>
        </a:xfrm>
      </p:grpSpPr>
      <p:grpSp>
        <p:nvGrpSpPr>
          <p:cNvPr id="2" name="Group 2"/>
          <p:cNvGrpSpPr/>
          <p:nvPr/>
        </p:nvGrpSpPr>
        <p:grpSpPr>
          <a:xfrm>
            <a:off x="488500" y="436903"/>
            <a:ext cx="17311001" cy="9413194"/>
            <a:chOff x="0" y="0"/>
            <a:chExt cx="4559276" cy="2479195"/>
          </a:xfrm>
        </p:grpSpPr>
        <p:sp>
          <p:nvSpPr>
            <p:cNvPr id="3" name="Freeform 3"/>
            <p:cNvSpPr/>
            <p:nvPr/>
          </p:nvSpPr>
          <p:spPr>
            <a:xfrm>
              <a:off x="0" y="0"/>
              <a:ext cx="4559276" cy="2479195"/>
            </a:xfrm>
            <a:custGeom>
              <a:avLst/>
              <a:gdLst/>
              <a:ahLst/>
              <a:cxnLst/>
              <a:rect l="l" t="t" r="r" b="b"/>
              <a:pathLst>
                <a:path w="4559276" h="2479195">
                  <a:moveTo>
                    <a:pt x="0" y="0"/>
                  </a:moveTo>
                  <a:lnTo>
                    <a:pt x="4559276" y="0"/>
                  </a:lnTo>
                  <a:lnTo>
                    <a:pt x="4559276" y="2479195"/>
                  </a:lnTo>
                  <a:lnTo>
                    <a:pt x="0" y="2479195"/>
                  </a:lnTo>
                  <a:close/>
                </a:path>
              </a:pathLst>
            </a:custGeom>
            <a:solidFill>
              <a:srgbClr val="FFFFFF"/>
            </a:solidFill>
          </p:spPr>
        </p:sp>
        <p:sp>
          <p:nvSpPr>
            <p:cNvPr id="4" name="TextBox 4"/>
            <p:cNvSpPr txBox="1"/>
            <p:nvPr/>
          </p:nvSpPr>
          <p:spPr>
            <a:xfrm>
              <a:off x="0" y="-38100"/>
              <a:ext cx="4559276" cy="2517295"/>
            </a:xfrm>
            <a:prstGeom prst="rect">
              <a:avLst/>
            </a:prstGeom>
          </p:spPr>
          <p:txBody>
            <a:bodyPr lIns="50800" tIns="50800" rIns="50800" bIns="50800" rtlCol="0" anchor="ctr"/>
            <a:lstStyle/>
            <a:p>
              <a:pPr algn="ctr">
                <a:lnSpc>
                  <a:spcPts val="1919"/>
                </a:lnSpc>
              </a:pPr>
              <a:endParaRPr/>
            </a:p>
          </p:txBody>
        </p:sp>
      </p:grpSp>
      <p:sp>
        <p:nvSpPr>
          <p:cNvPr id="5" name="Freeform 5"/>
          <p:cNvSpPr/>
          <p:nvPr/>
        </p:nvSpPr>
        <p:spPr>
          <a:xfrm rot="-10800000">
            <a:off x="488500" y="436903"/>
            <a:ext cx="9413194" cy="2836919"/>
          </a:xfrm>
          <a:custGeom>
            <a:avLst/>
            <a:gdLst/>
            <a:ahLst/>
            <a:cxnLst/>
            <a:rect l="l" t="t" r="r" b="b"/>
            <a:pathLst>
              <a:path w="9413194" h="2836919">
                <a:moveTo>
                  <a:pt x="0" y="0"/>
                </a:moveTo>
                <a:lnTo>
                  <a:pt x="9413194" y="0"/>
                </a:lnTo>
                <a:lnTo>
                  <a:pt x="9413194" y="2836919"/>
                </a:lnTo>
                <a:lnTo>
                  <a:pt x="0" y="2836919"/>
                </a:lnTo>
                <a:lnTo>
                  <a:pt x="0" y="0"/>
                </a:lnTo>
                <a:close/>
              </a:path>
            </a:pathLst>
          </a:custGeom>
          <a:blipFill>
            <a:blip r:embed="rId2">
              <a:extLst>
                <a:ext uri="{96DAC541-7B7A-43D3-8B79-37D633B846F1}">
                  <asvg:svgBlip xmlns:asvg="http://schemas.microsoft.com/office/drawing/2016/SVG/main" r:embed="rId3"/>
                </a:ext>
              </a:extLst>
            </a:blip>
            <a:stretch>
              <a:fillRect b="-84154"/>
            </a:stretch>
          </a:blipFill>
        </p:spPr>
      </p:sp>
      <p:sp>
        <p:nvSpPr>
          <p:cNvPr id="6" name="Freeform 6"/>
          <p:cNvSpPr/>
          <p:nvPr/>
        </p:nvSpPr>
        <p:spPr>
          <a:xfrm rot="-10800000">
            <a:off x="8628447" y="436903"/>
            <a:ext cx="9303216" cy="2925222"/>
          </a:xfrm>
          <a:custGeom>
            <a:avLst/>
            <a:gdLst/>
            <a:ahLst/>
            <a:cxnLst/>
            <a:rect l="l" t="t" r="r" b="b"/>
            <a:pathLst>
              <a:path w="9303216" h="2925222">
                <a:moveTo>
                  <a:pt x="0" y="0"/>
                </a:moveTo>
                <a:lnTo>
                  <a:pt x="9303216" y="0"/>
                </a:lnTo>
                <a:lnTo>
                  <a:pt x="9303216" y="2925222"/>
                </a:lnTo>
                <a:lnTo>
                  <a:pt x="0" y="2925222"/>
                </a:lnTo>
                <a:lnTo>
                  <a:pt x="0" y="0"/>
                </a:lnTo>
                <a:close/>
              </a:path>
            </a:pathLst>
          </a:custGeom>
          <a:blipFill>
            <a:blip r:embed="rId2">
              <a:extLst>
                <a:ext uri="{96DAC541-7B7A-43D3-8B79-37D633B846F1}">
                  <asvg:svgBlip xmlns:asvg="http://schemas.microsoft.com/office/drawing/2016/SVG/main" r:embed="rId3"/>
                </a:ext>
              </a:extLst>
            </a:blip>
            <a:stretch>
              <a:fillRect l="-1182" b="-78595"/>
            </a:stretch>
          </a:blipFill>
        </p:spPr>
      </p:sp>
      <p:sp>
        <p:nvSpPr>
          <p:cNvPr id="7" name="TextBox 7"/>
          <p:cNvSpPr txBox="1"/>
          <p:nvPr/>
        </p:nvSpPr>
        <p:spPr>
          <a:xfrm>
            <a:off x="6154291" y="580821"/>
            <a:ext cx="16879424" cy="933858"/>
          </a:xfrm>
          <a:prstGeom prst="rect">
            <a:avLst/>
          </a:prstGeom>
        </p:spPr>
        <p:txBody>
          <a:bodyPr lIns="0" tIns="0" rIns="0" bIns="0" rtlCol="0" anchor="t">
            <a:spAutoFit/>
          </a:bodyPr>
          <a:lstStyle/>
          <a:p>
            <a:pPr algn="l">
              <a:lnSpc>
                <a:spcPts val="5952"/>
              </a:lnSpc>
            </a:pPr>
            <a:r>
              <a:rPr lang="en-US" sz="6400">
                <a:solidFill>
                  <a:srgbClr val="1D1D1D"/>
                </a:solidFill>
                <a:latin typeface="Times New Roman"/>
                <a:ea typeface="Times New Roman"/>
                <a:cs typeface="Times New Roman"/>
                <a:sym typeface="Times New Roman"/>
              </a:rPr>
              <a:t>Proposed System</a:t>
            </a:r>
          </a:p>
        </p:txBody>
      </p:sp>
      <p:sp>
        <p:nvSpPr>
          <p:cNvPr id="8" name="TextBox 8"/>
          <p:cNvSpPr txBox="1"/>
          <p:nvPr/>
        </p:nvSpPr>
        <p:spPr>
          <a:xfrm>
            <a:off x="281825" y="3498630"/>
            <a:ext cx="17353384" cy="4236525"/>
          </a:xfrm>
          <a:prstGeom prst="rect">
            <a:avLst/>
          </a:prstGeom>
        </p:spPr>
        <p:txBody>
          <a:bodyPr lIns="0" tIns="0" rIns="0" bIns="0" rtlCol="0" anchor="t">
            <a:spAutoFit/>
          </a:bodyPr>
          <a:lstStyle/>
          <a:p>
            <a:pPr marL="671503" lvl="1" indent="-335751" algn="just">
              <a:lnSpc>
                <a:spcPts val="4198"/>
              </a:lnSpc>
              <a:buFont typeface="Arial"/>
              <a:buChar char="•"/>
            </a:pPr>
            <a:r>
              <a:rPr lang="en-US" sz="3110">
                <a:solidFill>
                  <a:srgbClr val="1D1D1D"/>
                </a:solidFill>
                <a:latin typeface="Times New Roman"/>
                <a:ea typeface="Times New Roman"/>
                <a:cs typeface="Times New Roman"/>
                <a:sym typeface="Times New Roman"/>
              </a:rPr>
              <a:t>Personalized Budgeting and Insights: Uses machine learning to analyze user behavior and provide tailored financial advice and budget recommendations.</a:t>
            </a:r>
          </a:p>
          <a:p>
            <a:pPr marL="671503" lvl="1" indent="-335751" algn="just">
              <a:lnSpc>
                <a:spcPts val="4198"/>
              </a:lnSpc>
              <a:buFont typeface="Arial"/>
              <a:buChar char="•"/>
            </a:pPr>
            <a:r>
              <a:rPr lang="en-US" sz="3110">
                <a:solidFill>
                  <a:srgbClr val="1D1D1D"/>
                </a:solidFill>
                <a:latin typeface="Times New Roman"/>
                <a:ea typeface="Times New Roman"/>
                <a:cs typeface="Times New Roman"/>
                <a:sym typeface="Times New Roman"/>
              </a:rPr>
              <a:t>Natural Language Query Support: Enables users to interact with the system using simple natural language, making it more user-friendly and accessible.</a:t>
            </a:r>
          </a:p>
          <a:p>
            <a:pPr marL="671503" lvl="1" indent="-335751" algn="just">
              <a:lnSpc>
                <a:spcPts val="4198"/>
              </a:lnSpc>
              <a:buFont typeface="Arial"/>
              <a:buChar char="•"/>
            </a:pPr>
            <a:r>
              <a:rPr lang="en-US" sz="3110">
                <a:solidFill>
                  <a:srgbClr val="1D1D1D"/>
                </a:solidFill>
                <a:latin typeface="Times New Roman"/>
                <a:ea typeface="Times New Roman"/>
                <a:cs typeface="Times New Roman"/>
                <a:sym typeface="Times New Roman"/>
              </a:rPr>
              <a:t>Predictive Financial Trend Analysis: Employs ML models to forecast future expenses and financial trends, helping users plan ahead effectively.</a:t>
            </a:r>
          </a:p>
          <a:p>
            <a:pPr marL="671503" lvl="1" indent="-335751" algn="just">
              <a:lnSpc>
                <a:spcPts val="4198"/>
              </a:lnSpc>
              <a:buFont typeface="Arial"/>
              <a:buChar char="•"/>
            </a:pPr>
            <a:r>
              <a:rPr lang="en-US" sz="3110">
                <a:solidFill>
                  <a:srgbClr val="1D1D1D"/>
                </a:solidFill>
                <a:latin typeface="Times New Roman"/>
                <a:ea typeface="Times New Roman"/>
                <a:cs typeface="Times New Roman"/>
                <a:sym typeface="Times New Roman"/>
              </a:rPr>
              <a:t>Anomaly Detection for Spending Patterns: Identifies and flags irregular or suspicious transactions, promoting better financial awareness and control.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825</Words>
  <Application>Microsoft Office PowerPoint</Application>
  <PresentationFormat>Custom</PresentationFormat>
  <Paragraphs>67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Times New Roman</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Done by: Gitanjali J (221801012) Jotheswari P (221801022)</dc:title>
  <dc:creator>jothi p</dc:creator>
  <cp:lastModifiedBy>jothi p</cp:lastModifiedBy>
  <cp:revision>2</cp:revision>
  <dcterms:created xsi:type="dcterms:W3CDTF">2006-08-16T00:00:00Z</dcterms:created>
  <dcterms:modified xsi:type="dcterms:W3CDTF">2025-05-13T03:27:43Z</dcterms:modified>
  <dc:identifier>DAGnQJZy31Q</dc:identifier>
</cp:coreProperties>
</file>