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766"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82" r:id="rId13"/>
    <p:sldId id="283" r:id="rId14"/>
    <p:sldId id="274" r:id="rId15"/>
    <p:sldId id="275" r:id="rId16"/>
    <p:sldId id="286" r:id="rId17"/>
    <p:sldId id="287" r:id="rId18"/>
    <p:sldId id="268" r:id="rId19"/>
    <p:sldId id="269" r:id="rId20"/>
    <p:sldId id="270" r:id="rId21"/>
    <p:sldId id="271" r:id="rId22"/>
    <p:sldId id="284" r:id="rId23"/>
    <p:sldId id="285" r:id="rId24"/>
    <p:sldId id="279" r:id="rId25"/>
    <p:sldId id="277" r:id="rId26"/>
    <p:sldId id="273" r:id="rId27"/>
    <p:sldId id="280" r:id="rId2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f5a03b642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f5a03b642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f5a03b642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f5a03b642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f568bf83c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f568bf83c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f568bf83c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f568bf83c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f568bf83c3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f568bf83c3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f568bf83c3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f568bf83c3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f568bf83c3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f568bf83c3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f568bf83c3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f568bf83c3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f568bf83c3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f568bf83c3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f568bf83c3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f568bf83c3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DABF6-CECC-7230-A545-0E5F62A0381D}"/>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4171AEE-0E6E-E949-5CC8-290652BB23CE}"/>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2FF12E8-9C5D-036F-2A97-9B45C1A70902}"/>
              </a:ext>
            </a:extLst>
          </p:cNvPr>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5" name="Footer Placeholder 4">
            <a:extLst>
              <a:ext uri="{FF2B5EF4-FFF2-40B4-BE49-F238E27FC236}">
                <a16:creationId xmlns:a16="http://schemas.microsoft.com/office/drawing/2014/main" id="{DAD51F25-63C9-F94E-6E64-0A4A35E068B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031B0-9171-6550-1BAA-36BDDFFE7F9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2932110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689D2-9CB2-D2EF-F9BB-D8004B6AC3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A1EE2A-FD5F-E932-199A-0BD17E2F79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5FEE11-B52A-6B9F-5BE7-EE0B1C4AE27A}"/>
              </a:ext>
            </a:extLst>
          </p:cNvPr>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5" name="Footer Placeholder 4">
            <a:extLst>
              <a:ext uri="{FF2B5EF4-FFF2-40B4-BE49-F238E27FC236}">
                <a16:creationId xmlns:a16="http://schemas.microsoft.com/office/drawing/2014/main" id="{E58F0840-2C13-4160-A681-A62C35293A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0FB578-514C-EAB2-B662-EF1EF6C41BE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738590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A702D6-4A11-FEA2-6660-A23EB634F7C9}"/>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2491D8-D993-4394-8F83-1314BC5B6CC4}"/>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E5025C-845F-F29D-11FA-108FBA1961F8}"/>
              </a:ext>
            </a:extLst>
          </p:cNvPr>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5" name="Footer Placeholder 4">
            <a:extLst>
              <a:ext uri="{FF2B5EF4-FFF2-40B4-BE49-F238E27FC236}">
                <a16:creationId xmlns:a16="http://schemas.microsoft.com/office/drawing/2014/main" id="{63ED23F4-1BC0-878F-DFD3-0CFEC4A9D26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53EB60F-2365-68D1-D688-983B88377AF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176103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extLst>
      <p:ext uri="{BB962C8B-B14F-4D97-AF65-F5344CB8AC3E}">
        <p14:creationId xmlns:p14="http://schemas.microsoft.com/office/powerpoint/2010/main" val="2289168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extLst>
      <p:ext uri="{BB962C8B-B14F-4D97-AF65-F5344CB8AC3E}">
        <p14:creationId xmlns:p14="http://schemas.microsoft.com/office/powerpoint/2010/main" val="33142512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extLst>
      <p:ext uri="{BB962C8B-B14F-4D97-AF65-F5344CB8AC3E}">
        <p14:creationId xmlns:p14="http://schemas.microsoft.com/office/powerpoint/2010/main" val="600920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E9E36-1703-3E24-1149-BAF7607A48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A46FDD-3605-6B1C-9D2E-A6143B1123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338C27-8A96-C1E0-8CD0-A2F7E3447EFE}"/>
              </a:ext>
            </a:extLst>
          </p:cNvPr>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5" name="Footer Placeholder 4">
            <a:extLst>
              <a:ext uri="{FF2B5EF4-FFF2-40B4-BE49-F238E27FC236}">
                <a16:creationId xmlns:a16="http://schemas.microsoft.com/office/drawing/2014/main" id="{BC824240-4904-BC4C-7E08-AE1A06A7F7A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9A5F153-B77A-DDF0-5E3D-449795D41E5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257854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A6542-DD4F-A212-D763-81C603051A8B}"/>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06871DE-B9BD-DAAC-C918-F5E2146AD0F4}"/>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369AF0-DA7E-275D-5521-D5D3BC73586E}"/>
              </a:ext>
            </a:extLst>
          </p:cNvPr>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5" name="Footer Placeholder 4">
            <a:extLst>
              <a:ext uri="{FF2B5EF4-FFF2-40B4-BE49-F238E27FC236}">
                <a16:creationId xmlns:a16="http://schemas.microsoft.com/office/drawing/2014/main" id="{0865C439-E0D9-A92C-8AB8-B4DD334491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19425A-C676-3CEA-E696-2DB08F266D7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8491104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8480A-C1EB-BAB9-E485-658FDB2B2C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63156F-5CC9-D1F1-570A-3C2DD84581B6}"/>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017153-E7FD-43F5-1E39-9BCBDB283501}"/>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724702-8F09-7B35-A254-4C6749740533}"/>
              </a:ext>
            </a:extLst>
          </p:cNvPr>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6" name="Footer Placeholder 5">
            <a:extLst>
              <a:ext uri="{FF2B5EF4-FFF2-40B4-BE49-F238E27FC236}">
                <a16:creationId xmlns:a16="http://schemas.microsoft.com/office/drawing/2014/main" id="{D95D8AAA-4A62-9AFB-F041-8E0134F05B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F7FCF44-0193-1583-A76A-5B240FFCABF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7195489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C0B58-08C9-9B29-3EBB-2132B83E042B}"/>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34E908-E3AC-E7BA-B6CF-84A8E0BAA4A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67F2C21-C2D6-FDBF-E09E-6F6EBF89A38D}"/>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587561-4DF2-7BFC-6B2C-D9AFB2F0C9AD}"/>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7E22CA0-3B94-DDF0-123C-44EE0636210F}"/>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8F6AF6-0E95-FD9F-EEAA-D8D7AF639D08}"/>
              </a:ext>
            </a:extLst>
          </p:cNvPr>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8" name="Footer Placeholder 7">
            <a:extLst>
              <a:ext uri="{FF2B5EF4-FFF2-40B4-BE49-F238E27FC236}">
                <a16:creationId xmlns:a16="http://schemas.microsoft.com/office/drawing/2014/main" id="{1571495D-D1A3-E855-DAD2-8810BE41A6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14D26D0-1612-C1B2-EF53-FE98327306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2602560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5C905-C745-25E6-6DA4-52D8B7C749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3C15F9-F137-C92C-C18A-95733D62AB77}"/>
              </a:ext>
            </a:extLst>
          </p:cNvPr>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4" name="Footer Placeholder 3">
            <a:extLst>
              <a:ext uri="{FF2B5EF4-FFF2-40B4-BE49-F238E27FC236}">
                <a16:creationId xmlns:a16="http://schemas.microsoft.com/office/drawing/2014/main" id="{8CFE7547-D7C7-6B80-0277-4F22747BE9C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C85B37-49A8-7D0A-B796-A3986B9AB42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3528321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6EBE2E-4B26-F3B3-6A46-F18F6B65A118}"/>
              </a:ext>
            </a:extLst>
          </p:cNvPr>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3" name="Footer Placeholder 2">
            <a:extLst>
              <a:ext uri="{FF2B5EF4-FFF2-40B4-BE49-F238E27FC236}">
                <a16:creationId xmlns:a16="http://schemas.microsoft.com/office/drawing/2014/main" id="{7CA3662A-405D-A56F-E80F-0ED6D9E1EE2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4EE27A8-229A-3EB4-1AB2-E931FA150B4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6356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B967E-53B0-C72D-BDDB-E262DEAA4FC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F059092F-AA65-EF22-5715-CD5B676CDAC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55A0BC-CFDE-2A59-38ED-DDC860F7DF7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F4C1F19-7325-39B0-0678-627E0D3721AA}"/>
              </a:ext>
            </a:extLst>
          </p:cNvPr>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6" name="Footer Placeholder 5">
            <a:extLst>
              <a:ext uri="{FF2B5EF4-FFF2-40B4-BE49-F238E27FC236}">
                <a16:creationId xmlns:a16="http://schemas.microsoft.com/office/drawing/2014/main" id="{BD3D7C46-99DD-392C-DEC9-889424E28AA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D332033-0331-6088-164C-1C5365D905F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4024897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FB422-3729-65BC-8F52-9C4532B01B40}"/>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E10D3337-7E07-DECD-D122-FBDBABE82FDA}"/>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CA44824E-661F-1563-2628-243B28C2046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C651F7B-21A8-E452-99D8-E7C0C3ECF338}"/>
              </a:ext>
            </a:extLst>
          </p:cNvPr>
          <p:cNvSpPr>
            <a:spLocks noGrp="1"/>
          </p:cNvSpPr>
          <p:nvPr>
            <p:ph type="dt" sz="half" idx="10"/>
          </p:nvPr>
        </p:nvSpPr>
        <p:spPr/>
        <p:txBody>
          <a:bodyPr/>
          <a:lstStyle/>
          <a:p>
            <a:fld id="{B61BEF0D-F0BB-DE4B-95CE-6DB70DBA9567}" type="datetimeFigureOut">
              <a:rPr lang="en-US" smtClean="0"/>
              <a:pPr/>
              <a:t>11/8/2024</a:t>
            </a:fld>
            <a:endParaRPr lang="en-US" dirty="0"/>
          </a:p>
        </p:txBody>
      </p:sp>
      <p:sp>
        <p:nvSpPr>
          <p:cNvPr id="6" name="Footer Placeholder 5">
            <a:extLst>
              <a:ext uri="{FF2B5EF4-FFF2-40B4-BE49-F238E27FC236}">
                <a16:creationId xmlns:a16="http://schemas.microsoft.com/office/drawing/2014/main" id="{C454F26F-87FB-8FE8-F584-FD9E13C835C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6F820DE-60A0-7AE4-637E-A795DFE90AA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0115307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F0976F-FA89-8451-8D56-F6F8DE42798E}"/>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1F78A3-7AE0-A574-6742-BEB0A690ADC7}"/>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B76F7A-5102-F4D9-3FF2-174AD84BF371}"/>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11/8/2024</a:t>
            </a:fld>
            <a:endParaRPr lang="en-US" dirty="0"/>
          </a:p>
        </p:txBody>
      </p:sp>
      <p:sp>
        <p:nvSpPr>
          <p:cNvPr id="5" name="Footer Placeholder 4">
            <a:extLst>
              <a:ext uri="{FF2B5EF4-FFF2-40B4-BE49-F238E27FC236}">
                <a16:creationId xmlns:a16="http://schemas.microsoft.com/office/drawing/2014/main" id="{600E8035-D30A-15E1-C577-B510DA39B6A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4C53C17-D8EA-E4BE-1AA3-CE73B323C8F6}"/>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52291367"/>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hyperlink" Target="https://developer.android.com/guide" TargetMode="External"/><Relationship Id="rId2" Type="http://schemas.openxmlformats.org/officeDocument/2006/relationships/hyperlink" Target="https://stackoverflow.com/" TargetMode="Externa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5859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dirty="0">
                <a:latin typeface="Arial Black" panose="020B0A04020102020204" pitchFamily="34" charset="0"/>
              </a:rPr>
              <a:t>Courier Management System</a:t>
            </a:r>
          </a:p>
        </p:txBody>
      </p:sp>
      <p:sp>
        <p:nvSpPr>
          <p:cNvPr id="55" name="Google Shape;55;p13"/>
          <p:cNvSpPr txBox="1"/>
          <p:nvPr/>
        </p:nvSpPr>
        <p:spPr>
          <a:xfrm>
            <a:off x="5203325" y="3387575"/>
            <a:ext cx="3578700" cy="128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solidFill>
                  <a:schemeClr val="tx1"/>
                </a:solidFill>
                <a:latin typeface="Times New Roman" panose="02020603050405020304" pitchFamily="18" charset="0"/>
                <a:cs typeface="Times New Roman" panose="02020603050405020304" pitchFamily="18" charset="0"/>
              </a:rPr>
              <a:t>Gitanjali J - 221801012</a:t>
            </a:r>
          </a:p>
          <a:p>
            <a:pPr marL="0" lvl="0" indent="0" algn="l" rtl="0">
              <a:spcBef>
                <a:spcPts val="0"/>
              </a:spcBef>
              <a:spcAft>
                <a:spcPts val="0"/>
              </a:spcAft>
              <a:buNone/>
            </a:pPr>
            <a:r>
              <a:rPr lang="en-GB" sz="1800" dirty="0" err="1">
                <a:solidFill>
                  <a:schemeClr val="tx1"/>
                </a:solidFill>
                <a:latin typeface="Times New Roman" panose="02020603050405020304" pitchFamily="18" charset="0"/>
                <a:cs typeface="Times New Roman" panose="02020603050405020304" pitchFamily="18" charset="0"/>
              </a:rPr>
              <a:t>Jotheswari</a:t>
            </a:r>
            <a:r>
              <a:rPr lang="en-GB" sz="1800" dirty="0">
                <a:solidFill>
                  <a:schemeClr val="tx1"/>
                </a:solidFill>
                <a:latin typeface="Times New Roman" panose="02020603050405020304" pitchFamily="18" charset="0"/>
                <a:cs typeface="Times New Roman" panose="02020603050405020304" pitchFamily="18" charset="0"/>
              </a:rPr>
              <a:t> P - 221801022</a:t>
            </a:r>
            <a:endParaRPr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0D23A07-621E-D65E-3A7B-C5FCA8C6696E}"/>
              </a:ext>
            </a:extLst>
          </p:cNvPr>
          <p:cNvPicPr>
            <a:picLocks noChangeAspect="1"/>
          </p:cNvPicPr>
          <p:nvPr/>
        </p:nvPicPr>
        <p:blipFill>
          <a:blip r:embed="rId3"/>
          <a:stretch>
            <a:fillRect/>
          </a:stretch>
        </p:blipFill>
        <p:spPr>
          <a:xfrm>
            <a:off x="-274993" y="3137209"/>
            <a:ext cx="3578700" cy="210112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22"/>
          <p:cNvSpPr txBox="1"/>
          <p:nvPr/>
        </p:nvSpPr>
        <p:spPr>
          <a:xfrm>
            <a:off x="545875" y="136700"/>
            <a:ext cx="6263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dirty="0">
                <a:solidFill>
                  <a:schemeClr val="tx2">
                    <a:lumMod val="10000"/>
                  </a:schemeClr>
                </a:solidFill>
                <a:latin typeface="Times New Roman" panose="02020603050405020304" pitchFamily="18" charset="0"/>
                <a:cs typeface="Times New Roman" panose="02020603050405020304" pitchFamily="18" charset="0"/>
              </a:rPr>
              <a:t>Class Diagram</a:t>
            </a:r>
            <a:endParaRPr sz="1800" dirty="0">
              <a:solidFill>
                <a:schemeClr val="tx2">
                  <a:lumMod val="10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BC992CF-CC94-37FB-4450-07FEA9CAA39D}"/>
              </a:ext>
            </a:extLst>
          </p:cNvPr>
          <p:cNvPicPr>
            <a:picLocks noChangeAspect="1"/>
          </p:cNvPicPr>
          <p:nvPr/>
        </p:nvPicPr>
        <p:blipFill>
          <a:blip r:embed="rId3"/>
          <a:stretch>
            <a:fillRect/>
          </a:stretch>
        </p:blipFill>
        <p:spPr>
          <a:xfrm>
            <a:off x="1484726" y="598400"/>
            <a:ext cx="5639289" cy="4408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23"/>
          <p:cNvSpPr txBox="1"/>
          <p:nvPr/>
        </p:nvSpPr>
        <p:spPr>
          <a:xfrm>
            <a:off x="567650" y="156600"/>
            <a:ext cx="6263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dirty="0">
                <a:solidFill>
                  <a:schemeClr val="dk2"/>
                </a:solidFill>
                <a:latin typeface="Times New Roman" panose="02020603050405020304" pitchFamily="18" charset="0"/>
                <a:cs typeface="Times New Roman" panose="02020603050405020304" pitchFamily="18" charset="0"/>
              </a:rPr>
              <a:t>Use Case Diagram</a:t>
            </a:r>
            <a:endParaRPr sz="1800" dirty="0">
              <a:solidFill>
                <a:schemeClr val="dk2"/>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56E224B-C447-7BFE-AE13-4B3D636D19BA}"/>
              </a:ext>
            </a:extLst>
          </p:cNvPr>
          <p:cNvPicPr>
            <a:picLocks noChangeAspect="1"/>
          </p:cNvPicPr>
          <p:nvPr/>
        </p:nvPicPr>
        <p:blipFill>
          <a:blip r:embed="rId3"/>
          <a:stretch>
            <a:fillRect/>
          </a:stretch>
        </p:blipFill>
        <p:spPr>
          <a:xfrm>
            <a:off x="1729493" y="618299"/>
            <a:ext cx="5685013" cy="42244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1766F-946A-C648-0D2B-08082DBE3AFF}"/>
              </a:ext>
            </a:extLst>
          </p:cNvPr>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ER DIAGRAM </a:t>
            </a:r>
          </a:p>
        </p:txBody>
      </p:sp>
      <p:pic>
        <p:nvPicPr>
          <p:cNvPr id="3" name="Picture 2">
            <a:extLst>
              <a:ext uri="{FF2B5EF4-FFF2-40B4-BE49-F238E27FC236}">
                <a16:creationId xmlns:a16="http://schemas.microsoft.com/office/drawing/2014/main" id="{8855455A-9399-AE6A-57E3-A9BB14281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741" y="921834"/>
            <a:ext cx="6735337" cy="3776641"/>
          </a:xfrm>
          <a:prstGeom prst="rect">
            <a:avLst/>
          </a:prstGeom>
        </p:spPr>
      </p:pic>
    </p:spTree>
    <p:extLst>
      <p:ext uri="{BB962C8B-B14F-4D97-AF65-F5344CB8AC3E}">
        <p14:creationId xmlns:p14="http://schemas.microsoft.com/office/powerpoint/2010/main" val="1101194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C156-D9DF-303F-CEA3-481A6AFD1A26}"/>
              </a:ext>
            </a:extLst>
          </p:cNvPr>
          <p:cNvSpPr>
            <a:spLocks noGrp="1"/>
          </p:cNvSpPr>
          <p:nvPr>
            <p:ph type="title"/>
          </p:nvPr>
        </p:nvSpPr>
        <p:spPr>
          <a:xfrm>
            <a:off x="311700" y="259171"/>
            <a:ext cx="8520600" cy="572700"/>
          </a:xfrm>
        </p:spPr>
        <p:txBody>
          <a:bodyPr>
            <a:normAutofit/>
          </a:bodyPr>
          <a:lstStyle/>
          <a:p>
            <a:r>
              <a:rPr lang="en-US" dirty="0">
                <a:latin typeface="Times New Roman" panose="02020603050405020304" pitchFamily="18" charset="0"/>
                <a:cs typeface="Times New Roman" panose="02020603050405020304" pitchFamily="18" charset="0"/>
              </a:rPr>
              <a:t>ER DIAGRAM</a:t>
            </a:r>
          </a:p>
        </p:txBody>
      </p:sp>
      <p:pic>
        <p:nvPicPr>
          <p:cNvPr id="4" name="Picture 3">
            <a:extLst>
              <a:ext uri="{FF2B5EF4-FFF2-40B4-BE49-F238E27FC236}">
                <a16:creationId xmlns:a16="http://schemas.microsoft.com/office/drawing/2014/main" id="{C14D8983-B400-0147-39C1-E0916BFCF4E8}"/>
              </a:ext>
            </a:extLst>
          </p:cNvPr>
          <p:cNvPicPr>
            <a:picLocks noChangeAspect="1"/>
          </p:cNvPicPr>
          <p:nvPr/>
        </p:nvPicPr>
        <p:blipFill>
          <a:blip r:embed="rId2"/>
          <a:stretch>
            <a:fillRect/>
          </a:stretch>
        </p:blipFill>
        <p:spPr>
          <a:xfrm>
            <a:off x="1118937" y="1017724"/>
            <a:ext cx="6906126" cy="4022627"/>
          </a:xfrm>
          <a:prstGeom prst="rect">
            <a:avLst/>
          </a:prstGeom>
        </p:spPr>
      </p:pic>
    </p:spTree>
    <p:extLst>
      <p:ext uri="{BB962C8B-B14F-4D97-AF65-F5344CB8AC3E}">
        <p14:creationId xmlns:p14="http://schemas.microsoft.com/office/powerpoint/2010/main" val="207710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4294967295"/>
            <p:custDataLst>
              <p:tags r:id="rId1"/>
            </p:custDataLst>
            <p:extLst>
              <p:ext uri="{D42A27DB-BD31-4B8C-83A1-F6EECF244321}">
                <p14:modId xmlns:p14="http://schemas.microsoft.com/office/powerpoint/2010/main" val="1682270297"/>
              </p:ext>
            </p:extLst>
          </p:nvPr>
        </p:nvGraphicFramePr>
        <p:xfrm>
          <a:off x="635813" y="1034415"/>
          <a:ext cx="7980680" cy="3671570"/>
        </p:xfrm>
        <a:graphic>
          <a:graphicData uri="http://schemas.openxmlformats.org/drawingml/2006/table">
            <a:tbl>
              <a:tblPr firstRow="1" bandRow="1">
                <a:tableStyleId>{EB9631B5-78F2-41C9-869B-9F39066F8104}</a:tableStyleId>
              </a:tblPr>
              <a:tblGrid>
                <a:gridCol w="894715">
                  <a:extLst>
                    <a:ext uri="{9D8B030D-6E8A-4147-A177-3AD203B41FA5}">
                      <a16:colId xmlns:a16="http://schemas.microsoft.com/office/drawing/2014/main" val="20000"/>
                    </a:ext>
                  </a:extLst>
                </a:gridCol>
                <a:gridCol w="1227455">
                  <a:extLst>
                    <a:ext uri="{9D8B030D-6E8A-4147-A177-3AD203B41FA5}">
                      <a16:colId xmlns:a16="http://schemas.microsoft.com/office/drawing/2014/main" val="20001"/>
                    </a:ext>
                  </a:extLst>
                </a:gridCol>
                <a:gridCol w="1323975">
                  <a:extLst>
                    <a:ext uri="{9D8B030D-6E8A-4147-A177-3AD203B41FA5}">
                      <a16:colId xmlns:a16="http://schemas.microsoft.com/office/drawing/2014/main" val="20002"/>
                    </a:ext>
                  </a:extLst>
                </a:gridCol>
                <a:gridCol w="1914525">
                  <a:extLst>
                    <a:ext uri="{9D8B030D-6E8A-4147-A177-3AD203B41FA5}">
                      <a16:colId xmlns:a16="http://schemas.microsoft.com/office/drawing/2014/main" val="20003"/>
                    </a:ext>
                  </a:extLst>
                </a:gridCol>
                <a:gridCol w="1228090">
                  <a:extLst>
                    <a:ext uri="{9D8B030D-6E8A-4147-A177-3AD203B41FA5}">
                      <a16:colId xmlns:a16="http://schemas.microsoft.com/office/drawing/2014/main" val="20004"/>
                    </a:ext>
                  </a:extLst>
                </a:gridCol>
                <a:gridCol w="1391920">
                  <a:extLst>
                    <a:ext uri="{9D8B030D-6E8A-4147-A177-3AD203B41FA5}">
                      <a16:colId xmlns:a16="http://schemas.microsoft.com/office/drawing/2014/main" val="20005"/>
                    </a:ext>
                  </a:extLst>
                </a:gridCol>
              </a:tblGrid>
              <a:tr h="640715">
                <a:tc>
                  <a:txBody>
                    <a:bodyPr/>
                    <a:lstStyle/>
                    <a:p>
                      <a:pPr>
                        <a:buNone/>
                      </a:pPr>
                      <a:r>
                        <a:rPr lang="en-IN" altLang="en-US" sz="2400" dirty="0" err="1">
                          <a:solidFill>
                            <a:schemeClr val="tx2">
                              <a:lumMod val="10000"/>
                            </a:schemeClr>
                          </a:solidFill>
                          <a:latin typeface="Times New Roman" panose="02020603050405020304" pitchFamily="18" charset="0"/>
                          <a:cs typeface="Times New Roman" panose="02020603050405020304" pitchFamily="18" charset="0"/>
                        </a:rPr>
                        <a:t>S.No</a:t>
                      </a:r>
                      <a:endParaRPr lang="en-IN" altLang="en-US" sz="2400" dirty="0">
                        <a:solidFill>
                          <a:schemeClr val="tx2">
                            <a:lumMod val="10000"/>
                          </a:schemeClr>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solidFill>
                      <a:srgbClr val="92D050"/>
                    </a:solidFill>
                  </a:tcPr>
                </a:tc>
                <a:tc>
                  <a:txBody>
                    <a:bodyPr/>
                    <a:lstStyle/>
                    <a:p>
                      <a:pPr>
                        <a:buNone/>
                      </a:pPr>
                      <a:r>
                        <a:rPr lang="en-IN" altLang="en-US" sz="2400" dirty="0">
                          <a:solidFill>
                            <a:schemeClr val="tx2">
                              <a:lumMod val="10000"/>
                            </a:schemeClr>
                          </a:solidFill>
                          <a:latin typeface="Times New Roman" panose="02020603050405020304" pitchFamily="18" charset="0"/>
                          <a:cs typeface="Times New Roman" panose="02020603050405020304" pitchFamily="18" charset="0"/>
                        </a:rPr>
                        <a:t>Author Name</a:t>
                      </a:r>
                    </a:p>
                  </a:txBody>
                  <a:tcPr>
                    <a:lnL w="12700">
                      <a:solidFill>
                        <a:schemeClr val="tx1"/>
                      </a:solidFill>
                      <a:prstDash val="solid"/>
                    </a:lnL>
                    <a:lnR w="12700">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solidFill>
                      <a:srgbClr val="92D050"/>
                    </a:solidFill>
                  </a:tcPr>
                </a:tc>
                <a:tc>
                  <a:txBody>
                    <a:bodyPr/>
                    <a:lstStyle/>
                    <a:p>
                      <a:pPr>
                        <a:buNone/>
                      </a:pPr>
                      <a:r>
                        <a:rPr lang="en-IN" altLang="en-US" sz="2400" dirty="0">
                          <a:solidFill>
                            <a:schemeClr val="tx2">
                              <a:lumMod val="10000"/>
                            </a:schemeClr>
                          </a:solidFill>
                          <a:latin typeface="Times New Roman" panose="02020603050405020304" pitchFamily="18" charset="0"/>
                          <a:cs typeface="Times New Roman" panose="02020603050405020304" pitchFamily="18" charset="0"/>
                        </a:rPr>
                        <a:t>Paper Title</a:t>
                      </a: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solidFill>
                      <a:srgbClr val="92D050"/>
                    </a:solidFill>
                  </a:tcPr>
                </a:tc>
                <a:tc>
                  <a:txBody>
                    <a:bodyPr/>
                    <a:lstStyle/>
                    <a:p>
                      <a:pPr>
                        <a:buNone/>
                      </a:pPr>
                      <a:r>
                        <a:rPr lang="en-IN" altLang="en-US" sz="2400" dirty="0">
                          <a:solidFill>
                            <a:schemeClr val="tx2">
                              <a:lumMod val="10000"/>
                            </a:schemeClr>
                          </a:solidFill>
                          <a:latin typeface="Times New Roman" panose="02020603050405020304" pitchFamily="18" charset="0"/>
                          <a:cs typeface="Times New Roman" panose="02020603050405020304" pitchFamily="18" charset="0"/>
                        </a:rPr>
                        <a:t>Description</a:t>
                      </a: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solidFill>
                      <a:srgbClr val="92D050"/>
                    </a:solidFill>
                  </a:tcPr>
                </a:tc>
                <a:tc>
                  <a:txBody>
                    <a:bodyPr/>
                    <a:lstStyle/>
                    <a:p>
                      <a:pPr>
                        <a:buNone/>
                      </a:pPr>
                      <a:r>
                        <a:rPr lang="en-IN" altLang="en-US" sz="2400" dirty="0" err="1">
                          <a:solidFill>
                            <a:schemeClr val="tx2">
                              <a:lumMod val="10000"/>
                            </a:schemeClr>
                          </a:solidFill>
                          <a:latin typeface="Times New Roman" panose="02020603050405020304" pitchFamily="18" charset="0"/>
                          <a:cs typeface="Times New Roman" panose="02020603050405020304" pitchFamily="18" charset="0"/>
                        </a:rPr>
                        <a:t>Jornal</a:t>
                      </a:r>
                      <a:endParaRPr lang="en-IN" altLang="en-US" sz="2400" dirty="0">
                        <a:solidFill>
                          <a:schemeClr val="tx2">
                            <a:lumMod val="10000"/>
                          </a:schemeClr>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solidFill>
                      <a:srgbClr val="92D050"/>
                    </a:solidFill>
                  </a:tcPr>
                </a:tc>
                <a:tc>
                  <a:txBody>
                    <a:bodyPr/>
                    <a:lstStyle/>
                    <a:p>
                      <a:pPr>
                        <a:buNone/>
                      </a:pPr>
                      <a:r>
                        <a:rPr lang="en-IN" altLang="en-US" sz="2400" dirty="0">
                          <a:solidFill>
                            <a:schemeClr val="tx2">
                              <a:lumMod val="10000"/>
                            </a:schemeClr>
                          </a:solidFill>
                          <a:latin typeface="Times New Roman" panose="02020603050405020304" pitchFamily="18" charset="0"/>
                          <a:cs typeface="Times New Roman" panose="02020603050405020304" pitchFamily="18" charset="0"/>
                        </a:rPr>
                        <a:t>Volume/</a:t>
                      </a:r>
                    </a:p>
                    <a:p>
                      <a:pPr>
                        <a:buNone/>
                      </a:pPr>
                      <a:r>
                        <a:rPr lang="en-IN" altLang="en-US" sz="2400" dirty="0">
                          <a:solidFill>
                            <a:schemeClr val="tx2">
                              <a:lumMod val="10000"/>
                            </a:schemeClr>
                          </a:solidFill>
                          <a:latin typeface="Times New Roman" panose="02020603050405020304" pitchFamily="18" charset="0"/>
                          <a:cs typeface="Times New Roman" panose="02020603050405020304" pitchFamily="18" charset="0"/>
                        </a:rPr>
                        <a:t>Year</a:t>
                      </a: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solidFill>
                      <a:srgbClr val="92D050"/>
                    </a:solidFill>
                  </a:tcPr>
                </a:tc>
                <a:extLst>
                  <a:ext uri="{0D108BD9-81ED-4DB2-BD59-A6C34878D82A}">
                    <a16:rowId xmlns:a16="http://schemas.microsoft.com/office/drawing/2014/main" val="10000"/>
                  </a:ext>
                </a:extLst>
              </a:tr>
              <a:tr h="1371600">
                <a:tc>
                  <a:txBody>
                    <a:bodyPr/>
                    <a:lstStyle/>
                    <a:p>
                      <a:pPr>
                        <a:buNone/>
                      </a:pPr>
                      <a:r>
                        <a:rPr lang="en-US" sz="1800" dirty="0">
                          <a:latin typeface="Times New Roman" panose="02020603050405020304" pitchFamily="18" charset="0"/>
                          <a:cs typeface="Times New Roman" panose="02020603050405020304" pitchFamily="18" charset="0"/>
                        </a:rPr>
                        <a:t>01.</a:t>
                      </a:r>
                    </a:p>
                  </a:txBody>
                  <a:tcPr>
                    <a:lnL w="12700">
                      <a:solidFill>
                        <a:schemeClr val="tx1"/>
                      </a:solidFill>
                      <a:prstDash val="solid"/>
                    </a:lnL>
                    <a:lnR w="12700" cap="flat" cmpd="sng" algn="ctr">
                      <a:solidFill>
                        <a:schemeClr val="tx1"/>
                      </a:solidFill>
                      <a:prstDash val="solid"/>
                      <a:round/>
                      <a:headEnd type="none" w="med" len="med"/>
                      <a:tailEnd type="none" w="med" len="med"/>
                    </a:lnR>
                    <a:lnT w="12700">
                      <a:solidFill>
                        <a:schemeClr val="tx1"/>
                      </a:solidFill>
                      <a:prstDash val="solid"/>
                    </a:lnT>
                    <a:lnB w="12700">
                      <a:solidFill>
                        <a:schemeClr val="tx1"/>
                      </a:solidFill>
                      <a:prstDash val="solid"/>
                    </a:lnB>
                    <a:solidFill>
                      <a:schemeClr val="bg1">
                        <a:lumMod val="85000"/>
                      </a:schemeClr>
                    </a:solidFill>
                  </a:tcPr>
                </a:tc>
                <a:tc>
                  <a:txBody>
                    <a:bodyPr/>
                    <a:lstStyle/>
                    <a:p>
                      <a:r>
                        <a:rPr lang="en-US" sz="1000" dirty="0">
                          <a:latin typeface="Times New Roman" panose="02020603050405020304" pitchFamily="18" charset="0"/>
                          <a:cs typeface="Times New Roman" panose="02020603050405020304" pitchFamily="18" charset="0"/>
                        </a:rPr>
                        <a:t>Chopra, S., Meindl, P.</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c>
                  <a:txBody>
                    <a:bodyPr/>
                    <a:lstStyle/>
                    <a:p>
                      <a:pPr>
                        <a:buNone/>
                      </a:pPr>
                      <a:r>
                        <a:rPr lang="en-US" sz="1000" dirty="0"/>
                        <a:t>Supply Chain Management: Strategy, Planning, and Operation</a:t>
                      </a:r>
                      <a:endParaRPr lang="en-US" sz="1000" dirty="0">
                        <a:latin typeface="+mn-ea"/>
                        <a:cs typeface="+mn-ea"/>
                        <a:sym typeface="+mn-ea"/>
                      </a:endParaRPr>
                    </a:p>
                  </a:txBody>
                  <a:tcPr>
                    <a:lnL w="12700" cap="flat" cmpd="sng" algn="ctr">
                      <a:solidFill>
                        <a:schemeClr val="tx1"/>
                      </a:solidFill>
                      <a:prstDash val="solid"/>
                      <a:round/>
                      <a:headEnd type="none" w="med" len="med"/>
                      <a:tailEnd type="none" w="med" len="me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c>
                  <a:txBody>
                    <a:bodyPr/>
                    <a:lstStyle/>
                    <a:p>
                      <a:pPr>
                        <a:buNone/>
                      </a:pPr>
                      <a:r>
                        <a:rPr lang="en-US" sz="1000" dirty="0"/>
                        <a:t>Discusses logistics and supply chain optimization, which is relevant for route planning and delivery management in courier systems.</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c>
                  <a:txBody>
                    <a:bodyPr/>
                    <a:lstStyle/>
                    <a:p>
                      <a:pPr>
                        <a:buNone/>
                      </a:pPr>
                      <a:r>
                        <a:rPr lang="en-US" sz="1000" dirty="0"/>
                        <a:t>Pearson Education</a:t>
                      </a:r>
                      <a:endParaRPr lang="en-US" sz="1000" dirty="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c>
                  <a:txBody>
                    <a:bodyPr/>
                    <a:lstStyle/>
                    <a:p>
                      <a:pPr>
                        <a:buNone/>
                      </a:pPr>
                      <a:r>
                        <a:rPr lang="en-US" sz="1000" dirty="0">
                          <a:latin typeface="+mn-ea"/>
                          <a:cs typeface="+mn-ea"/>
                          <a:sym typeface="+mn-ea"/>
                        </a:rPr>
                        <a:t>2016</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extLst>
                  <a:ext uri="{0D108BD9-81ED-4DB2-BD59-A6C34878D82A}">
                    <a16:rowId xmlns:a16="http://schemas.microsoft.com/office/drawing/2014/main" val="10001"/>
                  </a:ext>
                </a:extLst>
              </a:tr>
              <a:tr h="1477010">
                <a:tc>
                  <a:txBody>
                    <a:bodyPr/>
                    <a:lstStyle/>
                    <a:p>
                      <a:pPr>
                        <a:buNone/>
                      </a:pPr>
                      <a:r>
                        <a:rPr lang="en-US" sz="1800" dirty="0">
                          <a:latin typeface="Times New Roman" panose="02020603050405020304" pitchFamily="18" charset="0"/>
                          <a:cs typeface="Times New Roman" panose="02020603050405020304" pitchFamily="18" charset="0"/>
                        </a:rPr>
                        <a:t>02.</a:t>
                      </a:r>
                    </a:p>
                  </a:txBody>
                  <a:tcP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solidFill>
                      <a:schemeClr val="bg1">
                        <a:lumMod val="85000"/>
                      </a:schemeClr>
                    </a:solidFill>
                  </a:tcPr>
                </a:tc>
                <a:tc>
                  <a:txBody>
                    <a:bodyPr/>
                    <a:lstStyle/>
                    <a:p>
                      <a:pPr>
                        <a:buNone/>
                      </a:pPr>
                      <a:r>
                        <a:rPr lang="en-US" sz="1000" dirty="0"/>
                        <a:t>Rodrigue, J.-P.</a:t>
                      </a:r>
                      <a:endParaRPr lang="en-US" sz="1000" dirty="0">
                        <a:latin typeface="+mn-ea"/>
                        <a:cs typeface="+mn-ea"/>
                        <a:sym typeface="+mn-ea"/>
                      </a:endParaRPr>
                    </a:p>
                  </a:txBody>
                  <a:tcPr>
                    <a:lnL w="12700">
                      <a:solidFill>
                        <a:schemeClr val="tx1"/>
                      </a:solidFill>
                      <a:prstDash val="solid"/>
                    </a:lnL>
                    <a:lnR w="12700">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solidFill>
                      <a:schemeClr val="bg1">
                        <a:lumMod val="85000"/>
                      </a:schemeClr>
                    </a:solidFill>
                  </a:tcPr>
                </a:tc>
                <a:tc>
                  <a:txBody>
                    <a:bodyPr/>
                    <a:lstStyle/>
                    <a:p>
                      <a:pPr>
                        <a:buNone/>
                      </a:pPr>
                      <a:r>
                        <a:rPr lang="en-US" sz="1000" dirty="0">
                          <a:sym typeface="+mn-ea"/>
                        </a:rPr>
                        <a:t> </a:t>
                      </a:r>
                      <a:r>
                        <a:rPr lang="en-US" sz="1000" dirty="0"/>
                        <a:t>The Geography of Transport Systems</a:t>
                      </a:r>
                      <a:endParaRPr lang="en-US" sz="1000" dirty="0">
                        <a:latin typeface="+mn-ea"/>
                        <a:cs typeface="+mn-ea"/>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solidFill>
                      <a:schemeClr val="bg1">
                        <a:lumMod val="85000"/>
                      </a:schemeClr>
                    </a:solidFill>
                  </a:tcPr>
                </a:tc>
                <a:tc>
                  <a:txBody>
                    <a:bodyPr/>
                    <a:lstStyle/>
                    <a:p>
                      <a:pPr>
                        <a:buNone/>
                      </a:pPr>
                      <a:r>
                        <a:rPr lang="en-US" sz="1000" dirty="0"/>
                        <a:t>Explores transport systems, including logistics, routing, and the geography of transportation networks, which are crucial for optimizing courier routes.</a:t>
                      </a:r>
                    </a:p>
                  </a:txBody>
                  <a:tcP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solidFill>
                      <a:schemeClr val="bg1">
                        <a:lumMod val="85000"/>
                      </a:schemeClr>
                    </a:solidFill>
                  </a:tcPr>
                </a:tc>
                <a:tc>
                  <a:txBody>
                    <a:bodyPr/>
                    <a:lstStyle/>
                    <a:p>
                      <a:pPr>
                        <a:buNone/>
                      </a:pPr>
                      <a:r>
                        <a:rPr lang="en-US" sz="1000" dirty="0"/>
                        <a:t>Routledge</a:t>
                      </a:r>
                      <a:endParaRPr lang="en-US" sz="1000" dirty="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solidFill>
                      <a:schemeClr val="bg1">
                        <a:lumMod val="85000"/>
                      </a:schemeClr>
                    </a:solidFill>
                  </a:tcPr>
                </a:tc>
                <a:tc>
                  <a:txBody>
                    <a:bodyPr/>
                    <a:lstStyle/>
                    <a:p>
                      <a:pPr>
                        <a:buNone/>
                      </a:pPr>
                      <a:r>
                        <a:rPr lang="en-US" sz="1000" dirty="0">
                          <a:latin typeface="+mn-ea"/>
                          <a:cs typeface="+mn-ea"/>
                        </a:rPr>
                        <a:t>2020</a:t>
                      </a:r>
                    </a:p>
                  </a:txBody>
                  <a:tcP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solidFill>
                      <a:schemeClr val="bg1">
                        <a:lumMod val="85000"/>
                      </a:schemeClr>
                    </a:solidFill>
                  </a:tcPr>
                </a:tc>
                <a:extLst>
                  <a:ext uri="{0D108BD9-81ED-4DB2-BD59-A6C34878D82A}">
                    <a16:rowId xmlns:a16="http://schemas.microsoft.com/office/drawing/2014/main" val="10002"/>
                  </a:ext>
                </a:extLst>
              </a:tr>
            </a:tbl>
          </a:graphicData>
        </a:graphic>
      </p:graphicFrame>
      <p:sp>
        <p:nvSpPr>
          <p:cNvPr id="4" name="Text Box 3"/>
          <p:cNvSpPr txBox="1"/>
          <p:nvPr/>
        </p:nvSpPr>
        <p:spPr>
          <a:xfrm>
            <a:off x="873899" y="288833"/>
            <a:ext cx="4123055" cy="46037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LITRATURE SURVEY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676836630"/>
              </p:ext>
            </p:extLst>
          </p:nvPr>
        </p:nvGraphicFramePr>
        <p:xfrm>
          <a:off x="215590" y="431878"/>
          <a:ext cx="8616709" cy="4117975"/>
        </p:xfrm>
        <a:graphic>
          <a:graphicData uri="http://schemas.openxmlformats.org/drawingml/2006/table">
            <a:tbl>
              <a:tblPr firstRow="1" bandRow="1">
                <a:tableStyleId>{EB9631B5-78F2-41C9-869B-9F39066F8104}</a:tableStyleId>
              </a:tblPr>
              <a:tblGrid>
                <a:gridCol w="966020">
                  <a:extLst>
                    <a:ext uri="{9D8B030D-6E8A-4147-A177-3AD203B41FA5}">
                      <a16:colId xmlns:a16="http://schemas.microsoft.com/office/drawing/2014/main" val="20000"/>
                    </a:ext>
                  </a:extLst>
                </a:gridCol>
                <a:gridCol w="1325278">
                  <a:extLst>
                    <a:ext uri="{9D8B030D-6E8A-4147-A177-3AD203B41FA5}">
                      <a16:colId xmlns:a16="http://schemas.microsoft.com/office/drawing/2014/main" val="20001"/>
                    </a:ext>
                  </a:extLst>
                </a:gridCol>
                <a:gridCol w="1429491">
                  <a:extLst>
                    <a:ext uri="{9D8B030D-6E8A-4147-A177-3AD203B41FA5}">
                      <a16:colId xmlns:a16="http://schemas.microsoft.com/office/drawing/2014/main" val="20002"/>
                    </a:ext>
                  </a:extLst>
                </a:gridCol>
                <a:gridCol w="2067105">
                  <a:extLst>
                    <a:ext uri="{9D8B030D-6E8A-4147-A177-3AD203B41FA5}">
                      <a16:colId xmlns:a16="http://schemas.microsoft.com/office/drawing/2014/main" val="20003"/>
                    </a:ext>
                  </a:extLst>
                </a:gridCol>
                <a:gridCol w="1325964">
                  <a:extLst>
                    <a:ext uri="{9D8B030D-6E8A-4147-A177-3AD203B41FA5}">
                      <a16:colId xmlns:a16="http://schemas.microsoft.com/office/drawing/2014/main" val="20004"/>
                    </a:ext>
                  </a:extLst>
                </a:gridCol>
                <a:gridCol w="1502851">
                  <a:extLst>
                    <a:ext uri="{9D8B030D-6E8A-4147-A177-3AD203B41FA5}">
                      <a16:colId xmlns:a16="http://schemas.microsoft.com/office/drawing/2014/main" val="20005"/>
                    </a:ext>
                  </a:extLst>
                </a:gridCol>
              </a:tblGrid>
              <a:tr h="1463040">
                <a:tc>
                  <a:txBody>
                    <a:bodyPr/>
                    <a:lstStyle/>
                    <a:p>
                      <a:pPr algn="l">
                        <a:buSzTx/>
                        <a:buNone/>
                      </a:pPr>
                      <a:r>
                        <a:rPr lang="en-US" sz="1800" b="0" dirty="0">
                          <a:solidFill>
                            <a:schemeClr val="dk1"/>
                          </a:solidFill>
                          <a:latin typeface="Times New Roman" panose="02020603050405020304" pitchFamily="18" charset="0"/>
                          <a:cs typeface="Times New Roman" panose="02020603050405020304" pitchFamily="18" charset="0"/>
                        </a:rPr>
                        <a:t>03.</a:t>
                      </a: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lstStyle/>
                    <a:p>
                      <a:pPr algn="l">
                        <a:buSzTx/>
                        <a:buNone/>
                      </a:pPr>
                      <a:r>
                        <a:rPr lang="en-US" sz="1000" b="0" dirty="0">
                          <a:solidFill>
                            <a:schemeClr val="tx1">
                              <a:lumMod val="75000"/>
                              <a:lumOff val="25000"/>
                            </a:schemeClr>
                          </a:solidFill>
                        </a:rPr>
                        <a:t>Coronel, C., Morris, S.</a:t>
                      </a:r>
                      <a:endParaRPr lang="en-US" sz="1000" b="0" dirty="0">
                        <a:solidFill>
                          <a:schemeClr val="tx1">
                            <a:lumMod val="75000"/>
                            <a:lumOff val="25000"/>
                          </a:schemeClr>
                        </a:solidFill>
                        <a:latin typeface="+mn-ea"/>
                        <a:cs typeface="+mn-ea"/>
                        <a:sym typeface="+mn-ea"/>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lstStyle/>
                    <a:p>
                      <a:pPr algn="l">
                        <a:buSzTx/>
                        <a:buNone/>
                      </a:pPr>
                      <a:r>
                        <a:rPr lang="en-US" sz="1000" b="0" dirty="0">
                          <a:solidFill>
                            <a:schemeClr val="tx1">
                              <a:lumMod val="75000"/>
                              <a:lumOff val="25000"/>
                            </a:schemeClr>
                          </a:solidFill>
                        </a:rPr>
                        <a:t>Database Systems: Design, Implementation, &amp; Management</a:t>
                      </a:r>
                      <a:endParaRPr lang="en-US" sz="1000" b="0" dirty="0">
                        <a:solidFill>
                          <a:schemeClr val="tx1">
                            <a:lumMod val="75000"/>
                            <a:lumOff val="25000"/>
                          </a:schemeClr>
                        </a:solidFill>
                        <a:latin typeface="+mn-ea"/>
                        <a:cs typeface="+mn-ea"/>
                        <a:sym typeface="+mn-ea"/>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lstStyle/>
                    <a:p>
                      <a:pPr algn="l">
                        <a:buSzTx/>
                        <a:buNone/>
                      </a:pPr>
                      <a:r>
                        <a:rPr lang="en-US" sz="1000" b="0" dirty="0">
                          <a:solidFill>
                            <a:schemeClr val="tx1">
                              <a:lumMod val="75000"/>
                              <a:lumOff val="25000"/>
                            </a:schemeClr>
                          </a:solidFill>
                        </a:rPr>
                        <a:t>Provides insights into database design and management for handling large volumes of order, customer, and inventory data in courier systems.</a:t>
                      </a:r>
                      <a:endParaRPr lang="en-US" sz="1000" b="0" dirty="0">
                        <a:solidFill>
                          <a:schemeClr val="tx1">
                            <a:lumMod val="75000"/>
                            <a:lumOff val="25000"/>
                          </a:schemeClr>
                        </a:solidFill>
                        <a:latin typeface="+mn-ea"/>
                        <a:cs typeface="+mn-ea"/>
                      </a:endParaRPr>
                    </a:p>
                  </a:txBody>
                  <a:tcPr>
                    <a:lnL w="12700">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solidFill>
                      <a:schemeClr val="bg1">
                        <a:lumMod val="85000"/>
                      </a:schemeClr>
                    </a:solidFill>
                  </a:tcPr>
                </a:tc>
                <a:tc>
                  <a:txBody>
                    <a:bodyPr/>
                    <a:lstStyle/>
                    <a:p>
                      <a:r>
                        <a:rPr lang="en-US" sz="1050" b="0" dirty="0">
                          <a:solidFill>
                            <a:schemeClr val="tx1">
                              <a:lumMod val="75000"/>
                              <a:lumOff val="25000"/>
                            </a:schemeClr>
                          </a:solidFill>
                        </a:rPr>
                        <a:t>Cengage Learning</a:t>
                      </a:r>
                    </a:p>
                  </a:txBody>
                  <a:tcPr anchor="ct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lstStyle/>
                    <a:p>
                      <a:pPr algn="l">
                        <a:buSzTx/>
                        <a:buNone/>
                      </a:pPr>
                      <a:r>
                        <a:rPr lang="en-US" sz="1000" b="0" dirty="0">
                          <a:solidFill>
                            <a:schemeClr val="dk1"/>
                          </a:solidFill>
                          <a:latin typeface="+mn-ea"/>
                          <a:cs typeface="+mn-ea"/>
                          <a:sym typeface="+mn-ea"/>
                        </a:rPr>
                        <a:t>2018</a:t>
                      </a:r>
                    </a:p>
                  </a:txBody>
                  <a:tcPr>
                    <a:lnL w="12700" cap="flat" cmpd="sng" algn="ctr">
                      <a:solidFill>
                        <a:schemeClr val="tx1"/>
                      </a:solidFill>
                      <a:prstDash val="solid"/>
                      <a:round/>
                      <a:headEnd type="none" w="med" len="med"/>
                      <a:tailEnd type="none" w="med" len="med"/>
                    </a:lnL>
                    <a:lnR w="12700">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extLst>
                  <a:ext uri="{0D108BD9-81ED-4DB2-BD59-A6C34878D82A}">
                    <a16:rowId xmlns:a16="http://schemas.microsoft.com/office/drawing/2014/main" val="10000"/>
                  </a:ext>
                </a:extLst>
              </a:tr>
              <a:tr h="1177925">
                <a:tc>
                  <a:txBody>
                    <a:bodyPr/>
                    <a:lstStyle/>
                    <a:p>
                      <a:pPr>
                        <a:buNone/>
                      </a:pPr>
                      <a:r>
                        <a:rPr lang="en-US" sz="1800" dirty="0">
                          <a:latin typeface="Times New Roman" panose="02020603050405020304" pitchFamily="18" charset="0"/>
                          <a:cs typeface="Times New Roman" panose="02020603050405020304" pitchFamily="18" charset="0"/>
                        </a:rPr>
                        <a:t>04.</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t>Goodfellow, I., Bengio, Y., &amp; Courville, A.</a:t>
                      </a:r>
                      <a:r>
                        <a:rPr lang="en-US" sz="1000" b="0" dirty="0">
                          <a:solidFill>
                            <a:schemeClr val="tx2">
                              <a:lumMod val="50000"/>
                            </a:schemeClr>
                          </a:solidFill>
                        </a:rPr>
                        <a:t> </a:t>
                      </a:r>
                      <a:r>
                        <a:rPr lang="en-US" sz="1000" dirty="0"/>
                        <a:t>Database Systems: Design, Implementation, &amp; Management</a:t>
                      </a:r>
                      <a:endParaRPr lang="en-US" sz="1000" dirty="0">
                        <a:latin typeface="+mn-ea"/>
                        <a:cs typeface="+mn-ea"/>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c>
                  <a:txBody>
                    <a:bodyPr/>
                    <a:lstStyle/>
                    <a:p>
                      <a:pPr marL="0" indent="0">
                        <a:buNone/>
                      </a:pPr>
                      <a:r>
                        <a:rPr lang="en-US" sz="1000" dirty="0"/>
                        <a:t>Deep Learning</a:t>
                      </a:r>
                      <a:endParaRPr lang="en-US" sz="1000" dirty="0">
                        <a:latin typeface="+mn-ea"/>
                        <a:cs typeface="+mn-ea"/>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c>
                  <a:txBody>
                    <a:bodyPr/>
                    <a:lstStyle/>
                    <a:p>
                      <a:pPr>
                        <a:buNone/>
                      </a:pPr>
                      <a:r>
                        <a:rPr lang="en-US" sz="1000" dirty="0"/>
                        <a:t>Discusses machine learning techniques, including their application in optimizing delivery routes and predictive analytics for courier systems.</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c>
                  <a:txBody>
                    <a:bodyPr/>
                    <a:lstStyle/>
                    <a:p>
                      <a:pPr>
                        <a:buNone/>
                      </a:pPr>
                      <a:r>
                        <a:rPr lang="en-US" sz="1000" dirty="0">
                          <a:sym typeface="+mn-ea"/>
                        </a:rPr>
                        <a:t> </a:t>
                      </a:r>
                      <a:r>
                        <a:rPr lang="en-US" sz="1000" dirty="0"/>
                        <a:t>MIT Press</a:t>
                      </a:r>
                      <a:endParaRPr lang="en-US" sz="1000" dirty="0">
                        <a:sym typeface="+mn-ea"/>
                      </a:endParaRPr>
                    </a:p>
                  </a:txBody>
                  <a:tcPr>
                    <a:lnL w="12700">
                      <a:solidFill>
                        <a:schemeClr val="tx1"/>
                      </a:solidFill>
                      <a:prstDash val="solid"/>
                    </a:lnL>
                    <a:lnR w="12700">
                      <a:solidFill>
                        <a:schemeClr val="tx1"/>
                      </a:solidFill>
                      <a:prstDash val="solid"/>
                    </a:lnR>
                    <a:lnT w="12700" cap="flat" cmpd="sng" algn="ctr">
                      <a:solidFill>
                        <a:schemeClr val="tx1"/>
                      </a:solidFill>
                      <a:prstDash val="solid"/>
                      <a:round/>
                      <a:headEnd type="none" w="med" len="med"/>
                      <a:tailEnd type="none" w="med" len="med"/>
                    </a:lnT>
                    <a:lnB w="12700">
                      <a:solidFill>
                        <a:schemeClr val="tx1"/>
                      </a:solidFill>
                      <a:prstDash val="solid"/>
                    </a:lnB>
                    <a:solidFill>
                      <a:schemeClr val="bg1">
                        <a:lumMod val="85000"/>
                      </a:schemeClr>
                    </a:solidFill>
                  </a:tcPr>
                </a:tc>
                <a:tc>
                  <a:txBody>
                    <a:bodyPr/>
                    <a:lstStyle/>
                    <a:p>
                      <a:pPr>
                        <a:buNone/>
                      </a:pPr>
                      <a:r>
                        <a:rPr lang="en-US" sz="1000" dirty="0">
                          <a:latin typeface="+mn-ea"/>
                          <a:cs typeface="+mn-ea"/>
                        </a:rPr>
                        <a:t>2016</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extLst>
                  <a:ext uri="{0D108BD9-81ED-4DB2-BD59-A6C34878D82A}">
                    <a16:rowId xmlns:a16="http://schemas.microsoft.com/office/drawing/2014/main" val="10001"/>
                  </a:ext>
                </a:extLst>
              </a:tr>
              <a:tr h="1477010">
                <a:tc>
                  <a:txBody>
                    <a:bodyPr/>
                    <a:lstStyle/>
                    <a:p>
                      <a:pPr>
                        <a:buNone/>
                      </a:pPr>
                      <a:r>
                        <a:rPr lang="en-US" sz="1800" dirty="0">
                          <a:latin typeface="Times New Roman" panose="02020603050405020304" pitchFamily="18" charset="0"/>
                          <a:cs typeface="Times New Roman" panose="02020603050405020304" pitchFamily="18" charset="0"/>
                        </a:rPr>
                        <a:t>05.</a:t>
                      </a:r>
                    </a:p>
                  </a:txBody>
                  <a:tcP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solidFill>
                      <a:schemeClr val="bg1">
                        <a:lumMod val="85000"/>
                      </a:schemeClr>
                    </a:solidFill>
                  </a:tcPr>
                </a:tc>
                <a:tc>
                  <a:txBody>
                    <a:bodyPr/>
                    <a:lstStyle/>
                    <a:p>
                      <a:pPr>
                        <a:buNone/>
                      </a:pPr>
                      <a:r>
                        <a:rPr lang="en-US" sz="1000" dirty="0"/>
                        <a:t>Stallings, W.</a:t>
                      </a:r>
                      <a:endParaRPr lang="en-US" sz="1000" dirty="0">
                        <a:latin typeface="+mn-ea"/>
                        <a:cs typeface="+mn-ea"/>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solidFill>
                      <a:schemeClr val="bg1">
                        <a:lumMod val="85000"/>
                      </a:schemeClr>
                    </a:solidFill>
                  </a:tcPr>
                </a:tc>
                <a:tc>
                  <a:txBody>
                    <a:bodyPr/>
                    <a:lstStyle/>
                    <a:p>
                      <a:pPr marL="0" indent="0">
                        <a:buNone/>
                      </a:pPr>
                      <a:r>
                        <a:rPr lang="en-US" sz="1000" dirty="0"/>
                        <a:t>Computer Security: Principles and Practice</a:t>
                      </a:r>
                      <a:endParaRPr lang="en-US" sz="1000" dirty="0">
                        <a:latin typeface="+mn-ea"/>
                        <a:cs typeface="+mn-ea"/>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solidFill>
                      <a:schemeClr val="bg1">
                        <a:lumMod val="85000"/>
                      </a:schemeClr>
                    </a:solidFill>
                  </a:tcPr>
                </a:tc>
                <a:tc>
                  <a:txBody>
                    <a:bodyPr/>
                    <a:lstStyle/>
                    <a:p>
                      <a:pPr>
                        <a:buNone/>
                      </a:pPr>
                      <a:r>
                        <a:rPr lang="en-US" sz="1000" dirty="0"/>
                        <a:t>Covers fundamental principles of computer security and privacy, which are critical for protecting customer and order data in a Courier Management System.</a:t>
                      </a:r>
                    </a:p>
                  </a:txBody>
                  <a:tcP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solidFill>
                      <a:schemeClr val="bg1">
                        <a:lumMod val="85000"/>
                      </a:schemeClr>
                    </a:solidFill>
                  </a:tcPr>
                </a:tc>
                <a:tc>
                  <a:txBody>
                    <a:bodyPr/>
                    <a:lstStyle/>
                    <a:p>
                      <a:pPr marL="0" indent="0">
                        <a:buNone/>
                      </a:pPr>
                      <a:r>
                        <a:rPr lang="en-US" sz="1000" dirty="0"/>
                        <a:t>Pearson</a:t>
                      </a:r>
                      <a:endParaRPr lang="en-US" sz="1000" dirty="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solidFill>
                      <a:schemeClr val="bg1">
                        <a:lumMod val="85000"/>
                      </a:schemeClr>
                    </a:solidFill>
                  </a:tcPr>
                </a:tc>
                <a:tc>
                  <a:txBody>
                    <a:bodyPr/>
                    <a:lstStyle/>
                    <a:p>
                      <a:pPr marL="0" indent="0">
                        <a:buNone/>
                      </a:pPr>
                      <a:r>
                        <a:rPr lang="en-US" sz="1000" dirty="0">
                          <a:latin typeface="+mn-ea"/>
                          <a:cs typeface="+mn-ea"/>
                          <a:sym typeface="+mn-ea"/>
                        </a:rPr>
                        <a:t>2019</a:t>
                      </a:r>
                    </a:p>
                    <a:p>
                      <a:pPr>
                        <a:buNone/>
                      </a:pPr>
                      <a:endParaRPr lang="en-US" sz="1000" dirty="0">
                        <a:sym typeface="+mn-ea"/>
                      </a:endParaRPr>
                    </a:p>
                    <a:p>
                      <a:pPr>
                        <a:buNone/>
                      </a:pPr>
                      <a:endParaRPr lang="en-US" sz="1000" dirty="0">
                        <a:latin typeface="+mn-ea"/>
                        <a:cs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solidFill>
                      <a:schemeClr val="bg1">
                        <a:lumMod val="85000"/>
                      </a:scheme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A8EF-2D0C-381A-6514-24208779E317}"/>
              </a:ext>
            </a:extLst>
          </p:cNvPr>
          <p:cNvSpPr>
            <a:spLocks noGrp="1"/>
          </p:cNvSpPr>
          <p:nvPr>
            <p:ph type="title"/>
          </p:nvPr>
        </p:nvSpPr>
        <p:spPr/>
        <p:txBody>
          <a:bodyPr/>
          <a:lstStyle/>
          <a:p>
            <a:r>
              <a:rPr lang="en-IN" dirty="0"/>
              <a:t>Software model – Agile Incremental</a:t>
            </a:r>
          </a:p>
        </p:txBody>
      </p:sp>
      <p:sp>
        <p:nvSpPr>
          <p:cNvPr id="3" name="Content Placeholder 2">
            <a:extLst>
              <a:ext uri="{FF2B5EF4-FFF2-40B4-BE49-F238E27FC236}">
                <a16:creationId xmlns:a16="http://schemas.microsoft.com/office/drawing/2014/main" id="{6499AF91-FC0C-6EB8-EF27-C071B0A7BA06}"/>
              </a:ext>
            </a:extLst>
          </p:cNvPr>
          <p:cNvSpPr>
            <a:spLocks noGrp="1"/>
          </p:cNvSpPr>
          <p:nvPr>
            <p:ph idx="1"/>
          </p:nvPr>
        </p:nvSpPr>
        <p:spPr>
          <a:xfrm>
            <a:off x="628650" y="1131325"/>
            <a:ext cx="7886700" cy="3812381"/>
          </a:xfrm>
        </p:spPr>
        <p:txBody>
          <a:bodyPr>
            <a:normAutofit/>
          </a:bodyPr>
          <a:lstStyle/>
          <a:p>
            <a:r>
              <a:rPr lang="en-US" sz="1600" dirty="0">
                <a:effectLst/>
                <a:latin typeface="Times New Roman" panose="02020603050405020304" pitchFamily="18" charset="0"/>
                <a:ea typeface="Calibri" panose="020F0502020204030204" pitchFamily="34" charset="0"/>
              </a:rPr>
              <a:t>The Agile-Incremental Model is a hybrid approach that combines the flexibility of Agile methodologies with the structured, step-by-step approach of the Incremental model. This combination is particularly well-suited to projects with evolving requirements, like a Courier Management System (CMS), where continuous feedback and frequent updates are essential.</a:t>
            </a:r>
            <a:endParaRPr lang="en-IN" sz="1600" dirty="0">
              <a:effectLst/>
              <a:latin typeface="Times New Roman" panose="02020603050405020304" pitchFamily="18" charset="0"/>
              <a:ea typeface="Times New Roman" panose="02020603050405020304" pitchFamily="18" charset="0"/>
            </a:endParaRPr>
          </a:p>
          <a:p>
            <a:r>
              <a:rPr lang="en-IN" sz="1600" dirty="0"/>
              <a:t>Benefits – </a:t>
            </a:r>
          </a:p>
          <a:p>
            <a:pPr marL="0" indent="0">
              <a:buNone/>
            </a:pPr>
            <a:r>
              <a:rPr lang="en-IN" sz="1600" dirty="0"/>
              <a:t>	</a:t>
            </a:r>
            <a:r>
              <a:rPr lang="en-US" sz="1600" dirty="0">
                <a:effectLst/>
                <a:latin typeface="Times New Roman" panose="02020603050405020304" pitchFamily="18" charset="0"/>
                <a:ea typeface="Calibri" panose="020F0502020204030204" pitchFamily="34" charset="0"/>
              </a:rPr>
              <a:t>Faster Delivery and Early Value: By delivering incremental updates, users get early access to parts of the system, which adds immediate value. In CMS, basic features like tracking or notifications can be deployed while advanced functionalities are still being developed.</a:t>
            </a:r>
          </a:p>
          <a:p>
            <a:pPr marL="0" indent="0">
              <a:buNone/>
            </a:pPr>
            <a:r>
              <a:rPr lang="en-US" sz="1600" dirty="0">
                <a:effectLst/>
                <a:latin typeface="Times New Roman" panose="02020603050405020304" pitchFamily="18" charset="0"/>
                <a:ea typeface="Calibri" panose="020F0502020204030204" pitchFamily="34" charset="0"/>
              </a:rPr>
              <a:t>Risk Management: Smaller, incremental releases allow for early identification of issues and quick fixes, reducing the risk of large-scale errors in the final product.</a:t>
            </a:r>
          </a:p>
          <a:p>
            <a:pPr marL="0" indent="0">
              <a:buNone/>
            </a:pPr>
            <a:r>
              <a:rPr lang="en-US" sz="1600" dirty="0">
                <a:effectLst/>
                <a:latin typeface="Times New Roman" panose="02020603050405020304" pitchFamily="18" charset="0"/>
                <a:ea typeface="Calibri" panose="020F0502020204030204" pitchFamily="34" charset="0"/>
              </a:rPr>
              <a:t>Customer Satisfaction: The Agile component ensures that customer needs and feedback are incorporated frequently, leading to a final product that closely aligns with user expectations.</a:t>
            </a:r>
            <a:endParaRPr lang="en-IN" sz="1600" dirty="0">
              <a:effectLst/>
              <a:latin typeface="Times New Roman" panose="02020603050405020304" pitchFamily="18" charset="0"/>
              <a:ea typeface="Times New Roman" panose="02020603050405020304" pitchFamily="18" charset="0"/>
            </a:endParaRPr>
          </a:p>
          <a:p>
            <a:pPr marL="0" indent="0">
              <a:buNone/>
            </a:pPr>
            <a:endParaRPr lang="en-IN" sz="1600" dirty="0">
              <a:effectLst/>
              <a:latin typeface="Times New Roman" panose="02020603050405020304" pitchFamily="18" charset="0"/>
              <a:ea typeface="Times New Roman" panose="02020603050405020304" pitchFamily="18" charset="0"/>
            </a:endParaRPr>
          </a:p>
          <a:p>
            <a:pPr marL="0" indent="0">
              <a:buNone/>
            </a:pPr>
            <a:endParaRPr lang="en-IN" sz="1600" dirty="0"/>
          </a:p>
        </p:txBody>
      </p:sp>
    </p:spTree>
    <p:extLst>
      <p:ext uri="{BB962C8B-B14F-4D97-AF65-F5344CB8AC3E}">
        <p14:creationId xmlns:p14="http://schemas.microsoft.com/office/powerpoint/2010/main" val="3650109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338CF-7272-8AFA-358E-3FBDB54F0EF2}"/>
              </a:ext>
            </a:extLst>
          </p:cNvPr>
          <p:cNvSpPr>
            <a:spLocks noGrp="1"/>
          </p:cNvSpPr>
          <p:nvPr>
            <p:ph type="title"/>
          </p:nvPr>
        </p:nvSpPr>
        <p:spPr/>
        <p:txBody>
          <a:bodyPr/>
          <a:lstStyle/>
          <a:p>
            <a:r>
              <a:rPr lang="en-IN" dirty="0"/>
              <a:t>Testing – Unit &amp; Automation</a:t>
            </a:r>
          </a:p>
        </p:txBody>
      </p:sp>
      <p:sp>
        <p:nvSpPr>
          <p:cNvPr id="3" name="Content Placeholder 2">
            <a:extLst>
              <a:ext uri="{FF2B5EF4-FFF2-40B4-BE49-F238E27FC236}">
                <a16:creationId xmlns:a16="http://schemas.microsoft.com/office/drawing/2014/main" id="{503E5FA0-6FAC-691A-2402-16BC3A570C65}"/>
              </a:ext>
            </a:extLst>
          </p:cNvPr>
          <p:cNvSpPr>
            <a:spLocks noGrp="1"/>
          </p:cNvSpPr>
          <p:nvPr>
            <p:ph idx="1"/>
          </p:nvPr>
        </p:nvSpPr>
        <p:spPr/>
        <p:txBody>
          <a:bodyPr>
            <a:normAutofit/>
          </a:bodyPr>
          <a:lstStyle/>
          <a:p>
            <a:r>
              <a:rPr lang="en-US" sz="1600" dirty="0">
                <a:effectLst/>
                <a:latin typeface="Times New Roman" panose="02020603050405020304" pitchFamily="18" charset="0"/>
                <a:ea typeface="Calibri" panose="020F0502020204030204" pitchFamily="34" charset="0"/>
              </a:rPr>
              <a:t>Unit Testing focuses on verifying individual components or "units" of code in isolation to ensure they work as expected. In CMS, unit testing is crucial for maintaining the integrity of core functionalities that are often updated or modified.</a:t>
            </a:r>
            <a:endParaRPr lang="en-IN" sz="1600" dirty="0">
              <a:effectLst/>
              <a:latin typeface="Times New Roman" panose="02020603050405020304" pitchFamily="18" charset="0"/>
              <a:ea typeface="Times New Roman" panose="02020603050405020304" pitchFamily="18" charset="0"/>
            </a:endParaRPr>
          </a:p>
          <a:p>
            <a:r>
              <a:rPr lang="en-US" sz="1600" dirty="0">
                <a:effectLst/>
                <a:latin typeface="Times New Roman" panose="02020603050405020304" pitchFamily="18" charset="0"/>
                <a:ea typeface="Calibri" panose="020F0502020204030204" pitchFamily="34" charset="0"/>
              </a:rPr>
              <a:t>Automation Testing is essential for repetitive tasks, regression testing, and ensuring consistency in a CMS where features frequently evolve due to Agile development cycles. By automating tests, CMS can maintain reliability and performance with minimal manual intervention.</a:t>
            </a:r>
            <a:endParaRPr lang="en-IN" sz="1600" dirty="0">
              <a:effectLst/>
              <a:latin typeface="Times New Roman" panose="02020603050405020304" pitchFamily="18" charset="0"/>
              <a:ea typeface="Times New Roman" panose="02020603050405020304" pitchFamily="18" charset="0"/>
            </a:endParaRPr>
          </a:p>
          <a:p>
            <a:r>
              <a:rPr lang="en-US" sz="1600" dirty="0">
                <a:effectLst/>
                <a:latin typeface="Times New Roman" panose="02020603050405020304" pitchFamily="18" charset="0"/>
                <a:ea typeface="Calibri" panose="020F0502020204030204" pitchFamily="34" charset="0"/>
              </a:rPr>
              <a:t>By combining unit and automation testing, a CMS project can achieve reliable and scalable results, minimizing manual testing effort while ensuring that core functionalities remain robust, even with frequent updates. This layered approach to testing supports both the immediate validation of individual components and the long-term reliability of the entire system.</a:t>
            </a:r>
            <a:endParaRPr lang="en-IN" sz="1600" dirty="0">
              <a:effectLst/>
              <a:latin typeface="Times New Roman" panose="02020603050405020304" pitchFamily="18" charset="0"/>
              <a:ea typeface="Times New Roman" panose="02020603050405020304" pitchFamily="18" charset="0"/>
            </a:endParaRPr>
          </a:p>
          <a:p>
            <a:endParaRPr lang="en-IN" sz="1600" dirty="0"/>
          </a:p>
        </p:txBody>
      </p:sp>
    </p:spTree>
    <p:extLst>
      <p:ext uri="{BB962C8B-B14F-4D97-AF65-F5344CB8AC3E}">
        <p14:creationId xmlns:p14="http://schemas.microsoft.com/office/powerpoint/2010/main" val="3852975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354320" y="2445385"/>
            <a:ext cx="3048000" cy="306705"/>
          </a:xfrm>
          <a:prstGeom prst="rect">
            <a:avLst/>
          </a:prstGeom>
          <a:noFill/>
        </p:spPr>
        <p:txBody>
          <a:bodyPr wrap="square" rtlCol="0">
            <a:spAutoFit/>
          </a:bodyPr>
          <a:lstStyle/>
          <a:p>
            <a:endParaRPr lang="en-US"/>
          </a:p>
        </p:txBody>
      </p:sp>
      <p:sp>
        <p:nvSpPr>
          <p:cNvPr id="6" name="Title 5">
            <a:extLst>
              <a:ext uri="{FF2B5EF4-FFF2-40B4-BE49-F238E27FC236}">
                <a16:creationId xmlns:a16="http://schemas.microsoft.com/office/drawing/2014/main" id="{CCE96D3F-439A-619C-E1C2-243EC4885318}"/>
              </a:ext>
            </a:extLst>
          </p:cNvPr>
          <p:cNvSpPr>
            <a:spLocks noGrp="1"/>
          </p:cNvSpPr>
          <p:nvPr>
            <p:ph type="title"/>
          </p:nvPr>
        </p:nvSpPr>
        <p:spPr>
          <a:xfrm>
            <a:off x="-349033" y="-101695"/>
            <a:ext cx="5166360" cy="841800"/>
          </a:xfrm>
        </p:spPr>
        <p:txBody>
          <a:bodyPr/>
          <a:lstStyle/>
          <a:p>
            <a:r>
              <a:rPr lang="en-US" dirty="0">
                <a:latin typeface="Times New Roman" panose="02020603050405020304" pitchFamily="18" charset="0"/>
                <a:cs typeface="Times New Roman" panose="02020603050405020304" pitchFamily="18" charset="0"/>
              </a:rPr>
              <a:t>User Documentation:</a:t>
            </a:r>
          </a:p>
        </p:txBody>
      </p:sp>
      <p:pic>
        <p:nvPicPr>
          <p:cNvPr id="7" name="Picture 6">
            <a:extLst>
              <a:ext uri="{FF2B5EF4-FFF2-40B4-BE49-F238E27FC236}">
                <a16:creationId xmlns:a16="http://schemas.microsoft.com/office/drawing/2014/main" id="{03F96549-37F6-0C57-5D71-845458C86F3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25421"/>
          <a:stretch/>
        </p:blipFill>
        <p:spPr bwMode="auto">
          <a:xfrm>
            <a:off x="1192661" y="631825"/>
            <a:ext cx="6163945" cy="3627120"/>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AEC4EBC4-F0A6-AACC-2ACD-61A210A8B670}"/>
              </a:ext>
            </a:extLst>
          </p:cNvPr>
          <p:cNvSpPr txBox="1"/>
          <p:nvPr/>
        </p:nvSpPr>
        <p:spPr>
          <a:xfrm>
            <a:off x="2564781" y="4624038"/>
            <a:ext cx="3137210" cy="307777"/>
          </a:xfrm>
          <a:prstGeom prst="rect">
            <a:avLst/>
          </a:prstGeom>
          <a:noFill/>
        </p:spPr>
        <p:txBody>
          <a:bodyPr wrap="square" rtlCol="0">
            <a:spAutoFit/>
          </a:bodyPr>
          <a:lstStyle/>
          <a:p>
            <a:r>
              <a:rPr lang="en-US" dirty="0"/>
              <a:t>                          </a:t>
            </a:r>
            <a:r>
              <a:rPr lang="en-US" dirty="0">
                <a:latin typeface="Times New Roman" panose="02020603050405020304" pitchFamily="18" charset="0"/>
                <a:cs typeface="Times New Roman" panose="02020603050405020304" pitchFamily="18" charset="0"/>
              </a:rPr>
              <a:t>Login page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4558" y="0"/>
            <a:ext cx="8520430" cy="854075"/>
          </a:xfrm>
        </p:spPr>
        <p:txBody>
          <a:bodyPr/>
          <a:lstStyle/>
          <a:p>
            <a:r>
              <a:rPr lang="en-US" dirty="0">
                <a:latin typeface="Times New Roman" panose="02020603050405020304" pitchFamily="18" charset="0"/>
                <a:cs typeface="Times New Roman" panose="02020603050405020304" pitchFamily="18" charset="0"/>
              </a:rPr>
              <a:t>Register page </a:t>
            </a:r>
          </a:p>
        </p:txBody>
      </p:sp>
      <p:pic>
        <p:nvPicPr>
          <p:cNvPr id="3" name="Picture 2">
            <a:extLst>
              <a:ext uri="{FF2B5EF4-FFF2-40B4-BE49-F238E27FC236}">
                <a16:creationId xmlns:a16="http://schemas.microsoft.com/office/drawing/2014/main" id="{523A85E2-6341-4AF1-9AD7-F96FC393C49E}"/>
              </a:ext>
            </a:extLst>
          </p:cNvPr>
          <p:cNvPicPr>
            <a:picLocks noChangeAspect="1"/>
          </p:cNvPicPr>
          <p:nvPr/>
        </p:nvPicPr>
        <p:blipFill rotWithShape="1">
          <a:blip r:embed="rId2">
            <a:extLst>
              <a:ext uri="{28A0092B-C50C-407E-A947-70E740481C1C}">
                <a14:useLocalDpi xmlns:a14="http://schemas.microsoft.com/office/drawing/2010/main" val="0"/>
              </a:ext>
            </a:extLst>
          </a:blip>
          <a:srcRect b="23110"/>
          <a:stretch/>
        </p:blipFill>
        <p:spPr bwMode="auto">
          <a:xfrm>
            <a:off x="1688453" y="983337"/>
            <a:ext cx="5767093" cy="3479751"/>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150700" y="16020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INTRODUCTION</a:t>
            </a:r>
          </a:p>
        </p:txBody>
      </p:sp>
      <p:sp>
        <p:nvSpPr>
          <p:cNvPr id="61" name="Google Shape;61;p14"/>
          <p:cNvSpPr txBox="1"/>
          <p:nvPr/>
        </p:nvSpPr>
        <p:spPr>
          <a:xfrm>
            <a:off x="347400" y="741805"/>
            <a:ext cx="8796600" cy="41415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Clr>
                <a:schemeClr val="dk1"/>
              </a:buClr>
              <a:buSzPts val="1100"/>
              <a:buFont typeface="Arial" panose="020B0604020202020204"/>
              <a:buNone/>
            </a:pPr>
            <a:r>
              <a:rPr lang="en-US" dirty="0">
                <a:latin typeface="Times New Roman" panose="02020603050405020304" pitchFamily="18" charset="0"/>
                <a:cs typeface="Times New Roman" panose="02020603050405020304" pitchFamily="18" charset="0"/>
              </a:rPr>
              <a:t>A Courier Management System is a comprehensive solution designed to streamline and automate the end-to-end processes involved in courier and logistics operations. It enables the efficient handling of key activities such as order placement, tracking, dispatching, delivery, and payment processing. By managing information on customers, packages, delivery routes, and branch locations, the system ensures that couriers are processed quickly and accurately, enhancing customer satisfaction and operational efficiency. Additionally, it provides real-time tracking and reporting features, allowing both customers and administrators to monitor parcel status, delivery timelines, and logistics performance, which ultimately supports better resource management and improved service quality.</a:t>
            </a:r>
            <a:r>
              <a:rPr lang="en-US" dirty="0"/>
              <a:t> </a:t>
            </a:r>
            <a:r>
              <a:rPr lang="en-US" dirty="0">
                <a:latin typeface="Times New Roman" panose="02020603050405020304" pitchFamily="18" charset="0"/>
                <a:cs typeface="Times New Roman" panose="02020603050405020304" pitchFamily="18" charset="0"/>
              </a:rPr>
              <a:t>By incorporating features such as notifications, automated billing, and delivery proof, the system enhances transparency for customers and allows businesses to build trust through reliable service and real-time updates.</a:t>
            </a:r>
            <a:endParaRPr dirty="0">
              <a:solidFill>
                <a:schemeClr val="dk2"/>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lvl="0" indent="0" algn="just" rtl="0">
              <a:spcBef>
                <a:spcPts val="1200"/>
              </a:spcBef>
              <a:spcAft>
                <a:spcPts val="0"/>
              </a:spcAft>
              <a:buNone/>
            </a:pPr>
            <a:endParaRPr dirty="0">
              <a:solidFill>
                <a:schemeClr val="dk2"/>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chemeClr val="dk1"/>
              </a:buClr>
              <a:buSzPts val="1100"/>
              <a:buFont typeface="Arial" panose="020B0604020202020204"/>
              <a:buNone/>
            </a:pPr>
            <a:endParaRPr sz="1800" dirty="0">
              <a:solidFill>
                <a:schemeClr val="dk2"/>
              </a:solidFill>
            </a:endParaRPr>
          </a:p>
          <a:p>
            <a:pPr marL="0" lvl="0" indent="0" algn="l" rtl="0">
              <a:spcBef>
                <a:spcPts val="0"/>
              </a:spcBef>
              <a:spcAft>
                <a:spcPts val="0"/>
              </a:spcAft>
              <a:buNone/>
            </a:pPr>
            <a:endParaRPr sz="600" dirty="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3254" y="0"/>
            <a:ext cx="8520600" cy="841800"/>
          </a:xfrm>
        </p:spPr>
        <p:txBody>
          <a:bodyPr/>
          <a:lstStyle/>
          <a:p>
            <a:r>
              <a:rPr lang="en-US" dirty="0">
                <a:latin typeface="Times New Roman" panose="02020603050405020304" pitchFamily="18" charset="0"/>
                <a:cs typeface="Times New Roman" panose="02020603050405020304" pitchFamily="18" charset="0"/>
              </a:rPr>
              <a:t>Register page </a:t>
            </a:r>
          </a:p>
        </p:txBody>
      </p:sp>
      <p:pic>
        <p:nvPicPr>
          <p:cNvPr id="4" name="Picture 3">
            <a:extLst>
              <a:ext uri="{FF2B5EF4-FFF2-40B4-BE49-F238E27FC236}">
                <a16:creationId xmlns:a16="http://schemas.microsoft.com/office/drawing/2014/main" id="{A566CDEA-08FC-7204-3A0C-AE136E459297}"/>
              </a:ext>
            </a:extLst>
          </p:cNvPr>
          <p:cNvPicPr>
            <a:picLocks noChangeAspect="1"/>
          </p:cNvPicPr>
          <p:nvPr/>
        </p:nvPicPr>
        <p:blipFill rotWithShape="1">
          <a:blip r:embed="rId2">
            <a:extLst>
              <a:ext uri="{28A0092B-C50C-407E-A947-70E740481C1C}">
                <a14:useLocalDpi xmlns:a14="http://schemas.microsoft.com/office/drawing/2010/main" val="0"/>
              </a:ext>
            </a:extLst>
          </a:blip>
          <a:srcRect b="15484"/>
          <a:stretch/>
        </p:blipFill>
        <p:spPr bwMode="auto">
          <a:xfrm>
            <a:off x="1653541" y="936326"/>
            <a:ext cx="5735738" cy="3692266"/>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145" y="309985"/>
            <a:ext cx="8520600" cy="841800"/>
          </a:xfrm>
        </p:spPr>
        <p:txBody>
          <a:bodyPr>
            <a:noAutofit/>
          </a:bodyPr>
          <a:lstStyle/>
          <a:p>
            <a:r>
              <a:rPr lang="en-US" dirty="0">
                <a:effectLst/>
                <a:latin typeface="Times New Roman" panose="02020603050405020304" pitchFamily="18" charset="0"/>
                <a:ea typeface="Calibri" panose="020F0502020204030204" pitchFamily="34" charset="0"/>
              </a:rPr>
              <a:t>Customer courier details display page</a:t>
            </a:r>
            <a:br>
              <a:rPr lang="en-US" dirty="0">
                <a:effectLst/>
                <a:latin typeface="Times New Roman" panose="02020603050405020304" pitchFamily="18" charset="0"/>
                <a:ea typeface="Times New Roman" panose="02020603050405020304" pitchFamily="18" charset="0"/>
              </a:rPr>
            </a:br>
            <a:endParaRPr lang="en-US" dirty="0"/>
          </a:p>
        </p:txBody>
      </p:sp>
      <p:pic>
        <p:nvPicPr>
          <p:cNvPr id="4" name="Picture 3">
            <a:extLst>
              <a:ext uri="{FF2B5EF4-FFF2-40B4-BE49-F238E27FC236}">
                <a16:creationId xmlns:a16="http://schemas.microsoft.com/office/drawing/2014/main" id="{16293962-EF10-1EA0-D8BE-ECCA87E7B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6460" y="868680"/>
            <a:ext cx="5128480" cy="403097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AAA7B-82C7-0D5B-9062-9BDF1CC78A2B}"/>
              </a:ext>
            </a:extLst>
          </p:cNvPr>
          <p:cNvSpPr txBox="1">
            <a:spLocks/>
          </p:cNvSpPr>
          <p:nvPr/>
        </p:nvSpPr>
        <p:spPr>
          <a:xfrm>
            <a:off x="443145" y="309985"/>
            <a:ext cx="8520600" cy="841800"/>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a:latin typeface="Times New Roman" panose="02020603050405020304" pitchFamily="18" charset="0"/>
                <a:ea typeface="Calibri" panose="020F0502020204030204" pitchFamily="34" charset="0"/>
              </a:rPr>
              <a:t>Unit testing </a:t>
            </a:r>
            <a:br>
              <a:rPr lang="en-US" dirty="0">
                <a:latin typeface="Times New Roman" panose="02020603050405020304" pitchFamily="18" charset="0"/>
                <a:ea typeface="Times New Roman" panose="02020603050405020304" pitchFamily="18" charset="0"/>
              </a:rPr>
            </a:br>
            <a:endParaRPr lang="en-US" dirty="0"/>
          </a:p>
        </p:txBody>
      </p:sp>
      <p:pic>
        <p:nvPicPr>
          <p:cNvPr id="4" name="Picture 3">
            <a:extLst>
              <a:ext uri="{FF2B5EF4-FFF2-40B4-BE49-F238E27FC236}">
                <a16:creationId xmlns:a16="http://schemas.microsoft.com/office/drawing/2014/main" id="{6CD2ECBF-E025-D57D-12AB-FC98A2BBEC26}"/>
              </a:ext>
            </a:extLst>
          </p:cNvPr>
          <p:cNvPicPr>
            <a:picLocks noChangeAspect="1"/>
          </p:cNvPicPr>
          <p:nvPr/>
        </p:nvPicPr>
        <p:blipFill>
          <a:blip r:embed="rId2"/>
          <a:stretch>
            <a:fillRect/>
          </a:stretch>
        </p:blipFill>
        <p:spPr>
          <a:xfrm>
            <a:off x="443145" y="1328853"/>
            <a:ext cx="8237214" cy="2797097"/>
          </a:xfrm>
          <a:prstGeom prst="rect">
            <a:avLst/>
          </a:prstGeom>
        </p:spPr>
      </p:pic>
    </p:spTree>
    <p:extLst>
      <p:ext uri="{BB962C8B-B14F-4D97-AF65-F5344CB8AC3E}">
        <p14:creationId xmlns:p14="http://schemas.microsoft.com/office/powerpoint/2010/main" val="1107170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BCE88-C0B3-2A83-D009-F99C9E0C28D1}"/>
              </a:ext>
            </a:extLst>
          </p:cNvPr>
          <p:cNvSpPr txBox="1">
            <a:spLocks/>
          </p:cNvSpPr>
          <p:nvPr/>
        </p:nvSpPr>
        <p:spPr>
          <a:xfrm>
            <a:off x="443145" y="309985"/>
            <a:ext cx="8520600" cy="841800"/>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a:latin typeface="Times New Roman" panose="02020603050405020304" pitchFamily="18" charset="0"/>
                <a:ea typeface="Calibri" panose="020F0502020204030204" pitchFamily="34" charset="0"/>
              </a:rPr>
              <a:t>Automation testing </a:t>
            </a:r>
            <a:br>
              <a:rPr lang="en-US" dirty="0">
                <a:latin typeface="Times New Roman" panose="02020603050405020304" pitchFamily="18" charset="0"/>
                <a:ea typeface="Times New Roman" panose="02020603050405020304" pitchFamily="18" charset="0"/>
              </a:rPr>
            </a:br>
            <a:endParaRPr lang="en-US" dirty="0"/>
          </a:p>
        </p:txBody>
      </p:sp>
      <p:pic>
        <p:nvPicPr>
          <p:cNvPr id="4" name="Picture 3">
            <a:extLst>
              <a:ext uri="{FF2B5EF4-FFF2-40B4-BE49-F238E27FC236}">
                <a16:creationId xmlns:a16="http://schemas.microsoft.com/office/drawing/2014/main" id="{D97C18B9-7C89-1865-A03D-793ADBC9DCBC}"/>
              </a:ext>
            </a:extLst>
          </p:cNvPr>
          <p:cNvPicPr>
            <a:picLocks noChangeAspect="1"/>
          </p:cNvPicPr>
          <p:nvPr/>
        </p:nvPicPr>
        <p:blipFill>
          <a:blip r:embed="rId2"/>
          <a:stretch>
            <a:fillRect/>
          </a:stretch>
        </p:blipFill>
        <p:spPr>
          <a:xfrm>
            <a:off x="780536" y="1224311"/>
            <a:ext cx="7582928" cy="2694878"/>
          </a:xfrm>
          <a:prstGeom prst="rect">
            <a:avLst/>
          </a:prstGeom>
        </p:spPr>
      </p:pic>
    </p:spTree>
    <p:extLst>
      <p:ext uri="{BB962C8B-B14F-4D97-AF65-F5344CB8AC3E}">
        <p14:creationId xmlns:p14="http://schemas.microsoft.com/office/powerpoint/2010/main" val="2086790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201A6-EF38-7733-BB8D-7787A1B7E394}"/>
              </a:ext>
            </a:extLst>
          </p:cNvPr>
          <p:cNvSpPr>
            <a:spLocks noGrp="1"/>
          </p:cNvSpPr>
          <p:nvPr>
            <p:ph type="title"/>
          </p:nvPr>
        </p:nvSpPr>
        <p:spPr>
          <a:xfrm>
            <a:off x="3588300" y="246905"/>
            <a:ext cx="8520600" cy="572700"/>
          </a:xfrm>
        </p:spPr>
        <p:txBody>
          <a:bodyPr>
            <a:normAutofit fontScale="90000"/>
          </a:bodyPr>
          <a:lstStyle/>
          <a:p>
            <a:r>
              <a:rPr lang="en-IN" dirty="0">
                <a:latin typeface="Times New Roman" panose="02020603050405020304" pitchFamily="18" charset="0"/>
                <a:cs typeface="Times New Roman" panose="02020603050405020304" pitchFamily="18" charset="0"/>
              </a:rPr>
              <a:t>Result</a:t>
            </a:r>
          </a:p>
        </p:txBody>
      </p:sp>
      <p:sp>
        <p:nvSpPr>
          <p:cNvPr id="4" name="Rectangle 1">
            <a:extLst>
              <a:ext uri="{FF2B5EF4-FFF2-40B4-BE49-F238E27FC236}">
                <a16:creationId xmlns:a16="http://schemas.microsoft.com/office/drawing/2014/main" id="{13732E2C-F95B-63CD-5177-9109AFC14103}"/>
              </a:ext>
            </a:extLst>
          </p:cNvPr>
          <p:cNvSpPr>
            <a:spLocks noGrp="1" noChangeArrowheads="1"/>
          </p:cNvSpPr>
          <p:nvPr>
            <p:ph type="body" idx="1"/>
          </p:nvPr>
        </p:nvSpPr>
        <p:spPr bwMode="auto">
          <a:xfrm>
            <a:off x="192754" y="1017725"/>
            <a:ext cx="888433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implementation of the proposed Courier Management System is expected to yield measurable results in both operational and customer service metrics. Key outcomes include faster delivery times due to optimized routing, reduced operational costs from efficient resource allocation, and increased customer satisfaction through improved tracking and real-time notifications. Enhanced data collection and analytics capabilities will provide actionable insights, leading to informed decision-making and continuous process improvements. Additionally, secure and efficient handling of orders will bolster trust, setting the stage for sustained growth, higher customer retention, and a stronger competitive position in the logistics industry.</a:t>
            </a:r>
            <a:r>
              <a:rPr lang="en-US" sz="1400" dirty="0"/>
              <a:t> </a:t>
            </a:r>
            <a:r>
              <a:rPr lang="en-US" sz="1800" dirty="0">
                <a:latin typeface="Times New Roman" panose="02020603050405020304" pitchFamily="18" charset="0"/>
                <a:cs typeface="Times New Roman" panose="02020603050405020304" pitchFamily="18" charset="0"/>
              </a:rPr>
              <a:t>The scalable architecture also enables easy expansion into new regions or service types, supporting business growth without requiring significant reconfigurations. Over time, the Courier Management System will become an invaluable asset, driving operational excellence, maximizing profitability, and positioning the business as a leader in the fast-evolving logistics landscape.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5736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8B4D5-31E2-5CE9-AB92-A4A9107B0A28}"/>
              </a:ext>
            </a:extLst>
          </p:cNvPr>
          <p:cNvSpPr>
            <a:spLocks noGrp="1"/>
          </p:cNvSpPr>
          <p:nvPr>
            <p:ph type="title"/>
          </p:nvPr>
        </p:nvSpPr>
        <p:spPr>
          <a:xfrm>
            <a:off x="3456344" y="311210"/>
            <a:ext cx="8520600" cy="572700"/>
          </a:xfrm>
        </p:spPr>
        <p:txBody>
          <a:bodyPr>
            <a:normAutofit fontScale="90000"/>
          </a:bodyPr>
          <a:lstStyle/>
          <a:p>
            <a:r>
              <a:rPr lang="en-IN" dirty="0">
                <a:latin typeface="Times New Roman" panose="02020603050405020304" pitchFamily="18" charset="0"/>
                <a:cs typeface="Times New Roman" panose="02020603050405020304" pitchFamily="18" charset="0"/>
              </a:rPr>
              <a:t>Conclusion</a:t>
            </a:r>
          </a:p>
        </p:txBody>
      </p:sp>
      <p:sp>
        <p:nvSpPr>
          <p:cNvPr id="4" name="Rectangle 1">
            <a:extLst>
              <a:ext uri="{FF2B5EF4-FFF2-40B4-BE49-F238E27FC236}">
                <a16:creationId xmlns:a16="http://schemas.microsoft.com/office/drawing/2014/main" id="{ADA8CA3D-FBFE-4874-77EA-22AD726F6AE4}"/>
              </a:ext>
            </a:extLst>
          </p:cNvPr>
          <p:cNvSpPr>
            <a:spLocks noGrp="1" noChangeArrowheads="1"/>
          </p:cNvSpPr>
          <p:nvPr>
            <p:ph type="body" idx="1"/>
          </p:nvPr>
        </p:nvSpPr>
        <p:spPr bwMode="auto">
          <a:xfrm>
            <a:off x="222489" y="1071233"/>
            <a:ext cx="883230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proposed Courier Management System is designed to streamline delivery operations, optimize resource management, and enhance customer satisfaction through features like real-time tracking, efficient route optimization, and an intuitive self-service portal. By integrating automation, data analytics, and secure data handling, the system boosts operational efficiency and adaptability, making it scalable for future growth. This solution not only reduces costs but also improves transparency and reliability, providing a competitive edge and fostering customer loyalty.</a:t>
            </a:r>
            <a:r>
              <a:rPr lang="en-US" sz="1400" dirty="0"/>
              <a:t> </a:t>
            </a:r>
            <a:r>
              <a:rPr lang="en-US" sz="1800" dirty="0">
                <a:latin typeface="Times New Roman" panose="02020603050405020304" pitchFamily="18" charset="0"/>
                <a:cs typeface="Times New Roman" panose="02020603050405020304" pitchFamily="18" charset="0"/>
              </a:rPr>
              <a:t>The inclusion of CRM features enables personalized customer interactions and feedback collection, fostering continuous service improvements. Additionally, the data-driven insights from performance metrics and analytics allow for informed decision-making, enhancing operational agility and strategic planning. Overall, the proposed system provides a comprehensive solution that meets both current operational needs and positions the business for future scalability and enhanced profitability.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7015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616" y="-112285"/>
            <a:ext cx="7884083" cy="1301749"/>
          </a:xfrm>
        </p:spPr>
        <p:txBody>
          <a:bodyPr>
            <a:normAutofit/>
          </a:bodyPr>
          <a:lstStyle/>
          <a:p>
            <a:r>
              <a:rPr lang="en-US" sz="2800" dirty="0">
                <a:latin typeface="Times New Roman" panose="02020603050405020304" pitchFamily="18" charset="0"/>
                <a:cs typeface="Times New Roman" panose="02020603050405020304" pitchFamily="18" charset="0"/>
              </a:rPr>
              <a:t>REFERENCES</a:t>
            </a:r>
          </a:p>
        </p:txBody>
      </p:sp>
      <p:sp>
        <p:nvSpPr>
          <p:cNvPr id="3" name="Text Box 2"/>
          <p:cNvSpPr txBox="1"/>
          <p:nvPr/>
        </p:nvSpPr>
        <p:spPr>
          <a:xfrm>
            <a:off x="284751" y="1366411"/>
            <a:ext cx="8425815" cy="1301750"/>
          </a:xfrm>
          <a:prstGeom prst="rect">
            <a:avLst/>
          </a:prstGeom>
          <a:noFill/>
        </p:spPr>
        <p:txBody>
          <a:bodyPr wrap="square" rtlCol="0">
            <a:noAutofit/>
          </a:bodyPr>
          <a:lstStyle/>
          <a:p>
            <a:pPr marL="342900" indent="-342900">
              <a:buAutoNum type="arabicPeriod"/>
            </a:pPr>
            <a:endParaRPr lang="en-US" dirty="0"/>
          </a:p>
        </p:txBody>
      </p:sp>
      <p:sp>
        <p:nvSpPr>
          <p:cNvPr id="5" name="TextBox 4">
            <a:extLst>
              <a:ext uri="{FF2B5EF4-FFF2-40B4-BE49-F238E27FC236}">
                <a16:creationId xmlns:a16="http://schemas.microsoft.com/office/drawing/2014/main" id="{571CFF77-A2DB-E882-71F0-C3420E4F42CD}"/>
              </a:ext>
            </a:extLst>
          </p:cNvPr>
          <p:cNvSpPr txBox="1"/>
          <p:nvPr/>
        </p:nvSpPr>
        <p:spPr>
          <a:xfrm>
            <a:off x="433434" y="939671"/>
            <a:ext cx="8621356" cy="3416320"/>
          </a:xfrm>
          <a:prstGeom prst="rect">
            <a:avLst/>
          </a:prstGeom>
          <a:noFill/>
        </p:spPr>
        <p:txBody>
          <a:bodyPr wrap="square">
            <a:spAutoFit/>
          </a:bodyPr>
          <a:lstStyle/>
          <a:p>
            <a:r>
              <a:rPr lang="en-US" dirty="0"/>
              <a:t>1.Chopra, S., &amp; Meindl, P. (2016). </a:t>
            </a:r>
            <a:r>
              <a:rPr lang="en-US" i="1" dirty="0"/>
              <a:t>Supply Chain Management: Strategy, Planning, and Operation</a:t>
            </a:r>
            <a:r>
              <a:rPr lang="en-US" dirty="0"/>
              <a:t>.</a:t>
            </a:r>
          </a:p>
          <a:p>
            <a:r>
              <a:rPr lang="en-US" dirty="0"/>
              <a:t>2.Rodrigue, J.-P. (2020). </a:t>
            </a:r>
            <a:r>
              <a:rPr lang="en-US" i="1" dirty="0"/>
              <a:t>The Geography of Transport Systems</a:t>
            </a:r>
            <a:r>
              <a:rPr lang="en-US" dirty="0"/>
              <a:t>.</a:t>
            </a:r>
          </a:p>
          <a:p>
            <a:r>
              <a:rPr lang="en-US" dirty="0"/>
              <a:t> 3.Coronel, C., &amp; Morris, S. (2018). </a:t>
            </a:r>
            <a:r>
              <a:rPr lang="en-US" i="1" dirty="0"/>
              <a:t>Database Systems: Design, Implementation, &amp; Management</a:t>
            </a:r>
            <a:r>
              <a:rPr lang="en-US" dirty="0"/>
              <a:t>. </a:t>
            </a:r>
          </a:p>
          <a:p>
            <a:r>
              <a:rPr lang="en-US" dirty="0"/>
              <a:t>4.Goodfellow, I., Bengio, Y., &amp; Courville, A. (2016). </a:t>
            </a:r>
            <a:r>
              <a:rPr lang="en-US" i="1" dirty="0"/>
              <a:t>Deep Learning</a:t>
            </a:r>
            <a:r>
              <a:rPr lang="en-US" dirty="0"/>
              <a:t>.</a:t>
            </a:r>
          </a:p>
          <a:p>
            <a:r>
              <a:rPr lang="en-US" dirty="0"/>
              <a:t>5.Stallings, W. (2019). </a:t>
            </a:r>
            <a:r>
              <a:rPr lang="en-US" i="1" dirty="0"/>
              <a:t>Computer Security: Principles and Practice</a:t>
            </a:r>
            <a:r>
              <a:rPr lang="en-US" dirty="0"/>
              <a:t>.</a:t>
            </a:r>
          </a:p>
          <a:p>
            <a:r>
              <a:rPr lang="en-US" dirty="0"/>
              <a:t>6. </a:t>
            </a:r>
            <a:r>
              <a:rPr lang="en-US" dirty="0">
                <a:hlinkClick r:id="rId2"/>
              </a:rPr>
              <a:t>https://stackoverflow.com/</a:t>
            </a:r>
            <a:endParaRPr lang="en-US" dirty="0"/>
          </a:p>
          <a:p>
            <a:r>
              <a:rPr lang="en-US" dirty="0"/>
              <a:t>7. Geeks for Geeks</a:t>
            </a:r>
          </a:p>
          <a:p>
            <a:r>
              <a:rPr lang="en-US" dirty="0"/>
              <a:t>8. </a:t>
            </a:r>
            <a:r>
              <a:rPr lang="en-US" b="1" dirty="0"/>
              <a:t>Android Developers Guide</a:t>
            </a:r>
            <a:endParaRPr lang="en-US" dirty="0"/>
          </a:p>
          <a:p>
            <a:pPr>
              <a:buFont typeface="Arial" panose="020B0604020202020204" pitchFamily="34" charset="0"/>
              <a:buChar char="•"/>
            </a:pPr>
            <a:r>
              <a:rPr lang="en-US" dirty="0">
                <a:hlinkClick r:id="rId3"/>
              </a:rPr>
              <a:t>https://developer.android.com/guide</a:t>
            </a:r>
            <a:endParaRPr lang="en-US" dirty="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1741F-7864-DBBC-5640-438FB77139EF}"/>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85096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260675"/>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EXISTING SYSTEM </a:t>
            </a:r>
          </a:p>
        </p:txBody>
      </p:sp>
      <p:sp>
        <p:nvSpPr>
          <p:cNvPr id="67" name="Google Shape;67;p15"/>
          <p:cNvSpPr txBox="1"/>
          <p:nvPr/>
        </p:nvSpPr>
        <p:spPr>
          <a:xfrm>
            <a:off x="416525" y="1051725"/>
            <a:ext cx="8607000" cy="4027200"/>
          </a:xfrm>
          <a:prstGeom prst="rect">
            <a:avLst/>
          </a:prstGeom>
          <a:noFill/>
          <a:ln>
            <a:noFill/>
          </a:ln>
        </p:spPr>
        <p:txBody>
          <a:bodyPr spcFirstLastPara="1" wrap="square" lIns="91425" tIns="91425" rIns="91425" bIns="91425" anchor="t" anchorCtr="0">
            <a:noAutofit/>
          </a:bodyPr>
          <a:lstStyle/>
          <a:p>
            <a:pPr algn="just"/>
            <a:r>
              <a:rPr lang="en-US" sz="1600" b="1" dirty="0">
                <a:latin typeface="Times New Roman" panose="02020603050405020304" pitchFamily="18" charset="0"/>
                <a:cs typeface="Times New Roman" panose="02020603050405020304" pitchFamily="18" charset="0"/>
              </a:rPr>
              <a:t>1. Manual Operations and Data Entry</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Physical Logs</a:t>
            </a:r>
            <a:r>
              <a:rPr lang="en-US" sz="1600" dirty="0">
                <a:latin typeface="Times New Roman" panose="02020603050405020304" pitchFamily="18" charset="0"/>
                <a:cs typeface="Times New Roman" panose="02020603050405020304" pitchFamily="18" charset="0"/>
              </a:rPr>
              <a:t>: Many traditional systems rely on paper logs to record shipment details, tracking numbers, and delivery updates, increasing the likelihood of errors.</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Customer Inquiries</a:t>
            </a:r>
            <a:r>
              <a:rPr lang="en-US" sz="1600" dirty="0">
                <a:latin typeface="Times New Roman" panose="02020603050405020304" pitchFamily="18" charset="0"/>
                <a:cs typeface="Times New Roman" panose="02020603050405020304" pitchFamily="18" charset="0"/>
              </a:rPr>
              <a:t>: Manual responses to customer inquiries about shipment status can lead to delayed or inconsistent updates, impacting customer satisfaction.</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Invoice Processing</a:t>
            </a:r>
            <a:r>
              <a:rPr lang="en-US" sz="1600" dirty="0">
                <a:latin typeface="Times New Roman" panose="02020603050405020304" pitchFamily="18" charset="0"/>
                <a:cs typeface="Times New Roman" panose="02020603050405020304" pitchFamily="18" charset="0"/>
              </a:rPr>
              <a:t>: Manual processing of invoices and receipts is time-consuming and often lacks accuracy, leading to potential billing errors.</a:t>
            </a:r>
          </a:p>
          <a:p>
            <a:pPr algn="just"/>
            <a:r>
              <a:rPr lang="en-US" sz="1600" b="1" dirty="0">
                <a:latin typeface="Times New Roman" panose="02020603050405020304" pitchFamily="18" charset="0"/>
                <a:cs typeface="Times New Roman" panose="02020603050405020304" pitchFamily="18" charset="0"/>
              </a:rPr>
              <a:t>2. Inefficiencies in Scheduling and Routing</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Delivery Scheduling</a:t>
            </a:r>
            <a:r>
              <a:rPr lang="en-US" sz="1600" dirty="0">
                <a:latin typeface="Times New Roman" panose="02020603050405020304" pitchFamily="18" charset="0"/>
                <a:cs typeface="Times New Roman" panose="02020603050405020304" pitchFamily="18" charset="0"/>
              </a:rPr>
              <a:t>: Without automated scheduling, assigning deliveries to drivers can be slow and inefficient, leading to underutilization of resources.</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Route Planning</a:t>
            </a:r>
            <a:r>
              <a:rPr lang="en-US" sz="1600" dirty="0">
                <a:latin typeface="Times New Roman" panose="02020603050405020304" pitchFamily="18" charset="0"/>
                <a:cs typeface="Times New Roman" panose="02020603050405020304" pitchFamily="18" charset="0"/>
              </a:rPr>
              <a:t>: Manual route planning is less efficient, often resulting in longer delivery times and higher fuel costs, especially for complex or high-volume routes.</a:t>
            </a: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800" dirty="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1307875" y="80752"/>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                         ADVANTAGES</a:t>
            </a:r>
          </a:p>
        </p:txBody>
      </p:sp>
      <p:sp>
        <p:nvSpPr>
          <p:cNvPr id="6" name="Rectangle 2">
            <a:extLst>
              <a:ext uri="{FF2B5EF4-FFF2-40B4-BE49-F238E27FC236}">
                <a16:creationId xmlns:a16="http://schemas.microsoft.com/office/drawing/2014/main" id="{39768096-4E11-EB40-3E7E-CD4C0F1B43EF}"/>
              </a:ext>
            </a:extLst>
          </p:cNvPr>
          <p:cNvSpPr>
            <a:spLocks noGrp="1" noChangeArrowheads="1"/>
          </p:cNvSpPr>
          <p:nvPr>
            <p:ph type="body" idx="1"/>
          </p:nvPr>
        </p:nvSpPr>
        <p:spPr bwMode="auto">
          <a:xfrm>
            <a:off x="66907" y="787788"/>
            <a:ext cx="9010185"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Efficiency and Speed</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Automates repetitive tasks like data entry, scheduling, and invoicing, reducing processing time and the likelihood of errors.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Streamlines operations by centralizing data, making it easy for employees to access and update parcel information in real-time.</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Tracking and Transparency</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real-time tracking, allowing customers and businesses to monitor the status of shipments at every stage.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Enhances customer satisfaction by offering tracking information and timely notifications, which improves transparency and builds trust.</a:t>
            </a:r>
          </a:p>
          <a:p>
            <a:pPr marL="139700" indent="0">
              <a:buNone/>
            </a:pPr>
            <a:r>
              <a:rPr lang="en-US" sz="1600" b="1" dirty="0">
                <a:latin typeface="Times New Roman" panose="02020603050405020304" pitchFamily="18" charset="0"/>
                <a:cs typeface="Times New Roman" panose="02020603050405020304" pitchFamily="18" charset="0"/>
              </a:rPr>
              <a:t>Optimized Resource Management</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Automates route planning and scheduling, helping reduce delivery times and fuel costs by selecting the most efficient routes.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Allows better allocation of resources, as deliveries can be assigned based on capacity and priority, improving operational efficiency</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135350" y="1375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dirty="0"/>
              <a:t>DISADVANTAGES </a:t>
            </a:r>
          </a:p>
        </p:txBody>
      </p:sp>
      <p:sp>
        <p:nvSpPr>
          <p:cNvPr id="2" name="Rectangle 1">
            <a:extLst>
              <a:ext uri="{FF2B5EF4-FFF2-40B4-BE49-F238E27FC236}">
                <a16:creationId xmlns:a16="http://schemas.microsoft.com/office/drawing/2014/main" id="{5086B76E-819C-CB64-31F6-C99AB0B7766E}"/>
              </a:ext>
            </a:extLst>
          </p:cNvPr>
          <p:cNvSpPr>
            <a:spLocks noChangeArrowheads="1"/>
          </p:cNvSpPr>
          <p:nvPr/>
        </p:nvSpPr>
        <p:spPr bwMode="auto">
          <a:xfrm>
            <a:off x="70253" y="1162906"/>
            <a:ext cx="9214996"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Initial Implementation Costs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setup and integration of a full-featured system can be costly, especially for smaller courier businesses with limited budgets.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Additional costs for software, hardware, training, and ongoing maintenance can be a barrier to entry.</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Complexity in Integration</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Integrating the system with existing tools and software may be complex, requiring technical expertise and custom solutions.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Poor integration with other logistics or ERP systems can limit the effectiveness of the Courier Management System.</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 Requirements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Employees need training to effectively use the new system, which may lead to temporary slowdowns and additional training expenses.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Continuous support is necessary to ensure all staff are updated on system features and changes.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249825" y="-146975"/>
            <a:ext cx="8508900" cy="720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SzPts val="990"/>
              <a:buNone/>
            </a:pPr>
            <a:r>
              <a:rPr lang="en-GB" sz="2240" dirty="0">
                <a:latin typeface="Times New Roman" panose="02020603050405020304"/>
                <a:ea typeface="Times New Roman" panose="02020603050405020304"/>
                <a:cs typeface="Times New Roman" panose="02020603050405020304"/>
                <a:sym typeface="Times New Roman" panose="02020603050405020304"/>
              </a:rPr>
              <a:t>  PROPOSED SYSTEM</a:t>
            </a:r>
            <a:endParaRPr sz="224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86" name="Google Shape;86;p18"/>
          <p:cNvSpPr txBox="1"/>
          <p:nvPr/>
        </p:nvSpPr>
        <p:spPr>
          <a:xfrm>
            <a:off x="312233" y="573025"/>
            <a:ext cx="9292683" cy="4909006"/>
          </a:xfrm>
          <a:prstGeom prst="rect">
            <a:avLst/>
          </a:prstGeom>
          <a:noFill/>
          <a:ln>
            <a:noFill/>
          </a:ln>
        </p:spPr>
        <p:txBody>
          <a:bodyPr spcFirstLastPara="1" wrap="square" lIns="91425" tIns="91425" rIns="91425" bIns="91425" anchor="t" anchorCtr="0">
            <a:spAutoFit/>
          </a:bodyPr>
          <a:lstStyle/>
          <a:p>
            <a:pPr algn="just"/>
            <a:r>
              <a:rPr lang="en-US" sz="1600" b="1" dirty="0">
                <a:latin typeface="Times New Roman" panose="02020603050405020304" pitchFamily="18" charset="0"/>
                <a:cs typeface="Times New Roman" panose="02020603050405020304" pitchFamily="18" charset="0"/>
              </a:rPr>
              <a:t>User Roles and Access</a:t>
            </a:r>
            <a:endParaRPr lang="en-US" sz="16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Admin</a:t>
            </a:r>
            <a:r>
              <a:rPr lang="en-US" sz="1600" dirty="0">
                <a:latin typeface="Times New Roman" panose="02020603050405020304" pitchFamily="18" charset="0"/>
                <a:cs typeface="Times New Roman" panose="02020603050405020304" pitchFamily="18" charset="0"/>
              </a:rPr>
              <a:t>: Manages system settings, staff, and operations.</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Courier Staff</a:t>
            </a:r>
            <a:r>
              <a:rPr lang="en-US" sz="1600" dirty="0">
                <a:latin typeface="Times New Roman" panose="02020603050405020304" pitchFamily="18" charset="0"/>
                <a:cs typeface="Times New Roman" panose="02020603050405020304" pitchFamily="18" charset="0"/>
              </a:rPr>
              <a:t>: Updates delivery statuses and handles deliveries.</a:t>
            </a:r>
          </a:p>
          <a:p>
            <a:pPr marL="0" marR="0" lvl="0" indent="0" algn="just" defTabSz="914400" rtl="0" eaLnBrk="0" fontAlgn="base" latinLnBrk="0" hangingPunct="0">
              <a:lnSpc>
                <a:spcPct val="100000"/>
              </a:lnSpc>
              <a:spcBef>
                <a:spcPct val="0"/>
              </a:spcBef>
              <a:spcAft>
                <a:spcPct val="0"/>
              </a:spcAft>
              <a:buClrTx/>
              <a:buSzTx/>
              <a:buFontTx/>
              <a:buChar char="•"/>
              <a:tabLst/>
            </a:pPr>
            <a:r>
              <a:rPr lang="en-US" sz="1600" b="1" dirty="0">
                <a:latin typeface="Times New Roman" panose="02020603050405020304" pitchFamily="18" charset="0"/>
                <a:cs typeface="Times New Roman" panose="02020603050405020304" pitchFamily="18" charset="0"/>
              </a:rPr>
              <a:t>Customer</a:t>
            </a:r>
            <a:r>
              <a:rPr lang="en-US" sz="1600" dirty="0">
                <a:latin typeface="Times New Roman" panose="02020603050405020304" pitchFamily="18" charset="0"/>
                <a:cs typeface="Times New Roman" panose="02020603050405020304" pitchFamily="18" charset="0"/>
              </a:rPr>
              <a:t>: Places orders, tracks packages, and manages profile.</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Features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 App for Couriers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Allows route and status updates on the go.</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Portal</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Self-service for order management and support.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API Integration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Connects with payment, GPS, and other external services.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 &amp; Privacy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Secure data handling and role-based access controls.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Customer Relationship Management (CRM)</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Customer Profiles:</a:t>
            </a:r>
            <a:r>
              <a:rPr lang="en-US" sz="1600" dirty="0">
                <a:latin typeface="Times New Roman" panose="02020603050405020304" pitchFamily="18" charset="0"/>
                <a:cs typeface="Times New Roman" panose="02020603050405020304" pitchFamily="18" charset="0"/>
              </a:rPr>
              <a:t> Stores customer contact information, preferences, and previous order history.</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Support Tickets:</a:t>
            </a:r>
            <a:r>
              <a:rPr lang="en-US" sz="1600" dirty="0">
                <a:latin typeface="Times New Roman" panose="02020603050405020304" pitchFamily="18" charset="0"/>
                <a:cs typeface="Times New Roman" panose="02020603050405020304" pitchFamily="18" charset="0"/>
              </a:rPr>
              <a:t> Allows customers to open support tickets for issues and queries.</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Feedback Collection:</a:t>
            </a:r>
            <a:r>
              <a:rPr lang="en-US" sz="1600" dirty="0">
                <a:latin typeface="Times New Roman" panose="02020603050405020304" pitchFamily="18" charset="0"/>
                <a:cs typeface="Times New Roman" panose="02020603050405020304" pitchFamily="18" charset="0"/>
              </a:rPr>
              <a:t> Collects feedback after deliveries for service improvement.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None/>
            </a:pPr>
            <a:endParaRPr sz="2500" dirty="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p19"/>
          <p:cNvSpPr txBox="1"/>
          <p:nvPr/>
        </p:nvSpPr>
        <p:spPr>
          <a:xfrm>
            <a:off x="142800" y="234133"/>
            <a:ext cx="8858400" cy="492412"/>
          </a:xfrm>
          <a:prstGeom prst="rect">
            <a:avLst/>
          </a:prstGeom>
          <a:noFill/>
          <a:ln>
            <a:noFill/>
          </a:ln>
        </p:spPr>
        <p:txBody>
          <a:bodyPr spcFirstLastPara="1" wrap="square" lIns="91425" tIns="91425" rIns="91425" bIns="91425" anchor="t" anchorCtr="0">
            <a:spAutoFit/>
          </a:bodyPr>
          <a:lstStyle/>
          <a:p>
            <a:pPr algn="just"/>
            <a:r>
              <a:rPr lang="en-GB" sz="1600" dirty="0">
                <a:latin typeface="Times New Roman" panose="02020603050405020304"/>
                <a:ea typeface="Times New Roman" panose="02020603050405020304"/>
                <a:cs typeface="Times New Roman" panose="02020603050405020304"/>
                <a:sym typeface="Times New Roman" panose="02020603050405020304"/>
              </a:rPr>
              <a:t>                                                    </a:t>
            </a:r>
            <a:r>
              <a:rPr lang="en-GB" sz="2000" dirty="0">
                <a:latin typeface="Times New Roman" panose="02020603050405020304"/>
                <a:ea typeface="Times New Roman" panose="02020603050405020304"/>
                <a:cs typeface="Times New Roman" panose="02020603050405020304"/>
                <a:sym typeface="Times New Roman" panose="02020603050405020304"/>
              </a:rPr>
              <a:t>ADVANTAGES OF PROPOSED SYSTEM</a:t>
            </a:r>
            <a:endParaRPr sz="2000" dirty="0">
              <a:solidFill>
                <a:schemeClr val="dk2"/>
              </a:solidFill>
            </a:endParaRPr>
          </a:p>
        </p:txBody>
      </p:sp>
      <p:sp>
        <p:nvSpPr>
          <p:cNvPr id="3" name="TextBox 2">
            <a:extLst>
              <a:ext uri="{FF2B5EF4-FFF2-40B4-BE49-F238E27FC236}">
                <a16:creationId xmlns:a16="http://schemas.microsoft.com/office/drawing/2014/main" id="{4DB2234C-5B79-1023-D956-705BDB5B0B9B}"/>
              </a:ext>
            </a:extLst>
          </p:cNvPr>
          <p:cNvSpPr txBox="1"/>
          <p:nvPr/>
        </p:nvSpPr>
        <p:spPr>
          <a:xfrm>
            <a:off x="237892" y="726545"/>
            <a:ext cx="8763308" cy="4093428"/>
          </a:xfrm>
          <a:prstGeom prst="rect">
            <a:avLst/>
          </a:prstGeom>
          <a:noFill/>
        </p:spPr>
        <p:txBody>
          <a:bodyPr wrap="square">
            <a:spAutoFit/>
          </a:bodyPr>
          <a:lstStyle/>
          <a:p>
            <a:pPr algn="just"/>
            <a:r>
              <a:rPr lang="en-US" sz="1600" b="1" dirty="0">
                <a:latin typeface="Times New Roman" panose="02020603050405020304" pitchFamily="18" charset="0"/>
                <a:cs typeface="Times New Roman" panose="02020603050405020304" pitchFamily="18" charset="0"/>
              </a:rPr>
              <a:t>Better Resource Management</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Warehouse and Inventory Management</a:t>
            </a:r>
            <a:r>
              <a:rPr lang="en-US" sz="1600" dirty="0">
                <a:latin typeface="Times New Roman" panose="02020603050405020304" pitchFamily="18" charset="0"/>
                <a:cs typeface="Times New Roman" panose="02020603050405020304" pitchFamily="18" charset="0"/>
              </a:rPr>
              <a:t> optimizes storage space and speeds up package sorting and dispatching.</a:t>
            </a:r>
          </a:p>
          <a:p>
            <a:pPr algn="just"/>
            <a:endParaRPr lang="en-US" sz="1600" b="1"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Scalability and Flexibility</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API Integrations</a:t>
            </a:r>
            <a:r>
              <a:rPr lang="en-US" sz="1600" dirty="0">
                <a:latin typeface="Times New Roman" panose="02020603050405020304" pitchFamily="18" charset="0"/>
                <a:cs typeface="Times New Roman" panose="02020603050405020304" pitchFamily="18" charset="0"/>
              </a:rPr>
              <a:t> allow easy integration with third-party services (e.g., payment gateways, GPS services) and future technology expansions.</a:t>
            </a:r>
          </a:p>
          <a:p>
            <a:pPr algn="just"/>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Cost Savings and Revenue Growth</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Route Optimization</a:t>
            </a:r>
            <a:r>
              <a:rPr lang="en-US" sz="1600" dirty="0">
                <a:latin typeface="Times New Roman" panose="02020603050405020304" pitchFamily="18" charset="0"/>
                <a:cs typeface="Times New Roman" panose="02020603050405020304" pitchFamily="18" charset="0"/>
              </a:rPr>
              <a:t> reduces fuel consumption and labor costs.</a:t>
            </a:r>
          </a:p>
          <a:p>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Enhanced Security and Data Privacy</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Role-Based Access Control</a:t>
            </a:r>
            <a:r>
              <a:rPr lang="en-US" sz="1600" dirty="0">
                <a:latin typeface="Times New Roman" panose="02020603050405020304" pitchFamily="18" charset="0"/>
                <a:cs typeface="Times New Roman" panose="02020603050405020304" pitchFamily="18" charset="0"/>
              </a:rPr>
              <a:t> ensures that sensitive data is accessible only to authorized users, reducing risks of data breaches.</a:t>
            </a:r>
          </a:p>
          <a:p>
            <a:pPr algn="just"/>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166925"/>
            <a:ext cx="8520600" cy="641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SzPts val="990"/>
              <a:buNone/>
            </a:pPr>
            <a:r>
              <a:rPr lang="en-GB" sz="2440"/>
              <a:t>DISADVANTAGES OF PROPOSED SYSTEM</a:t>
            </a:r>
            <a:endParaRPr sz="2440"/>
          </a:p>
        </p:txBody>
      </p:sp>
      <p:sp>
        <p:nvSpPr>
          <p:cNvPr id="98" name="Google Shape;98;p20"/>
          <p:cNvSpPr txBox="1"/>
          <p:nvPr/>
        </p:nvSpPr>
        <p:spPr>
          <a:xfrm>
            <a:off x="557025" y="808325"/>
            <a:ext cx="7906200" cy="4801284"/>
          </a:xfrm>
          <a:prstGeom prst="rect">
            <a:avLst/>
          </a:prstGeom>
          <a:noFill/>
          <a:ln>
            <a:noFill/>
          </a:ln>
        </p:spPr>
        <p:txBody>
          <a:bodyPr spcFirstLastPara="1" wrap="square" lIns="91425" tIns="91425" rIns="91425" bIns="91425" anchor="t" anchorCtr="0">
            <a:spAutoFit/>
          </a:bodyPr>
          <a:lstStyle/>
          <a:p>
            <a:r>
              <a:rPr lang="en-US" sz="1600" b="1" dirty="0"/>
              <a:t>1.High Initial Development Cost</a:t>
            </a:r>
          </a:p>
          <a:p>
            <a:pPr>
              <a:buFont typeface="Arial" panose="020B0604020202020204" pitchFamily="34" charset="0"/>
              <a:buChar char="•"/>
            </a:pPr>
            <a:r>
              <a:rPr lang="en-US" sz="1600" dirty="0"/>
              <a:t>Developing and implementing a comprehensive system with real-time tracking, route optimization, and database management can require a significant upfront investment in software development, infrastructure, and technology integration, making it a costly endeavor for businesses.</a:t>
            </a:r>
          </a:p>
          <a:p>
            <a:pPr>
              <a:buFont typeface="Arial" panose="020B0604020202020204" pitchFamily="34" charset="0"/>
              <a:buChar char="•"/>
            </a:pPr>
            <a:endParaRPr lang="en-US" sz="1600" dirty="0"/>
          </a:p>
          <a:p>
            <a:r>
              <a:rPr lang="en-US" sz="1600" b="1" dirty="0"/>
              <a:t>2. Complexity in Integration</a:t>
            </a:r>
          </a:p>
          <a:p>
            <a:pPr>
              <a:buFont typeface="Arial" panose="020B0604020202020204" pitchFamily="34" charset="0"/>
              <a:buChar char="•"/>
            </a:pPr>
            <a:r>
              <a:rPr lang="en-US" sz="1600" dirty="0"/>
              <a:t>Integrating the system with existing legacy systems, third-party services, and APIs can be complex and time-consuming, potentially leading to compatibility issues and operational disruptions during the transition period.</a:t>
            </a:r>
          </a:p>
          <a:p>
            <a:endParaRPr lang="en-US" sz="1600" dirty="0"/>
          </a:p>
          <a:p>
            <a:r>
              <a:rPr lang="en-US" sz="1600" b="1" dirty="0"/>
              <a:t>3. Dependence on Technology and Internet Connectivity</a:t>
            </a:r>
          </a:p>
          <a:p>
            <a:pPr>
              <a:buFont typeface="Arial" panose="020B0604020202020204" pitchFamily="34" charset="0"/>
              <a:buChar char="•"/>
            </a:pPr>
            <a:r>
              <a:rPr lang="en-US" sz="1600" dirty="0"/>
              <a:t>The system's reliance on real-time tracking and cloud-based services means it is dependent on stable internet connectivity and the availability of accurate GPS services. Network disruptions or GPS failures can result in tracking errors or delays in deliveries.</a:t>
            </a:r>
          </a:p>
          <a:p>
            <a:endParaRPr lang="en-US" sz="1600" dirty="0"/>
          </a:p>
          <a:p>
            <a:endParaRPr lang="en-US" sz="1600" dirty="0"/>
          </a:p>
          <a:p>
            <a:pPr marL="0" lvl="0" indent="0" algn="l" rtl="0">
              <a:spcBef>
                <a:spcPts val="1200"/>
              </a:spcBef>
              <a:spcAft>
                <a:spcPts val="0"/>
              </a:spcAft>
              <a:buNone/>
            </a:pPr>
            <a:endParaRPr sz="1800" dirty="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p:nvPr/>
        </p:nvSpPr>
        <p:spPr>
          <a:xfrm>
            <a:off x="2557050" y="2645225"/>
            <a:ext cx="6613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sp>
        <p:nvSpPr>
          <p:cNvPr id="104" name="Google Shape;104;p21"/>
          <p:cNvSpPr txBox="1"/>
          <p:nvPr/>
        </p:nvSpPr>
        <p:spPr>
          <a:xfrm>
            <a:off x="237892" y="311368"/>
            <a:ext cx="8802971" cy="5025192"/>
          </a:xfrm>
          <a:prstGeom prst="rect">
            <a:avLst/>
          </a:prstGeom>
          <a:noFill/>
          <a:ln>
            <a:noFill/>
          </a:ln>
        </p:spPr>
        <p:txBody>
          <a:bodyPr spcFirstLastPara="1" wrap="square" lIns="91425" tIns="91425" rIns="91425" bIns="91425" anchor="t" anchorCtr="0">
            <a:spAutoFit/>
          </a:bodyPr>
          <a:lstStyle/>
          <a:p>
            <a:pPr algn="just"/>
            <a:r>
              <a:rPr lang="en-GB" sz="1700" b="1" dirty="0">
                <a:solidFill>
                  <a:schemeClr val="dk1"/>
                </a:solidFill>
              </a:rPr>
              <a:t>4.</a:t>
            </a:r>
            <a:r>
              <a:rPr lang="en-US" sz="1600" b="1" dirty="0"/>
              <a:t> Security and Data Privacy Concerns</a:t>
            </a:r>
          </a:p>
          <a:p>
            <a:pPr algn="just">
              <a:buFont typeface="Arial" panose="020B0604020202020204" pitchFamily="34" charset="0"/>
              <a:buChar char="•"/>
            </a:pPr>
            <a:r>
              <a:rPr lang="en-US" sz="1600" dirty="0"/>
              <a:t>As the system stores sensitive customer and order information, it must comply with data protection regulations (such as GDPR). Any vulnerabilities or breaches in security could lead to data leaks, compromising customer trust and exposing the business to legal liabilities.</a:t>
            </a:r>
          </a:p>
          <a:p>
            <a:pPr algn="just"/>
            <a:r>
              <a:rPr lang="en-US" sz="1600" b="1" dirty="0"/>
              <a:t>5. Maintenance and Continuous Upgrades</a:t>
            </a:r>
          </a:p>
          <a:p>
            <a:pPr algn="just">
              <a:buFont typeface="Arial" panose="020B0604020202020204" pitchFamily="34" charset="0"/>
              <a:buChar char="•"/>
            </a:pPr>
            <a:r>
              <a:rPr lang="en-US" sz="1600" dirty="0"/>
              <a:t>The system requires ongoing maintenance, bug fixes, and regular updates to ensure compatibility with new technologies and address emerging security threats. This can lead to additional operational costs and require dedicated IT resources.</a:t>
            </a:r>
          </a:p>
          <a:p>
            <a:pPr algn="just"/>
            <a:r>
              <a:rPr lang="en-US" sz="1600" b="1" dirty="0"/>
              <a:t>6. Training and Adaptation</a:t>
            </a:r>
          </a:p>
          <a:p>
            <a:pPr algn="just">
              <a:buFont typeface="Arial" panose="020B0604020202020204" pitchFamily="34" charset="0"/>
              <a:buChar char="•"/>
            </a:pPr>
            <a:r>
              <a:rPr lang="en-US" sz="1600" dirty="0"/>
              <a:t>Staff and couriers will need to undergo training to effectively use the new system, which could temporarily reduce productivity during the learning curve. Resistance to change among employees could also hinder successful implementation.</a:t>
            </a:r>
          </a:p>
          <a:p>
            <a:pPr algn="just"/>
            <a:r>
              <a:rPr lang="en-US" sz="1600" b="1" dirty="0"/>
              <a:t>7. Scalability Challenges</a:t>
            </a:r>
          </a:p>
          <a:p>
            <a:pPr algn="just">
              <a:buFont typeface="Arial" panose="020B0604020202020204" pitchFamily="34" charset="0"/>
              <a:buChar char="•"/>
            </a:pPr>
            <a:r>
              <a:rPr lang="en-US" sz="1600" dirty="0"/>
              <a:t>While the system is designed to be scalable, expanding operations into new regions or handling a large increase in volume may require significant adjustments to infrastructure, databases, and resources, which could pose challenges in maintaining performance and reliability.</a:t>
            </a:r>
          </a:p>
          <a:p>
            <a:pPr marL="457200" lvl="0" indent="0" algn="just" rtl="0">
              <a:lnSpc>
                <a:spcPct val="115000"/>
              </a:lnSpc>
              <a:spcBef>
                <a:spcPts val="1200"/>
              </a:spcBef>
              <a:spcAft>
                <a:spcPts val="0"/>
              </a:spcAft>
              <a:buNone/>
            </a:pPr>
            <a:endParaRPr sz="1700" dirty="0">
              <a:solidFill>
                <a:schemeClr val="dk1"/>
              </a:solidFill>
            </a:endParaRPr>
          </a:p>
          <a:p>
            <a:pPr marL="0" lvl="0" indent="0" algn="just" rtl="0">
              <a:spcBef>
                <a:spcPts val="1200"/>
              </a:spcBef>
              <a:spcAft>
                <a:spcPts val="0"/>
              </a:spcAft>
              <a:buNone/>
            </a:pPr>
            <a:endParaRPr sz="1800" dirty="0">
              <a:solidFill>
                <a:schemeClr val="dk2"/>
              </a:solidFil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628*295"/>
  <p:tag name="TABLE_ENDDRAG_RECT" val="54*21*628*29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379</TotalTime>
  <Words>2118</Words>
  <Application>Microsoft Office PowerPoint</Application>
  <PresentationFormat>On-screen Show (16:9)</PresentationFormat>
  <Paragraphs>155</Paragraphs>
  <Slides>27</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 Black</vt:lpstr>
      <vt:lpstr>Calibri</vt:lpstr>
      <vt:lpstr>Calibri Light</vt:lpstr>
      <vt:lpstr>Times New Roman</vt:lpstr>
      <vt:lpstr>Office Theme</vt:lpstr>
      <vt:lpstr>Courier Management System</vt:lpstr>
      <vt:lpstr>INTRODUCTION</vt:lpstr>
      <vt:lpstr>EXISTING SYSTEM </vt:lpstr>
      <vt:lpstr>                         ADVANTAGES</vt:lpstr>
      <vt:lpstr>DISADVANTAGES </vt:lpstr>
      <vt:lpstr>  PROPOSED SYSTEM</vt:lpstr>
      <vt:lpstr>PowerPoint Presentation</vt:lpstr>
      <vt:lpstr>DISADVANTAGES OF PROPOSED SYSTEM</vt:lpstr>
      <vt:lpstr>PowerPoint Presentation</vt:lpstr>
      <vt:lpstr>PowerPoint Presentation</vt:lpstr>
      <vt:lpstr>PowerPoint Presentation</vt:lpstr>
      <vt:lpstr>ER DIAGRAM </vt:lpstr>
      <vt:lpstr>ER DIAGRAM</vt:lpstr>
      <vt:lpstr>PowerPoint Presentation</vt:lpstr>
      <vt:lpstr>PowerPoint Presentation</vt:lpstr>
      <vt:lpstr>Software model – Agile Incremental</vt:lpstr>
      <vt:lpstr>Testing – Unit &amp; Automation</vt:lpstr>
      <vt:lpstr>User Documentation:</vt:lpstr>
      <vt:lpstr>Register page </vt:lpstr>
      <vt:lpstr>Register page </vt:lpstr>
      <vt:lpstr>Customer courier details display page </vt:lpstr>
      <vt:lpstr>PowerPoint Presentation</vt:lpstr>
      <vt:lpstr>PowerPoint Presentation</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Result Management System</dc:title>
  <dc:creator>jothi p</dc:creator>
  <cp:lastModifiedBy>Gitanjali J</cp:lastModifiedBy>
  <cp:revision>10</cp:revision>
  <dcterms:created xsi:type="dcterms:W3CDTF">2024-11-04T18:07:54Z</dcterms:created>
  <dcterms:modified xsi:type="dcterms:W3CDTF">2024-11-08T14:02:04Z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99653EE1C7EE410F89AF110E628F7114_12</vt:lpwstr>
  </property>
  <property fmtid="{D5CDD505-2E9C-101B-9397-08002B2CF9AE}" pid="3" name="KSOProductBuildVer">
    <vt:lpwstr>1033-12.2.0.18607</vt:lpwstr>
  </property>
</Properties>
</file>