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3" r:id="rId7"/>
    <p:sldId id="262" r:id="rId8"/>
    <p:sldId id="261" r:id="rId9"/>
    <p:sldId id="264" r:id="rId10"/>
    <p:sldId id="265" r:id="rId11"/>
    <p:sldId id="267" r:id="rId12"/>
    <p:sldId id="269" r:id="rId13"/>
    <p:sldId id="274" r:id="rId14"/>
    <p:sldId id="270" r:id="rId15"/>
    <p:sldId id="271" r:id="rId16"/>
    <p:sldId id="272" r:id="rId17"/>
    <p:sldId id="273" r:id="rId18"/>
    <p:sldId id="275" r:id="rId19"/>
    <p:sldId id="276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Gold Prices Prediction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1996" y="4649879"/>
            <a:ext cx="4142114" cy="1021498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American International University-Bangladesh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oogle Shape;105;p25">
            <a:extLst>
              <a:ext uri="{FF2B5EF4-FFF2-40B4-BE49-F238E27FC236}">
                <a16:creationId xmlns:a16="http://schemas.microsoft.com/office/drawing/2014/main" id="{A3782976-11F3-4D26-80A7-72A0B7D810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754" y="4649879"/>
            <a:ext cx="794242" cy="817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7F2B-657E-40D6-96F9-CC41436B39E1}"/>
              </a:ext>
            </a:extLst>
          </p:cNvPr>
          <p:cNvSpPr txBox="1">
            <a:spLocks/>
          </p:cNvSpPr>
          <p:nvPr/>
        </p:nvSpPr>
        <p:spPr>
          <a:xfrm>
            <a:off x="1066800" y="439004"/>
            <a:ext cx="10058400" cy="7632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A8F1-F60F-4545-8989-D9190C09507E}"/>
              </a:ext>
            </a:extLst>
          </p:cNvPr>
          <p:cNvCxnSpPr>
            <a:cxnSpLocks/>
          </p:cNvCxnSpPr>
          <p:nvPr/>
        </p:nvCxnSpPr>
        <p:spPr>
          <a:xfrm flipV="1">
            <a:off x="1066800" y="1202268"/>
            <a:ext cx="10202333" cy="67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DC7D603-914B-414A-8BFF-2B647120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" y="1574800"/>
            <a:ext cx="11770373" cy="41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0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7F2B-657E-40D6-96F9-CC41436B39E1}"/>
              </a:ext>
            </a:extLst>
          </p:cNvPr>
          <p:cNvSpPr txBox="1">
            <a:spLocks/>
          </p:cNvSpPr>
          <p:nvPr/>
        </p:nvSpPr>
        <p:spPr>
          <a:xfrm>
            <a:off x="1066800" y="439004"/>
            <a:ext cx="10058400" cy="7632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A8F1-F60F-4545-8989-D9190C09507E}"/>
              </a:ext>
            </a:extLst>
          </p:cNvPr>
          <p:cNvCxnSpPr>
            <a:cxnSpLocks/>
          </p:cNvCxnSpPr>
          <p:nvPr/>
        </p:nvCxnSpPr>
        <p:spPr>
          <a:xfrm flipV="1">
            <a:off x="1066800" y="1202268"/>
            <a:ext cx="10202333" cy="67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58D5FCD-E4BF-47B5-AD7D-8D4CF8CDC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41" y="1559152"/>
            <a:ext cx="8545118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2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7F2B-657E-40D6-96F9-CC41436B39E1}"/>
              </a:ext>
            </a:extLst>
          </p:cNvPr>
          <p:cNvSpPr txBox="1">
            <a:spLocks/>
          </p:cNvSpPr>
          <p:nvPr/>
        </p:nvSpPr>
        <p:spPr>
          <a:xfrm>
            <a:off x="1066800" y="439004"/>
            <a:ext cx="10058400" cy="7632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A8F1-F60F-4545-8989-D9190C09507E}"/>
              </a:ext>
            </a:extLst>
          </p:cNvPr>
          <p:cNvCxnSpPr>
            <a:cxnSpLocks/>
          </p:cNvCxnSpPr>
          <p:nvPr/>
        </p:nvCxnSpPr>
        <p:spPr>
          <a:xfrm flipV="1">
            <a:off x="1066800" y="1202268"/>
            <a:ext cx="10202333" cy="67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C187F98-34A6-4FC2-9279-D3DFC6AA1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82" y="1613656"/>
            <a:ext cx="8564170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4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7F2B-657E-40D6-96F9-CC41436B39E1}"/>
              </a:ext>
            </a:extLst>
          </p:cNvPr>
          <p:cNvSpPr txBox="1">
            <a:spLocks/>
          </p:cNvSpPr>
          <p:nvPr/>
        </p:nvSpPr>
        <p:spPr>
          <a:xfrm>
            <a:off x="1066800" y="439004"/>
            <a:ext cx="10058400" cy="7632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A8F1-F60F-4545-8989-D9190C09507E}"/>
              </a:ext>
            </a:extLst>
          </p:cNvPr>
          <p:cNvCxnSpPr>
            <a:cxnSpLocks/>
          </p:cNvCxnSpPr>
          <p:nvPr/>
        </p:nvCxnSpPr>
        <p:spPr>
          <a:xfrm flipV="1">
            <a:off x="1066800" y="1202268"/>
            <a:ext cx="10202333" cy="67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C92B13E-C1DB-4A9F-89AA-CAED853A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54" y="1351158"/>
            <a:ext cx="10183646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2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7F2B-657E-40D6-96F9-CC41436B39E1}"/>
              </a:ext>
            </a:extLst>
          </p:cNvPr>
          <p:cNvSpPr txBox="1">
            <a:spLocks/>
          </p:cNvSpPr>
          <p:nvPr/>
        </p:nvSpPr>
        <p:spPr>
          <a:xfrm>
            <a:off x="1066800" y="439004"/>
            <a:ext cx="10058400" cy="7632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A8F1-F60F-4545-8989-D9190C09507E}"/>
              </a:ext>
            </a:extLst>
          </p:cNvPr>
          <p:cNvCxnSpPr>
            <a:cxnSpLocks/>
          </p:cNvCxnSpPr>
          <p:nvPr/>
        </p:nvCxnSpPr>
        <p:spPr>
          <a:xfrm flipV="1">
            <a:off x="1066800" y="1202268"/>
            <a:ext cx="10202333" cy="67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D47F7AD-E346-47BE-AE38-6ACFCD34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1472324"/>
            <a:ext cx="7128933" cy="48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7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7F2B-657E-40D6-96F9-CC41436B39E1}"/>
              </a:ext>
            </a:extLst>
          </p:cNvPr>
          <p:cNvSpPr txBox="1">
            <a:spLocks/>
          </p:cNvSpPr>
          <p:nvPr/>
        </p:nvSpPr>
        <p:spPr>
          <a:xfrm>
            <a:off x="1066800" y="439004"/>
            <a:ext cx="10058400" cy="7632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A8F1-F60F-4545-8989-D9190C09507E}"/>
              </a:ext>
            </a:extLst>
          </p:cNvPr>
          <p:cNvCxnSpPr>
            <a:cxnSpLocks/>
          </p:cNvCxnSpPr>
          <p:nvPr/>
        </p:nvCxnSpPr>
        <p:spPr>
          <a:xfrm flipV="1">
            <a:off x="1066800" y="1202268"/>
            <a:ext cx="10202333" cy="67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A50D28F-61DD-4284-AD88-739BEDF38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56" y="1367202"/>
            <a:ext cx="8165277" cy="491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6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7F2B-657E-40D6-96F9-CC41436B39E1}"/>
              </a:ext>
            </a:extLst>
          </p:cNvPr>
          <p:cNvSpPr txBox="1">
            <a:spLocks/>
          </p:cNvSpPr>
          <p:nvPr/>
        </p:nvSpPr>
        <p:spPr>
          <a:xfrm>
            <a:off x="1066800" y="439004"/>
            <a:ext cx="10058400" cy="7632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A8F1-F60F-4545-8989-D9190C09507E}"/>
              </a:ext>
            </a:extLst>
          </p:cNvPr>
          <p:cNvCxnSpPr>
            <a:cxnSpLocks/>
          </p:cNvCxnSpPr>
          <p:nvPr/>
        </p:nvCxnSpPr>
        <p:spPr>
          <a:xfrm flipV="1">
            <a:off x="1066800" y="1202268"/>
            <a:ext cx="10202333" cy="67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253E625-DFF9-4A71-B282-7295907BA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097" y="1270002"/>
            <a:ext cx="232599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1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1A1B-21D4-4F95-8426-8030180E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7EC8BF-6ABC-459A-98B9-390619ACC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740"/>
              </p:ext>
            </p:extLst>
          </p:nvPr>
        </p:nvGraphicFramePr>
        <p:xfrm>
          <a:off x="2032000" y="2751666"/>
          <a:ext cx="8127999" cy="166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34441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968710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9768088"/>
                    </a:ext>
                  </a:extLst>
                </a:gridCol>
              </a:tblGrid>
              <a:tr h="5136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49332"/>
                  </a:ext>
                </a:extLst>
              </a:tr>
              <a:tr h="5136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JOTHIRMOY SARKER SHUVO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22-46473-1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2336"/>
                  </a:ext>
                </a:extLst>
              </a:tr>
              <a:tr h="5136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MD.MUJTAHID HASSAN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22-47427-2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647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66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7F2B-657E-40D6-96F9-CC41436B39E1}"/>
              </a:ext>
            </a:extLst>
          </p:cNvPr>
          <p:cNvSpPr txBox="1">
            <a:spLocks/>
          </p:cNvSpPr>
          <p:nvPr/>
        </p:nvSpPr>
        <p:spPr>
          <a:xfrm>
            <a:off x="1066800" y="439004"/>
            <a:ext cx="10058400" cy="7632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A8F1-F60F-4545-8989-D9190C09507E}"/>
              </a:ext>
            </a:extLst>
          </p:cNvPr>
          <p:cNvCxnSpPr>
            <a:cxnSpLocks/>
          </p:cNvCxnSpPr>
          <p:nvPr/>
        </p:nvCxnSpPr>
        <p:spPr>
          <a:xfrm flipV="1">
            <a:off x="1066800" y="1202268"/>
            <a:ext cx="10202333" cy="67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779040-0F08-4785-BF05-051C1B3E5721}"/>
              </a:ext>
            </a:extLst>
          </p:cNvPr>
          <p:cNvSpPr txBox="1">
            <a:spLocks/>
          </p:cNvSpPr>
          <p:nvPr/>
        </p:nvSpPr>
        <p:spPr>
          <a:xfrm>
            <a:off x="1066800" y="1443566"/>
            <a:ext cx="9765453" cy="48641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The Importance of Gold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Cultural Value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Financial Stability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Industrial Applications</a:t>
            </a:r>
          </a:p>
          <a:p>
            <a:r>
              <a:rPr lang="en-US" dirty="0"/>
              <a:t>I</a:t>
            </a:r>
            <a:r>
              <a:rPr lang="en-US" b="1" dirty="0"/>
              <a:t>mportance of Gold Price Prediction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Investors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Economists: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Businesses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Central Banks</a:t>
            </a:r>
          </a:p>
          <a:p>
            <a:r>
              <a:rPr lang="en-US" b="1" dirty="0"/>
              <a:t>Role of Machine Leaning in Gold Price Prediction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Data Processing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Pattern Recognition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Real-Time Forecasting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Improved Accuracy</a:t>
            </a:r>
          </a:p>
        </p:txBody>
      </p:sp>
    </p:spTree>
    <p:extLst>
      <p:ext uri="{BB962C8B-B14F-4D97-AF65-F5344CB8AC3E}">
        <p14:creationId xmlns:p14="http://schemas.microsoft.com/office/powerpoint/2010/main" val="168715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2437-77C6-4698-A607-C462681F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B88A-B0B4-4F1F-9DC6-75553FBD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8690187" cy="376089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Volatility in Gold Prices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Gold prices fluctuate due to multiple factors like inflation, exchange rates, and geopolitical events.</a:t>
            </a:r>
          </a:p>
          <a:p>
            <a:r>
              <a:rPr lang="en-US" b="1" dirty="0"/>
              <a:t>Challenges with Traditional Methods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Conventional prediction methods lack accuracy and struggle with complex data.</a:t>
            </a:r>
          </a:p>
          <a:p>
            <a:r>
              <a:rPr lang="en-US" b="1" dirty="0"/>
              <a:t>Need for Accurate Forecasting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Investors, businesses, and policymakers require precise predictions to make informed decisions.</a:t>
            </a:r>
          </a:p>
          <a:p>
            <a:r>
              <a:rPr lang="en-US" b="1" dirty="0"/>
              <a:t>Solution with Machine Learning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Use machine learning to analyze historical trends and influencing factors for better gold price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25432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515E-2D48-44EF-9F33-DA6610DF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09E2-1825-4D19-A8C2-EA3F3337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2" y="2108201"/>
            <a:ext cx="7479452" cy="41994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Accurate Prediction: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Develop a machine learning model to predict gold prices with high accuracy.</a:t>
            </a:r>
          </a:p>
          <a:p>
            <a:pPr marL="0" indent="0">
              <a:buNone/>
            </a:pPr>
            <a:r>
              <a:rPr lang="en-US" b="1" dirty="0"/>
              <a:t>Data Analysis: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Analyze Limited quantity of data set to predict gold prices.</a:t>
            </a:r>
          </a:p>
          <a:p>
            <a:pPr marL="0" indent="0">
              <a:buNone/>
            </a:pPr>
            <a:r>
              <a:rPr lang="en-US" b="1" dirty="0"/>
              <a:t>Risk Management: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Help investors and stakeholders minimize risks and make informed financial decisions.</a:t>
            </a:r>
          </a:p>
          <a:p>
            <a:pPr marL="0" indent="0">
              <a:buNone/>
            </a:pPr>
            <a:r>
              <a:rPr lang="en-US" b="1" dirty="0"/>
              <a:t>Decision Support: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Provide actionable insights for policymakers, businesses, and traders to optimize strategies.</a:t>
            </a:r>
          </a:p>
          <a:p>
            <a:pPr marL="0" indent="0">
              <a:buNone/>
            </a:pPr>
            <a:r>
              <a:rPr lang="en-US" b="1" dirty="0"/>
              <a:t>Scalability: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Build a flexible model that can adapt to changing market conditions and new data sources.</a:t>
            </a:r>
          </a:p>
        </p:txBody>
      </p:sp>
    </p:spTree>
    <p:extLst>
      <p:ext uri="{BB962C8B-B14F-4D97-AF65-F5344CB8AC3E}">
        <p14:creationId xmlns:p14="http://schemas.microsoft.com/office/powerpoint/2010/main" val="387378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B9C9-4225-485A-9E15-2CCF9F50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1E5C4-8993-4CA1-9848-105BC25EBB5D}"/>
              </a:ext>
            </a:extLst>
          </p:cNvPr>
          <p:cNvSpPr>
            <a:spLocks noGrp="1"/>
          </p:cNvSpPr>
          <p:nvPr/>
        </p:nvSpPr>
        <p:spPr>
          <a:xfrm>
            <a:off x="1224280" y="2140547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1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 Used: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Kaggle Diabetes Dataset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1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1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1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/>
              <a:t>	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1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/>
              <a:t>              price</a:t>
            </a:r>
            <a:endParaRPr lang="en-US" altLang="en-US" sz="2000" b="1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1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1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Target Variable: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1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/>
              <a:t>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/>
              <a:t>Predicted gold price (USD per ounce).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ts val="11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1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 Size: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ts val="11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Columns: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2</a:t>
            </a:r>
          </a:p>
          <a:p>
            <a:pPr lvl="1" algn="l" eaLnBrk="0" fontAlgn="base" hangingPunct="0">
              <a:lnSpc>
                <a:spcPct val="100000"/>
              </a:lnSpc>
              <a:spcBef>
                <a:spcPts val="11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Rows:</a:t>
            </a:r>
            <a:r>
              <a:rPr lang="en-US" altLang="en-US" dirty="0"/>
              <a:t> 886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707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B8E5-B414-4481-A8BB-02FC43F5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B96DD2-5EFF-4148-A5D3-13442106E12E}"/>
              </a:ext>
            </a:extLst>
          </p:cNvPr>
          <p:cNvSpPr txBox="1">
            <a:spLocks/>
          </p:cNvSpPr>
          <p:nvPr/>
        </p:nvSpPr>
        <p:spPr>
          <a:xfrm>
            <a:off x="1097282" y="2108201"/>
            <a:ext cx="7479452" cy="419946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SG" sz="1600" b="1" dirty="0">
                <a:cs typeface="Times New Roman" panose="02020603050405020304" pitchFamily="18" charset="0"/>
              </a:rPr>
              <a:t>Data Collection</a:t>
            </a:r>
            <a:r>
              <a:rPr lang="en-SG" sz="1600" dirty="0"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cs typeface="Times New Roman" panose="02020603050405020304" pitchFamily="18" charset="0"/>
              </a:rPr>
              <a:t>Collect historical gold price data (1950–2020) from reliable sources  Kaggle.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cs typeface="Times New Roman" panose="02020603050405020304" pitchFamily="18" charset="0"/>
              </a:rPr>
              <a:t>Data Standardization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cs typeface="Times New Roman" panose="02020603050405020304" pitchFamily="18" charset="0"/>
              </a:rPr>
              <a:t>Standardize features to ensure consistent scales for machine learning algorithms</a:t>
            </a:r>
          </a:p>
          <a:p>
            <a:pPr marL="201168" lvl="1" indent="0">
              <a:buNone/>
            </a:pPr>
            <a:endParaRPr lang="en-US" sz="800" dirty="0">
              <a:cs typeface="Times New Roman" panose="02020603050405020304" pitchFamily="18" charset="0"/>
            </a:endParaRPr>
          </a:p>
          <a:p>
            <a:pPr mar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cs typeface="Arial" panose="020B0604020202020204" pitchFamily="34" charset="0"/>
              </a:rPr>
              <a:t>Feature Analysis: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cs typeface="Arial" panose="020B0604020202020204" pitchFamily="34" charset="0"/>
              </a:rPr>
              <a:t>Generate </a:t>
            </a:r>
            <a:r>
              <a:rPr lang="en-US" sz="1600" dirty="0"/>
              <a:t>boxplot and graph</a:t>
            </a:r>
            <a:r>
              <a:rPr lang="en-US" sz="1600" b="1" dirty="0"/>
              <a:t> </a:t>
            </a:r>
            <a:r>
              <a:rPr lang="en-US" sz="1600" dirty="0">
                <a:cs typeface="Arial" panose="020B0604020202020204" pitchFamily="34" charset="0"/>
              </a:rPr>
              <a:t>to identify relationships between features.</a:t>
            </a:r>
          </a:p>
          <a:p>
            <a:pPr marL="201168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cs typeface="Arial" panose="020B0604020202020204" pitchFamily="34" charset="0"/>
            </a:endParaRPr>
          </a:p>
          <a:p>
            <a:pPr mar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Algorithm Selection: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Logistic Regression.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Time Series.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Decision Tree.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Long Short-Term Memory (LSTM).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K-Nearest Neighbors (KNN).</a:t>
            </a:r>
          </a:p>
        </p:txBody>
      </p:sp>
    </p:spTree>
    <p:extLst>
      <p:ext uri="{BB962C8B-B14F-4D97-AF65-F5344CB8AC3E}">
        <p14:creationId xmlns:p14="http://schemas.microsoft.com/office/powerpoint/2010/main" val="251452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2EA7-CB1D-4D94-A5AD-8B110044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CACC4A-0E3B-409D-9137-4D10768D2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3604"/>
              </p:ext>
            </p:extLst>
          </p:nvPr>
        </p:nvGraphicFramePr>
        <p:xfrm>
          <a:off x="2032000" y="270933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174235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95431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15019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0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31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41.49%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8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K-Nearest Neighbors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0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Time Series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53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Long Short-Term Memory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00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37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7F2B-657E-40D6-96F9-CC41436B39E1}"/>
              </a:ext>
            </a:extLst>
          </p:cNvPr>
          <p:cNvSpPr txBox="1">
            <a:spLocks/>
          </p:cNvSpPr>
          <p:nvPr/>
        </p:nvSpPr>
        <p:spPr>
          <a:xfrm>
            <a:off x="1066800" y="439004"/>
            <a:ext cx="10058400" cy="7632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A8F1-F60F-4545-8989-D9190C09507E}"/>
              </a:ext>
            </a:extLst>
          </p:cNvPr>
          <p:cNvCxnSpPr>
            <a:cxnSpLocks/>
          </p:cNvCxnSpPr>
          <p:nvPr/>
        </p:nvCxnSpPr>
        <p:spPr>
          <a:xfrm flipV="1">
            <a:off x="1066800" y="1202268"/>
            <a:ext cx="10202333" cy="67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FBA573E-D6E5-44B7-A038-E508D25D9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69" y="1385046"/>
            <a:ext cx="862132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935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{A8892DB4-B07C-4252-B753-692F8B6B9948}tf56160789_win32</Template>
  <TotalTime>159</TotalTime>
  <Words>390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Bookman Old Style</vt:lpstr>
      <vt:lpstr>Calibri</vt:lpstr>
      <vt:lpstr>Franklin Gothic Book</vt:lpstr>
      <vt:lpstr>Wingdings</vt:lpstr>
      <vt:lpstr>Wingdings 3</vt:lpstr>
      <vt:lpstr>Custom</vt:lpstr>
      <vt:lpstr>Gold Prices Prediction Using Machine Learning</vt:lpstr>
      <vt:lpstr>Group Members </vt:lpstr>
      <vt:lpstr>PowerPoint Presentation</vt:lpstr>
      <vt:lpstr>Problem Statement</vt:lpstr>
      <vt:lpstr>Objectives</vt:lpstr>
      <vt:lpstr>Dataset Overview</vt:lpstr>
      <vt:lpstr>Methodology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Prices Prediction Using Machine Learning</dc:title>
  <dc:creator>Ubuntu Linax</dc:creator>
  <cp:lastModifiedBy>Ubuntu Linax</cp:lastModifiedBy>
  <cp:revision>1</cp:revision>
  <dcterms:created xsi:type="dcterms:W3CDTF">2025-01-11T13:25:13Z</dcterms:created>
  <dcterms:modified xsi:type="dcterms:W3CDTF">2025-01-11T16:04:27Z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