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4"/>
  </p:notesMasterIdLst>
  <p:sldIdLst>
    <p:sldId id="256" r:id="rId2"/>
    <p:sldId id="257" r:id="rId3"/>
    <p:sldId id="258" r:id="rId4"/>
    <p:sldId id="270" r:id="rId5"/>
    <p:sldId id="259" r:id="rId6"/>
    <p:sldId id="263" r:id="rId7"/>
    <p:sldId id="260" r:id="rId8"/>
    <p:sldId id="287" r:id="rId9"/>
    <p:sldId id="269" r:id="rId10"/>
    <p:sldId id="265" r:id="rId11"/>
    <p:sldId id="264" r:id="rId12"/>
    <p:sldId id="273" r:id="rId13"/>
    <p:sldId id="277" r:id="rId14"/>
    <p:sldId id="274" r:id="rId15"/>
    <p:sldId id="266" r:id="rId16"/>
    <p:sldId id="267" r:id="rId17"/>
    <p:sldId id="262" r:id="rId18"/>
    <p:sldId id="290" r:id="rId19"/>
    <p:sldId id="282" r:id="rId20"/>
    <p:sldId id="268" r:id="rId21"/>
    <p:sldId id="271" r:id="rId22"/>
    <p:sldId id="283" r:id="rId23"/>
    <p:sldId id="285" r:id="rId24"/>
    <p:sldId id="275" r:id="rId25"/>
    <p:sldId id="278" r:id="rId26"/>
    <p:sldId id="279" r:id="rId27"/>
    <p:sldId id="280" r:id="rId28"/>
    <p:sldId id="289" r:id="rId29"/>
    <p:sldId id="286" r:id="rId30"/>
    <p:sldId id="288" r:id="rId31"/>
    <p:sldId id="281" r:id="rId32"/>
    <p:sldId id="284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686" autoAdjust="0"/>
    <p:restoredTop sz="82630" autoAdjust="0"/>
  </p:normalViewPr>
  <p:slideViewPr>
    <p:cSldViewPr>
      <p:cViewPr>
        <p:scale>
          <a:sx n="66" d="100"/>
          <a:sy n="66" d="100"/>
        </p:scale>
        <p:origin x="-1014" y="-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7F330-4826-4089-A28C-831DA7043AFC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C7A62-3022-4DB9-A48D-EB7AC6DB1B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19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048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// Tableau d'entier sur 8 bytes non initialisé</a:t>
            </a:r>
          </a:p>
          <a:p>
            <a:r>
              <a:rPr lang="fr-FR" dirty="0" smtClean="0"/>
              <a:t>	var tab1 []int64</a:t>
            </a:r>
          </a:p>
          <a:p>
            <a:r>
              <a:rPr lang="fr-FR" dirty="0" smtClean="0"/>
              <a:t>	// Identique à la déclaration précédente</a:t>
            </a:r>
          </a:p>
          <a:p>
            <a:r>
              <a:rPr lang="fr-FR" dirty="0" smtClean="0"/>
              <a:t>	var tab2 = new([]int64)</a:t>
            </a:r>
          </a:p>
          <a:p>
            <a:r>
              <a:rPr lang="fr-FR" dirty="0" smtClean="0"/>
              <a:t>	// Tableau initialisé avec aucun élément</a:t>
            </a:r>
          </a:p>
          <a:p>
            <a:r>
              <a:rPr lang="fr-FR" dirty="0" smtClean="0"/>
              <a:t>	tab3 := []int64{}</a:t>
            </a:r>
          </a:p>
          <a:p>
            <a:r>
              <a:rPr lang="fr-FR" dirty="0" smtClean="0"/>
              <a:t>	// Tableau initialisé avec deux éléments</a:t>
            </a:r>
          </a:p>
          <a:p>
            <a:r>
              <a:rPr lang="fr-FR" dirty="0" smtClean="0"/>
              <a:t>	tab4 := []int64{2,5}</a:t>
            </a:r>
          </a:p>
          <a:p>
            <a:r>
              <a:rPr lang="fr-FR" dirty="0" smtClean="0"/>
              <a:t>	// Tableau initialisé à 0 avec une taille de 5 éléments</a:t>
            </a:r>
          </a:p>
          <a:p>
            <a:r>
              <a:rPr lang="fr-FR" dirty="0" smtClean="0"/>
              <a:t>	tab5 := </a:t>
            </a:r>
            <a:r>
              <a:rPr lang="fr-FR" dirty="0" err="1" smtClean="0"/>
              <a:t>make</a:t>
            </a:r>
            <a:r>
              <a:rPr lang="fr-FR" dirty="0" smtClean="0"/>
              <a:t>([]int64,5)</a:t>
            </a:r>
          </a:p>
          <a:p>
            <a:r>
              <a:rPr lang="fr-FR" dirty="0" smtClean="0"/>
              <a:t>	// Tableau vide avec une capacité max de 5 éléments</a:t>
            </a:r>
          </a:p>
          <a:p>
            <a:r>
              <a:rPr lang="fr-FR" dirty="0" smtClean="0"/>
              <a:t>	tab6 := </a:t>
            </a:r>
            <a:r>
              <a:rPr lang="fr-FR" dirty="0" err="1" smtClean="0"/>
              <a:t>make</a:t>
            </a:r>
            <a:r>
              <a:rPr lang="fr-FR" dirty="0" smtClean="0"/>
              <a:t>([]int64,0,5)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	tab := </a:t>
            </a:r>
            <a:r>
              <a:rPr lang="fr-FR" dirty="0" err="1" smtClean="0"/>
              <a:t>make</a:t>
            </a:r>
            <a:r>
              <a:rPr lang="fr-FR" dirty="0" smtClean="0"/>
              <a:t>([]int,10)</a:t>
            </a:r>
          </a:p>
          <a:p>
            <a:r>
              <a:rPr lang="fr-FR" dirty="0" smtClean="0"/>
              <a:t>	tab[0] = 5</a:t>
            </a:r>
          </a:p>
          <a:p>
            <a:r>
              <a:rPr lang="fr-FR" dirty="0" smtClean="0"/>
              <a:t>	// Renvoie 10 (la taille du tableau)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fmt.Println</a:t>
            </a:r>
            <a:r>
              <a:rPr lang="fr-FR" dirty="0" smtClean="0"/>
              <a:t>(</a:t>
            </a:r>
            <a:r>
              <a:rPr lang="fr-FR" dirty="0" err="1" smtClean="0"/>
              <a:t>len</a:t>
            </a:r>
            <a:r>
              <a:rPr lang="fr-FR" dirty="0" smtClean="0"/>
              <a:t>(tab))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Capacite</a:t>
            </a:r>
            <a:r>
              <a:rPr lang="fr-FR" dirty="0" smtClean="0"/>
              <a:t> 10 mais vide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tabCapa</a:t>
            </a:r>
            <a:r>
              <a:rPr lang="fr-FR" dirty="0" smtClean="0"/>
              <a:t> := </a:t>
            </a:r>
            <a:r>
              <a:rPr lang="fr-FR" dirty="0" err="1" smtClean="0"/>
              <a:t>make</a:t>
            </a:r>
            <a:r>
              <a:rPr lang="fr-FR" dirty="0" smtClean="0"/>
              <a:t>([]int,0,10)</a:t>
            </a:r>
          </a:p>
          <a:p>
            <a:r>
              <a:rPr lang="fr-FR" dirty="0" smtClean="0"/>
              <a:t>	// Ajoute un nouvel </a:t>
            </a:r>
            <a:r>
              <a:rPr lang="fr-FR" dirty="0" err="1" smtClean="0"/>
              <a:t>element</a:t>
            </a:r>
            <a:r>
              <a:rPr lang="fr-FR" dirty="0" smtClean="0"/>
              <a:t> a la fin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tabCapa</a:t>
            </a:r>
            <a:r>
              <a:rPr lang="fr-FR" dirty="0" smtClean="0"/>
              <a:t> = append(tabCapa,5)</a:t>
            </a:r>
          </a:p>
          <a:p>
            <a:r>
              <a:rPr lang="fr-FR" dirty="0" smtClean="0"/>
              <a:t>	// Ajoute a la fin du tableau les valeurs 7,2 et 2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tabCapa</a:t>
            </a:r>
            <a:r>
              <a:rPr lang="fr-FR" dirty="0" smtClean="0"/>
              <a:t> = append(</a:t>
            </a:r>
            <a:r>
              <a:rPr lang="fr-FR" dirty="0" err="1" smtClean="0"/>
              <a:t>tabCapa</a:t>
            </a:r>
            <a:r>
              <a:rPr lang="fr-FR" dirty="0" smtClean="0"/>
              <a:t>,[]</a:t>
            </a:r>
            <a:r>
              <a:rPr lang="fr-FR" dirty="0" err="1" smtClean="0"/>
              <a:t>int</a:t>
            </a:r>
            <a:r>
              <a:rPr lang="fr-FR" dirty="0" smtClean="0"/>
              <a:t>{7,2,3}...)</a:t>
            </a:r>
          </a:p>
          <a:p>
            <a:r>
              <a:rPr lang="fr-FR" dirty="0" smtClean="0"/>
              <a:t>	// Affiche la taille du tableau, 4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fmt.Println</a:t>
            </a:r>
            <a:r>
              <a:rPr lang="fr-FR" dirty="0" smtClean="0"/>
              <a:t>(</a:t>
            </a:r>
            <a:r>
              <a:rPr lang="fr-FR" dirty="0" err="1" smtClean="0"/>
              <a:t>len</a:t>
            </a:r>
            <a:r>
              <a:rPr lang="fr-FR" dirty="0" smtClean="0"/>
              <a:t>(</a:t>
            </a:r>
            <a:r>
              <a:rPr lang="fr-FR" dirty="0" err="1" smtClean="0"/>
              <a:t>tabCapa</a:t>
            </a:r>
            <a:r>
              <a:rPr lang="fr-FR" dirty="0" smtClean="0"/>
              <a:t>))</a:t>
            </a:r>
          </a:p>
          <a:p>
            <a:r>
              <a:rPr lang="fr-FR" dirty="0" smtClean="0"/>
              <a:t>	// Cree un sous tableau, du 3e </a:t>
            </a:r>
            <a:r>
              <a:rPr lang="fr-FR" dirty="0" err="1" smtClean="0"/>
              <a:t>element</a:t>
            </a:r>
            <a:r>
              <a:rPr lang="fr-FR" dirty="0" smtClean="0"/>
              <a:t> a la fin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subTab</a:t>
            </a:r>
            <a:r>
              <a:rPr lang="fr-FR" dirty="0" smtClean="0"/>
              <a:t> := </a:t>
            </a:r>
            <a:r>
              <a:rPr lang="fr-FR" dirty="0" err="1" smtClean="0"/>
              <a:t>tabCapa</a:t>
            </a:r>
            <a:r>
              <a:rPr lang="fr-FR" dirty="0" smtClean="0"/>
              <a:t>[2:]</a:t>
            </a:r>
          </a:p>
          <a:p>
            <a:r>
              <a:rPr lang="fr-FR" dirty="0" smtClean="0"/>
              <a:t>	// Cree un sous tableau avec tous les </a:t>
            </a:r>
            <a:r>
              <a:rPr lang="fr-FR" dirty="0" err="1" smtClean="0"/>
              <a:t>elements</a:t>
            </a:r>
            <a:r>
              <a:rPr lang="fr-FR" dirty="0" smtClean="0"/>
              <a:t> jusqu'au 4e (non </a:t>
            </a:r>
            <a:r>
              <a:rPr lang="fr-FR" dirty="0" err="1" smtClean="0"/>
              <a:t>inclu</a:t>
            </a:r>
            <a:r>
              <a:rPr lang="fr-FR" dirty="0" smtClean="0"/>
              <a:t>)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subTab</a:t>
            </a:r>
            <a:r>
              <a:rPr lang="fr-FR" dirty="0" smtClean="0"/>
              <a:t> = </a:t>
            </a:r>
            <a:r>
              <a:rPr lang="fr-FR" dirty="0" err="1" smtClean="0"/>
              <a:t>tabCapa</a:t>
            </a:r>
            <a:r>
              <a:rPr lang="fr-FR" dirty="0" smtClean="0"/>
              <a:t>[:3]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Recupere</a:t>
            </a:r>
            <a:r>
              <a:rPr lang="fr-FR" dirty="0" smtClean="0"/>
              <a:t> les </a:t>
            </a:r>
            <a:r>
              <a:rPr lang="fr-FR" dirty="0" err="1" smtClean="0"/>
              <a:t>elements</a:t>
            </a:r>
            <a:r>
              <a:rPr lang="fr-FR" dirty="0" smtClean="0"/>
              <a:t> 2 et 3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subTab</a:t>
            </a:r>
            <a:r>
              <a:rPr lang="fr-FR" dirty="0" smtClean="0"/>
              <a:t> = </a:t>
            </a:r>
            <a:r>
              <a:rPr lang="fr-FR" dirty="0" err="1" smtClean="0"/>
              <a:t>tabCapa</a:t>
            </a:r>
            <a:r>
              <a:rPr lang="fr-FR" dirty="0" smtClean="0"/>
              <a:t>[1:3]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wg</a:t>
            </a:r>
            <a:r>
              <a:rPr lang="fr-FR" dirty="0" smtClean="0"/>
              <a:t> := </a:t>
            </a:r>
            <a:r>
              <a:rPr lang="fr-FR" dirty="0" err="1" smtClean="0"/>
              <a:t>sync.WaitGroup</a:t>
            </a:r>
            <a:r>
              <a:rPr lang="fr-FR" dirty="0" smtClean="0"/>
              <a:t>{}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wg.Add</a:t>
            </a:r>
            <a:r>
              <a:rPr lang="fr-FR" dirty="0" smtClean="0"/>
              <a:t>(2)</a:t>
            </a:r>
          </a:p>
          <a:p>
            <a:r>
              <a:rPr lang="fr-FR" dirty="0" smtClean="0"/>
              <a:t>	go </a:t>
            </a:r>
            <a:r>
              <a:rPr lang="fr-FR" dirty="0" err="1" smtClean="0"/>
              <a:t>func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		// Do </a:t>
            </a:r>
            <a:r>
              <a:rPr lang="fr-FR" dirty="0" err="1" smtClean="0"/>
              <a:t>treatment</a:t>
            </a:r>
            <a:r>
              <a:rPr lang="fr-FR" dirty="0" smtClean="0"/>
              <a:t> and </a:t>
            </a:r>
            <a:r>
              <a:rPr lang="fr-FR" dirty="0" err="1" smtClean="0"/>
              <a:t>notify</a:t>
            </a:r>
            <a:r>
              <a:rPr lang="fr-FR" dirty="0" smtClean="0"/>
              <a:t> end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wg.Done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}()</a:t>
            </a:r>
          </a:p>
          <a:p>
            <a:r>
              <a:rPr lang="fr-FR" dirty="0" smtClean="0"/>
              <a:t>	go </a:t>
            </a:r>
            <a:r>
              <a:rPr lang="fr-FR" dirty="0" err="1" smtClean="0"/>
              <a:t>func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		// Do </a:t>
            </a:r>
            <a:r>
              <a:rPr lang="fr-FR" dirty="0" err="1" smtClean="0"/>
              <a:t>treatment</a:t>
            </a:r>
            <a:r>
              <a:rPr lang="fr-FR" dirty="0" smtClean="0"/>
              <a:t> and </a:t>
            </a:r>
            <a:r>
              <a:rPr lang="fr-FR" dirty="0" err="1" smtClean="0"/>
              <a:t>notify</a:t>
            </a:r>
            <a:r>
              <a:rPr lang="fr-FR" dirty="0" smtClean="0"/>
              <a:t> end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wg.Done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}()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Wait</a:t>
            </a:r>
            <a:r>
              <a:rPr lang="fr-FR" dirty="0" smtClean="0"/>
              <a:t> the end of </a:t>
            </a:r>
            <a:r>
              <a:rPr lang="fr-FR" dirty="0" err="1" smtClean="0"/>
              <a:t>gorountines</a:t>
            </a:r>
            <a:r>
              <a:rPr lang="fr-FR" dirty="0" smtClean="0"/>
              <a:t>, sure </a:t>
            </a:r>
            <a:r>
              <a:rPr lang="fr-FR" dirty="0" err="1" smtClean="0"/>
              <a:t>it's</a:t>
            </a:r>
            <a:r>
              <a:rPr lang="fr-FR" dirty="0" smtClean="0"/>
              <a:t> </a:t>
            </a:r>
            <a:r>
              <a:rPr lang="fr-FR" dirty="0" err="1" smtClean="0"/>
              <a:t>ended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wg.Wait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Goroutines</a:t>
            </a:r>
            <a:r>
              <a:rPr lang="fr-FR" dirty="0" smtClean="0"/>
              <a:t> </a:t>
            </a:r>
            <a:r>
              <a:rPr lang="fr-FR" dirty="0" err="1" smtClean="0"/>
              <a:t>treatments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finished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491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wg</a:t>
            </a:r>
            <a:r>
              <a:rPr lang="fr-FR" dirty="0" smtClean="0"/>
              <a:t> := </a:t>
            </a:r>
            <a:r>
              <a:rPr lang="fr-FR" dirty="0" err="1" smtClean="0"/>
              <a:t>sync.WaitGroup</a:t>
            </a:r>
            <a:r>
              <a:rPr lang="fr-FR" dirty="0" smtClean="0"/>
              <a:t>{}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wg.Add</a:t>
            </a:r>
            <a:r>
              <a:rPr lang="fr-FR" dirty="0" smtClean="0"/>
              <a:t>(2)</a:t>
            </a:r>
          </a:p>
          <a:p>
            <a:r>
              <a:rPr lang="fr-FR" dirty="0" smtClean="0"/>
              <a:t>	go </a:t>
            </a:r>
            <a:r>
              <a:rPr lang="fr-FR" dirty="0" err="1" smtClean="0"/>
              <a:t>func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		// Do </a:t>
            </a:r>
            <a:r>
              <a:rPr lang="fr-FR" dirty="0" err="1" smtClean="0"/>
              <a:t>treatment</a:t>
            </a:r>
            <a:r>
              <a:rPr lang="fr-FR" dirty="0" smtClean="0"/>
              <a:t> and </a:t>
            </a:r>
            <a:r>
              <a:rPr lang="fr-FR" dirty="0" err="1" smtClean="0"/>
              <a:t>notify</a:t>
            </a:r>
            <a:r>
              <a:rPr lang="fr-FR" dirty="0" smtClean="0"/>
              <a:t> end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wg.Done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}()</a:t>
            </a:r>
          </a:p>
          <a:p>
            <a:r>
              <a:rPr lang="fr-FR" dirty="0" smtClean="0"/>
              <a:t>	go </a:t>
            </a:r>
            <a:r>
              <a:rPr lang="fr-FR" dirty="0" err="1" smtClean="0"/>
              <a:t>func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		// Do </a:t>
            </a:r>
            <a:r>
              <a:rPr lang="fr-FR" dirty="0" err="1" smtClean="0"/>
              <a:t>treatment</a:t>
            </a:r>
            <a:r>
              <a:rPr lang="fr-FR" dirty="0" smtClean="0"/>
              <a:t> and </a:t>
            </a:r>
            <a:r>
              <a:rPr lang="fr-FR" dirty="0" err="1" smtClean="0"/>
              <a:t>notify</a:t>
            </a:r>
            <a:r>
              <a:rPr lang="fr-FR" dirty="0" smtClean="0"/>
              <a:t> end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wg.Done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}()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Wait</a:t>
            </a:r>
            <a:r>
              <a:rPr lang="fr-FR" dirty="0" smtClean="0"/>
              <a:t> the end of </a:t>
            </a:r>
            <a:r>
              <a:rPr lang="fr-FR" dirty="0" err="1" smtClean="0"/>
              <a:t>gorountines</a:t>
            </a:r>
            <a:r>
              <a:rPr lang="fr-FR" dirty="0" smtClean="0"/>
              <a:t>, sure </a:t>
            </a:r>
            <a:r>
              <a:rPr lang="fr-FR" dirty="0" err="1" smtClean="0"/>
              <a:t>it's</a:t>
            </a:r>
            <a:r>
              <a:rPr lang="fr-FR" dirty="0" smtClean="0"/>
              <a:t> </a:t>
            </a:r>
            <a:r>
              <a:rPr lang="fr-FR" dirty="0" err="1" smtClean="0"/>
              <a:t>ended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wg.Wait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Goroutines</a:t>
            </a:r>
            <a:r>
              <a:rPr lang="fr-FR" dirty="0" smtClean="0"/>
              <a:t> </a:t>
            </a:r>
            <a:r>
              <a:rPr lang="fr-FR" dirty="0" err="1" smtClean="0"/>
              <a:t>treatments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finished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491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wg</a:t>
            </a:r>
            <a:r>
              <a:rPr lang="fr-FR" dirty="0" smtClean="0"/>
              <a:t> := </a:t>
            </a:r>
            <a:r>
              <a:rPr lang="fr-FR" dirty="0" err="1" smtClean="0"/>
              <a:t>sync.WaitGroup</a:t>
            </a:r>
            <a:r>
              <a:rPr lang="fr-FR" dirty="0" smtClean="0"/>
              <a:t>{}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wg.Add</a:t>
            </a:r>
            <a:r>
              <a:rPr lang="fr-FR" dirty="0" smtClean="0"/>
              <a:t>(2)</a:t>
            </a:r>
          </a:p>
          <a:p>
            <a:r>
              <a:rPr lang="fr-FR" dirty="0" smtClean="0"/>
              <a:t>	go </a:t>
            </a:r>
            <a:r>
              <a:rPr lang="fr-FR" dirty="0" err="1" smtClean="0"/>
              <a:t>func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		// Do </a:t>
            </a:r>
            <a:r>
              <a:rPr lang="fr-FR" dirty="0" err="1" smtClean="0"/>
              <a:t>treatment</a:t>
            </a:r>
            <a:r>
              <a:rPr lang="fr-FR" dirty="0" smtClean="0"/>
              <a:t> and </a:t>
            </a:r>
            <a:r>
              <a:rPr lang="fr-FR" dirty="0" err="1" smtClean="0"/>
              <a:t>notify</a:t>
            </a:r>
            <a:r>
              <a:rPr lang="fr-FR" dirty="0" smtClean="0"/>
              <a:t> end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wg.Done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}()</a:t>
            </a:r>
          </a:p>
          <a:p>
            <a:r>
              <a:rPr lang="fr-FR" dirty="0" smtClean="0"/>
              <a:t>	go </a:t>
            </a:r>
            <a:r>
              <a:rPr lang="fr-FR" dirty="0" err="1" smtClean="0"/>
              <a:t>func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		// Do </a:t>
            </a:r>
            <a:r>
              <a:rPr lang="fr-FR" dirty="0" err="1" smtClean="0"/>
              <a:t>treatment</a:t>
            </a:r>
            <a:r>
              <a:rPr lang="fr-FR" dirty="0" smtClean="0"/>
              <a:t> and </a:t>
            </a:r>
            <a:r>
              <a:rPr lang="fr-FR" dirty="0" err="1" smtClean="0"/>
              <a:t>notify</a:t>
            </a:r>
            <a:r>
              <a:rPr lang="fr-FR" dirty="0" smtClean="0"/>
              <a:t> end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wg.Done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}()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Wait</a:t>
            </a:r>
            <a:r>
              <a:rPr lang="fr-FR" dirty="0" smtClean="0"/>
              <a:t> the end of </a:t>
            </a:r>
            <a:r>
              <a:rPr lang="fr-FR" dirty="0" err="1" smtClean="0"/>
              <a:t>gorountines</a:t>
            </a:r>
            <a:r>
              <a:rPr lang="fr-FR" dirty="0" smtClean="0"/>
              <a:t>, sure </a:t>
            </a:r>
            <a:r>
              <a:rPr lang="fr-FR" dirty="0" err="1" smtClean="0"/>
              <a:t>it's</a:t>
            </a:r>
            <a:r>
              <a:rPr lang="fr-FR" dirty="0" smtClean="0"/>
              <a:t> </a:t>
            </a:r>
            <a:r>
              <a:rPr lang="fr-FR" dirty="0" err="1" smtClean="0"/>
              <a:t>ended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wg.Wait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Goroutines</a:t>
            </a:r>
            <a:r>
              <a:rPr lang="fr-FR" dirty="0" smtClean="0"/>
              <a:t> </a:t>
            </a:r>
            <a:r>
              <a:rPr lang="fr-FR" dirty="0" err="1" smtClean="0"/>
              <a:t>treatments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finished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491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	channel := make(</a:t>
            </a:r>
            <a:r>
              <a:rPr lang="en-US" dirty="0" err="1" smtClean="0"/>
              <a:t>chan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	// </a:t>
            </a:r>
            <a:r>
              <a:rPr lang="en-US" dirty="0" err="1" smtClean="0"/>
              <a:t>Ecriture</a:t>
            </a:r>
            <a:endParaRPr lang="en-US" dirty="0" smtClean="0"/>
          </a:p>
          <a:p>
            <a:r>
              <a:rPr lang="en-US" dirty="0" smtClean="0"/>
              <a:t>	channel &lt;- 1</a:t>
            </a:r>
          </a:p>
          <a:p>
            <a:r>
              <a:rPr lang="en-US" dirty="0" smtClean="0"/>
              <a:t>	// Lecture</a:t>
            </a:r>
          </a:p>
          <a:p>
            <a:r>
              <a:rPr lang="en-US" dirty="0" smtClean="0"/>
              <a:t>	value1 := &lt;- channel</a:t>
            </a:r>
          </a:p>
          <a:p>
            <a:r>
              <a:rPr lang="en-US" dirty="0" smtClean="0"/>
              <a:t>	channel &lt;- 2</a:t>
            </a:r>
          </a:p>
          <a:p>
            <a:r>
              <a:rPr lang="en-US" dirty="0" smtClean="0"/>
              <a:t>	value2 := &lt;- channel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fmt.Println</a:t>
            </a:r>
            <a:r>
              <a:rPr lang="en-US" dirty="0" smtClean="0"/>
              <a:t>(value1,value2)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Exemple</a:t>
            </a:r>
            <a:r>
              <a:rPr lang="en-US" dirty="0" smtClean="0"/>
              <a:t> 2 : </a:t>
            </a:r>
          </a:p>
          <a:p>
            <a:endParaRPr lang="en-US" dirty="0" smtClean="0"/>
          </a:p>
          <a:p>
            <a:r>
              <a:rPr lang="en-US" dirty="0" err="1" smtClean="0"/>
              <a:t>wg</a:t>
            </a:r>
            <a:r>
              <a:rPr lang="en-US" dirty="0" smtClean="0"/>
              <a:t> := </a:t>
            </a:r>
            <a:r>
              <a:rPr lang="en-US" dirty="0" err="1" smtClean="0"/>
              <a:t>sync.WaitGroup</a:t>
            </a:r>
            <a:r>
              <a:rPr lang="en-US" dirty="0" smtClean="0"/>
              <a:t>{}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wg.Add</a:t>
            </a:r>
            <a:r>
              <a:rPr lang="en-US" dirty="0" smtClean="0"/>
              <a:t>(100)</a:t>
            </a:r>
          </a:p>
          <a:p>
            <a:endParaRPr lang="en-US" dirty="0" smtClean="0"/>
          </a:p>
          <a:p>
            <a:r>
              <a:rPr lang="en-US" dirty="0" smtClean="0"/>
              <a:t>	channel := make(</a:t>
            </a:r>
            <a:r>
              <a:rPr lang="en-US" dirty="0" err="1" smtClean="0"/>
              <a:t>chan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{},1)</a:t>
            </a:r>
          </a:p>
          <a:p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:= 0 ; </a:t>
            </a:r>
            <a:r>
              <a:rPr lang="en-US" dirty="0" err="1" smtClean="0"/>
              <a:t>i</a:t>
            </a:r>
            <a:r>
              <a:rPr lang="en-US" dirty="0" smtClean="0"/>
              <a:t> &lt; 100 ; </a:t>
            </a:r>
            <a:r>
              <a:rPr lang="en-US" dirty="0" err="1" smtClean="0"/>
              <a:t>i</a:t>
            </a:r>
            <a:r>
              <a:rPr lang="en-US" dirty="0" smtClean="0"/>
              <a:t>++ {</a:t>
            </a:r>
          </a:p>
          <a:p>
            <a:r>
              <a:rPr lang="en-US" dirty="0" smtClean="0"/>
              <a:t>		go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	channel &lt;- </a:t>
            </a:r>
            <a:r>
              <a:rPr lang="en-US" dirty="0" err="1" smtClean="0"/>
              <a:t>struct</a:t>
            </a:r>
            <a:r>
              <a:rPr lang="en-US" dirty="0" smtClean="0"/>
              <a:t>{}{}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fmt.Println</a:t>
            </a:r>
            <a:r>
              <a:rPr lang="en-US" dirty="0" smtClean="0"/>
              <a:t>("Begin",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fmt.Println</a:t>
            </a:r>
            <a:r>
              <a:rPr lang="en-US" dirty="0" smtClean="0"/>
              <a:t>("During",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time.Sleep</a:t>
            </a:r>
            <a:r>
              <a:rPr lang="en-US" dirty="0" smtClean="0"/>
              <a:t>(</a:t>
            </a:r>
            <a:r>
              <a:rPr lang="en-US" dirty="0" err="1" smtClean="0"/>
              <a:t>time.Duration</a:t>
            </a:r>
            <a:r>
              <a:rPr lang="en-US" dirty="0" smtClean="0"/>
              <a:t>(50)*</a:t>
            </a:r>
            <a:r>
              <a:rPr lang="en-US" dirty="0" err="1" smtClean="0"/>
              <a:t>time.Millisecond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	// Do something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fmt.Println</a:t>
            </a:r>
            <a:r>
              <a:rPr lang="en-US" dirty="0" smtClean="0"/>
              <a:t>("End",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	&lt;-channel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wg.Done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		}(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wg.Wait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739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type </a:t>
            </a:r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{</a:t>
            </a:r>
          </a:p>
          <a:p>
            <a:r>
              <a:rPr lang="fr-FR" dirty="0" smtClean="0"/>
              <a:t>		id </a:t>
            </a:r>
            <a:r>
              <a:rPr lang="fr-FR" dirty="0" err="1" smtClean="0"/>
              <a:t>int</a:t>
            </a:r>
            <a:endParaRPr lang="fr-FR" dirty="0" smtClean="0"/>
          </a:p>
          <a:p>
            <a:r>
              <a:rPr lang="fr-FR" dirty="0" smtClean="0"/>
              <a:t>		value string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produceResult</a:t>
            </a:r>
            <a:r>
              <a:rPr lang="fr-FR" dirty="0" smtClean="0"/>
              <a:t>(</a:t>
            </a:r>
            <a:r>
              <a:rPr lang="fr-FR" dirty="0" err="1" smtClean="0"/>
              <a:t>chanels</a:t>
            </a:r>
            <a:r>
              <a:rPr lang="fr-FR" dirty="0" smtClean="0"/>
              <a:t> chan </a:t>
            </a:r>
            <a:r>
              <a:rPr lang="fr-FR" dirty="0" err="1" smtClean="0"/>
              <a:t>Result,id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){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chanels</a:t>
            </a:r>
            <a:r>
              <a:rPr lang="fr-FR" dirty="0" smtClean="0"/>
              <a:t> &lt;- </a:t>
            </a:r>
            <a:r>
              <a:rPr lang="fr-FR" dirty="0" err="1" smtClean="0"/>
              <a:t>Result</a:t>
            </a:r>
            <a:r>
              <a:rPr lang="fr-FR" dirty="0" smtClean="0"/>
              <a:t>{</a:t>
            </a:r>
            <a:r>
              <a:rPr lang="fr-FR" dirty="0" err="1" smtClean="0"/>
              <a:t>id,fmt.Sprintln</a:t>
            </a:r>
            <a:r>
              <a:rPr lang="fr-FR" dirty="0" smtClean="0"/>
              <a:t>("</a:t>
            </a:r>
            <a:r>
              <a:rPr lang="fr-FR" dirty="0" err="1" smtClean="0"/>
              <a:t>Result</a:t>
            </a:r>
            <a:r>
              <a:rPr lang="fr-FR" dirty="0" smtClean="0"/>
              <a:t>_%</a:t>
            </a:r>
            <a:r>
              <a:rPr lang="fr-FR" dirty="0" err="1" smtClean="0"/>
              <a:t>d",id</a:t>
            </a:r>
            <a:r>
              <a:rPr lang="fr-FR" dirty="0" smtClean="0"/>
              <a:t>)}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main(){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chanels</a:t>
            </a:r>
            <a:r>
              <a:rPr lang="fr-FR" dirty="0" smtClean="0"/>
              <a:t> := </a:t>
            </a:r>
            <a:r>
              <a:rPr lang="fr-FR" dirty="0" err="1" smtClean="0"/>
              <a:t>make</a:t>
            </a:r>
            <a:r>
              <a:rPr lang="fr-FR" dirty="0" smtClean="0"/>
              <a:t>(chan Result,10)</a:t>
            </a:r>
          </a:p>
          <a:p>
            <a:endParaRPr lang="fr-FR" dirty="0" smtClean="0"/>
          </a:p>
          <a:p>
            <a:r>
              <a:rPr lang="fr-FR" dirty="0" smtClean="0"/>
              <a:t>		// Traite les </a:t>
            </a:r>
            <a:r>
              <a:rPr lang="fr-FR" dirty="0" err="1" smtClean="0"/>
              <a:t>resultats</a:t>
            </a:r>
            <a:endParaRPr lang="fr-FR" dirty="0" smtClean="0"/>
          </a:p>
          <a:p>
            <a:r>
              <a:rPr lang="fr-FR" dirty="0" smtClean="0"/>
              <a:t>		go </a:t>
            </a:r>
            <a:r>
              <a:rPr lang="fr-FR" dirty="0" err="1" smtClean="0"/>
              <a:t>func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			for </a:t>
            </a:r>
            <a:r>
              <a:rPr lang="fr-FR" dirty="0" err="1" smtClean="0"/>
              <a:t>result</a:t>
            </a:r>
            <a:r>
              <a:rPr lang="fr-FR" dirty="0" smtClean="0"/>
              <a:t> := range </a:t>
            </a:r>
            <a:r>
              <a:rPr lang="fr-FR" dirty="0" err="1" smtClean="0"/>
              <a:t>chanels</a:t>
            </a:r>
            <a:r>
              <a:rPr lang="fr-FR" dirty="0" smtClean="0"/>
              <a:t> {</a:t>
            </a:r>
          </a:p>
          <a:p>
            <a:r>
              <a:rPr lang="fr-FR" dirty="0" smtClean="0"/>
              <a:t>				</a:t>
            </a:r>
            <a:r>
              <a:rPr lang="fr-FR" dirty="0" err="1" smtClean="0"/>
              <a:t>fmt.Println</a:t>
            </a:r>
            <a:r>
              <a:rPr lang="fr-FR" dirty="0" smtClean="0"/>
              <a:t>("=&gt;",result.id," : ",</a:t>
            </a:r>
            <a:r>
              <a:rPr lang="fr-FR" dirty="0" err="1" smtClean="0"/>
              <a:t>result.value</a:t>
            </a:r>
            <a:r>
              <a:rPr lang="fr-FR" dirty="0" smtClean="0"/>
              <a:t>)</a:t>
            </a:r>
          </a:p>
          <a:p>
            <a:r>
              <a:rPr lang="fr-FR" dirty="0" smtClean="0"/>
              <a:t>			}</a:t>
            </a:r>
          </a:p>
          <a:p>
            <a:r>
              <a:rPr lang="fr-FR" dirty="0" smtClean="0"/>
              <a:t>		}()</a:t>
            </a:r>
          </a:p>
          <a:p>
            <a:endParaRPr lang="fr-FR" dirty="0" smtClean="0"/>
          </a:p>
          <a:p>
            <a:r>
              <a:rPr lang="fr-FR" dirty="0" smtClean="0"/>
              <a:t>		// </a:t>
            </a:r>
            <a:r>
              <a:rPr lang="fr-FR" dirty="0" err="1" smtClean="0"/>
              <a:t>Genere</a:t>
            </a:r>
            <a:r>
              <a:rPr lang="fr-FR" dirty="0" smtClean="0"/>
              <a:t> des </a:t>
            </a:r>
            <a:r>
              <a:rPr lang="fr-FR" dirty="0" err="1" smtClean="0"/>
              <a:t>resultats</a:t>
            </a:r>
            <a:endParaRPr lang="fr-FR" dirty="0" smtClean="0"/>
          </a:p>
          <a:p>
            <a:r>
              <a:rPr lang="fr-FR" dirty="0" smtClean="0"/>
              <a:t>		for i := 0 ; i &lt; 1000 ; i++ {</a:t>
            </a:r>
          </a:p>
          <a:p>
            <a:r>
              <a:rPr lang="fr-FR" dirty="0" smtClean="0"/>
              <a:t>			go </a:t>
            </a:r>
            <a:r>
              <a:rPr lang="fr-FR" dirty="0" err="1" smtClean="0"/>
              <a:t>produceResult</a:t>
            </a:r>
            <a:r>
              <a:rPr lang="fr-FR" dirty="0" smtClean="0"/>
              <a:t>(</a:t>
            </a:r>
            <a:r>
              <a:rPr lang="fr-FR" dirty="0" err="1" smtClean="0"/>
              <a:t>chanels,i</a:t>
            </a:r>
            <a:r>
              <a:rPr lang="fr-FR" dirty="0" smtClean="0"/>
              <a:t>)</a:t>
            </a:r>
          </a:p>
          <a:p>
            <a:r>
              <a:rPr lang="fr-FR" dirty="0" smtClean="0"/>
              <a:t>		}</a:t>
            </a:r>
          </a:p>
          <a:p>
            <a:endParaRPr lang="fr-FR" dirty="0" smtClean="0"/>
          </a:p>
          <a:p>
            <a:r>
              <a:rPr lang="fr-FR" dirty="0" smtClean="0"/>
              <a:t>	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736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createChannel</a:t>
            </a:r>
            <a:r>
              <a:rPr lang="fr-FR" dirty="0" smtClean="0"/>
              <a:t>() &lt;- chan string{</a:t>
            </a:r>
          </a:p>
          <a:p>
            <a:r>
              <a:rPr lang="fr-FR" dirty="0" smtClean="0"/>
              <a:t>		c := </a:t>
            </a:r>
            <a:r>
              <a:rPr lang="fr-FR" dirty="0" err="1" smtClean="0"/>
              <a:t>make</a:t>
            </a:r>
            <a:r>
              <a:rPr lang="fr-FR" dirty="0" smtClean="0"/>
              <a:t>(chan string)</a:t>
            </a:r>
          </a:p>
          <a:p>
            <a:r>
              <a:rPr lang="fr-FR" dirty="0" smtClean="0"/>
              <a:t>		go </a:t>
            </a:r>
            <a:r>
              <a:rPr lang="fr-FR" dirty="0" err="1" smtClean="0"/>
              <a:t>func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			for i := 0 ; i &lt; 5 ; i++{</a:t>
            </a:r>
          </a:p>
          <a:p>
            <a:r>
              <a:rPr lang="fr-FR" dirty="0" smtClean="0"/>
              <a:t>				c &lt;- </a:t>
            </a:r>
            <a:r>
              <a:rPr lang="fr-FR" dirty="0" err="1" smtClean="0"/>
              <a:t>fmt.Sprintf</a:t>
            </a:r>
            <a:r>
              <a:rPr lang="fr-FR" dirty="0" smtClean="0"/>
              <a:t>("Display %</a:t>
            </a:r>
            <a:r>
              <a:rPr lang="fr-FR" dirty="0" err="1" smtClean="0"/>
              <a:t>d",i</a:t>
            </a:r>
            <a:r>
              <a:rPr lang="fr-FR" dirty="0" smtClean="0"/>
              <a:t>)</a:t>
            </a:r>
          </a:p>
          <a:p>
            <a:r>
              <a:rPr lang="fr-FR" dirty="0" smtClean="0"/>
              <a:t>			}</a:t>
            </a:r>
          </a:p>
          <a:p>
            <a:r>
              <a:rPr lang="fr-FR" dirty="0" smtClean="0"/>
              <a:t>			close(c)</a:t>
            </a:r>
          </a:p>
          <a:p>
            <a:r>
              <a:rPr lang="fr-FR" dirty="0" smtClean="0"/>
              <a:t>		}()</a:t>
            </a:r>
          </a:p>
          <a:p>
            <a:r>
              <a:rPr lang="fr-FR" dirty="0" smtClean="0"/>
              <a:t>		return c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main(){</a:t>
            </a:r>
          </a:p>
          <a:p>
            <a:endParaRPr lang="fr-FR" dirty="0" smtClean="0"/>
          </a:p>
          <a:p>
            <a:r>
              <a:rPr lang="fr-FR" dirty="0" smtClean="0"/>
              <a:t>		for  value := range </a:t>
            </a:r>
            <a:r>
              <a:rPr lang="fr-FR" dirty="0" err="1" smtClean="0"/>
              <a:t>createChannel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			</a:t>
            </a:r>
            <a:r>
              <a:rPr lang="fr-FR" dirty="0" err="1" smtClean="0"/>
              <a:t>fmt.Println</a:t>
            </a:r>
            <a:r>
              <a:rPr lang="fr-FR" dirty="0" smtClean="0"/>
              <a:t>("</a:t>
            </a:r>
            <a:r>
              <a:rPr lang="fr-FR" dirty="0" err="1" smtClean="0"/>
              <a:t>Receive</a:t>
            </a:r>
            <a:r>
              <a:rPr lang="fr-FR" dirty="0" smtClean="0"/>
              <a:t> :",value)</a:t>
            </a:r>
          </a:p>
          <a:p>
            <a:r>
              <a:rPr lang="fr-FR" dirty="0" smtClean="0"/>
              <a:t>		}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fmt.Println</a:t>
            </a:r>
            <a:r>
              <a:rPr lang="fr-FR" dirty="0" smtClean="0"/>
              <a:t>("END")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	c1 := </a:t>
            </a:r>
            <a:r>
              <a:rPr lang="fr-FR" dirty="0" err="1" smtClean="0"/>
              <a:t>make</a:t>
            </a:r>
            <a:r>
              <a:rPr lang="fr-FR" dirty="0" smtClean="0"/>
              <a:t>(chan string)</a:t>
            </a:r>
          </a:p>
          <a:p>
            <a:r>
              <a:rPr lang="fr-FR" dirty="0" smtClean="0"/>
              <a:t>	c2 := </a:t>
            </a:r>
            <a:r>
              <a:rPr lang="fr-FR" dirty="0" err="1" smtClean="0"/>
              <a:t>make</a:t>
            </a:r>
            <a:r>
              <a:rPr lang="fr-FR" dirty="0" smtClean="0"/>
              <a:t>(chan string)</a:t>
            </a:r>
          </a:p>
          <a:p>
            <a:endParaRPr lang="fr-FR" dirty="0" smtClean="0"/>
          </a:p>
          <a:p>
            <a:r>
              <a:rPr lang="fr-FR" dirty="0" smtClean="0"/>
              <a:t>	go </a:t>
            </a:r>
            <a:r>
              <a:rPr lang="fr-FR" dirty="0" err="1" smtClean="0"/>
              <a:t>func</a:t>
            </a:r>
            <a:r>
              <a:rPr lang="fr-FR" dirty="0" smtClean="0"/>
              <a:t>(){c1&lt;-"value 1"}()</a:t>
            </a:r>
          </a:p>
          <a:p>
            <a:r>
              <a:rPr lang="fr-FR" dirty="0" smtClean="0"/>
              <a:t>	go </a:t>
            </a:r>
            <a:r>
              <a:rPr lang="fr-FR" dirty="0" err="1" smtClean="0"/>
              <a:t>func</a:t>
            </a:r>
            <a:r>
              <a:rPr lang="fr-FR" dirty="0" smtClean="0"/>
              <a:t>(){c2&lt;-"value 2"}()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time.Sleep</a:t>
            </a:r>
            <a:r>
              <a:rPr lang="fr-FR" dirty="0" smtClean="0"/>
              <a:t>(</a:t>
            </a:r>
            <a:r>
              <a:rPr lang="fr-FR" dirty="0" err="1" smtClean="0"/>
              <a:t>time.Second</a:t>
            </a:r>
            <a:r>
              <a:rPr lang="fr-FR" dirty="0" smtClean="0"/>
              <a:t> * 1)</a:t>
            </a:r>
          </a:p>
          <a:p>
            <a:r>
              <a:rPr lang="fr-FR" dirty="0" smtClean="0"/>
              <a:t>	// affiche un des deux messages. Avec une boucle {}, les deux messages seront affiches</a:t>
            </a:r>
          </a:p>
          <a:p>
            <a:r>
              <a:rPr lang="fr-FR" dirty="0" smtClean="0"/>
              <a:t>	select {</a:t>
            </a:r>
          </a:p>
          <a:p>
            <a:r>
              <a:rPr lang="fr-FR" dirty="0" smtClean="0"/>
              <a:t>		case val := &lt;- c1 : </a:t>
            </a:r>
            <a:r>
              <a:rPr lang="fr-FR" dirty="0" err="1" smtClean="0"/>
              <a:t>fmt.Println</a:t>
            </a:r>
            <a:r>
              <a:rPr lang="fr-FR" dirty="0" smtClean="0"/>
              <a:t>("Chan 1 " + val)</a:t>
            </a:r>
          </a:p>
          <a:p>
            <a:r>
              <a:rPr lang="fr-FR" dirty="0" smtClean="0"/>
              <a:t>		case val := &lt;- c2 : </a:t>
            </a:r>
            <a:r>
              <a:rPr lang="fr-FR" dirty="0" err="1" smtClean="0"/>
              <a:t>fmt.Println</a:t>
            </a:r>
            <a:r>
              <a:rPr lang="fr-FR" dirty="0" smtClean="0"/>
              <a:t>("Chan 2 " + val)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736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createError</a:t>
            </a:r>
            <a:r>
              <a:rPr lang="fr-FR" dirty="0" smtClean="0"/>
              <a:t>()(</a:t>
            </a:r>
            <a:r>
              <a:rPr lang="fr-FR" dirty="0" err="1" smtClean="0"/>
              <a:t>int,error</a:t>
            </a:r>
            <a:r>
              <a:rPr lang="fr-FR" dirty="0" smtClean="0"/>
              <a:t>){</a:t>
            </a:r>
          </a:p>
          <a:p>
            <a:r>
              <a:rPr lang="fr-FR" dirty="0" smtClean="0"/>
              <a:t>		return 0,errors.New("</a:t>
            </a:r>
            <a:r>
              <a:rPr lang="fr-FR" dirty="0" err="1" smtClean="0"/>
              <a:t>Always</a:t>
            </a:r>
            <a:r>
              <a:rPr lang="fr-FR" dirty="0" smtClean="0"/>
              <a:t> OMG")</a:t>
            </a:r>
          </a:p>
          <a:p>
            <a:r>
              <a:rPr lang="fr-FR" dirty="0" smtClean="0"/>
              <a:t>	}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catchError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		if </a:t>
            </a:r>
            <a:r>
              <a:rPr lang="fr-FR" dirty="0" err="1" smtClean="0"/>
              <a:t>value,err</a:t>
            </a:r>
            <a:r>
              <a:rPr lang="fr-FR" dirty="0" smtClean="0"/>
              <a:t> := </a:t>
            </a:r>
            <a:r>
              <a:rPr lang="fr-FR" dirty="0" err="1" smtClean="0"/>
              <a:t>createError</a:t>
            </a:r>
            <a:r>
              <a:rPr lang="fr-FR" dirty="0" smtClean="0"/>
              <a:t>() ; </a:t>
            </a:r>
            <a:r>
              <a:rPr lang="fr-FR" dirty="0" err="1" smtClean="0"/>
              <a:t>err</a:t>
            </a:r>
            <a:r>
              <a:rPr lang="fr-FR" dirty="0" smtClean="0"/>
              <a:t> !=</a:t>
            </a:r>
            <a:r>
              <a:rPr lang="fr-FR" dirty="0" err="1" smtClean="0"/>
              <a:t>nil</a:t>
            </a:r>
            <a:r>
              <a:rPr lang="fr-FR" dirty="0" smtClean="0"/>
              <a:t>{</a:t>
            </a:r>
          </a:p>
          <a:p>
            <a:r>
              <a:rPr lang="fr-FR" dirty="0" smtClean="0"/>
              <a:t>			// </a:t>
            </a:r>
            <a:r>
              <a:rPr lang="fr-FR" dirty="0" err="1" smtClean="0"/>
              <a:t>Error</a:t>
            </a:r>
            <a:r>
              <a:rPr lang="fr-FR" dirty="0" smtClean="0"/>
              <a:t> catch, do </a:t>
            </a:r>
            <a:r>
              <a:rPr lang="fr-FR" dirty="0" err="1" smtClean="0"/>
              <a:t>something</a:t>
            </a:r>
            <a:endParaRPr lang="fr-FR" dirty="0" smtClean="0"/>
          </a:p>
          <a:p>
            <a:r>
              <a:rPr lang="fr-FR" dirty="0" smtClean="0"/>
              <a:t>		}</a:t>
            </a:r>
            <a:r>
              <a:rPr lang="fr-FR" dirty="0" err="1" smtClean="0"/>
              <a:t>else</a:t>
            </a:r>
            <a:r>
              <a:rPr lang="fr-FR" dirty="0" smtClean="0"/>
              <a:t>{</a:t>
            </a:r>
          </a:p>
          <a:p>
            <a:r>
              <a:rPr lang="fr-FR" dirty="0" smtClean="0"/>
              <a:t>			// Value </a:t>
            </a:r>
            <a:r>
              <a:rPr lang="fr-FR" dirty="0" err="1" smtClean="0"/>
              <a:t>is</a:t>
            </a:r>
            <a:r>
              <a:rPr lang="fr-FR" dirty="0" smtClean="0"/>
              <a:t> usable</a:t>
            </a:r>
          </a:p>
          <a:p>
            <a:r>
              <a:rPr lang="fr-FR" dirty="0" smtClean="0"/>
              <a:t>		}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type </a:t>
            </a:r>
            <a:r>
              <a:rPr lang="fr-FR" dirty="0" err="1" smtClean="0"/>
              <a:t>MyErrorStruct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strValue</a:t>
            </a:r>
            <a:r>
              <a:rPr lang="fr-FR" dirty="0" smtClean="0"/>
              <a:t> string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(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MyErrorStruct</a:t>
            </a:r>
            <a:r>
              <a:rPr lang="fr-FR" dirty="0" smtClean="0"/>
              <a:t>)</a:t>
            </a:r>
            <a:r>
              <a:rPr lang="fr-FR" dirty="0" err="1" smtClean="0"/>
              <a:t>Error</a:t>
            </a:r>
            <a:r>
              <a:rPr lang="fr-FR" dirty="0" smtClean="0"/>
              <a:t>()string{</a:t>
            </a:r>
          </a:p>
          <a:p>
            <a:r>
              <a:rPr lang="fr-FR" dirty="0" smtClean="0"/>
              <a:t>		return "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</a:t>
            </a:r>
            <a:r>
              <a:rPr lang="fr-FR" dirty="0" err="1" smtClean="0"/>
              <a:t>error</a:t>
            </a:r>
            <a:r>
              <a:rPr lang="fr-FR" dirty="0" smtClean="0"/>
              <a:t> for" + </a:t>
            </a:r>
            <a:r>
              <a:rPr lang="fr-FR" dirty="0" err="1" smtClean="0"/>
              <a:t>my.strValue</a:t>
            </a:r>
            <a:endParaRPr lang="fr-FR" dirty="0" smtClean="0"/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treat</a:t>
            </a:r>
            <a:r>
              <a:rPr lang="fr-FR" dirty="0" smtClean="0"/>
              <a:t>()</a:t>
            </a:r>
            <a:r>
              <a:rPr lang="fr-FR" dirty="0" err="1" smtClean="0"/>
              <a:t>error</a:t>
            </a:r>
            <a:r>
              <a:rPr lang="fr-FR" dirty="0" smtClean="0"/>
              <a:t>{</a:t>
            </a:r>
          </a:p>
          <a:p>
            <a:r>
              <a:rPr lang="fr-FR" dirty="0" smtClean="0"/>
              <a:t>		// </a:t>
            </a:r>
            <a:r>
              <a:rPr lang="fr-FR" dirty="0" err="1" smtClean="0"/>
              <a:t>Treat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return an </a:t>
            </a:r>
            <a:r>
              <a:rPr lang="fr-FR" dirty="0" err="1" smtClean="0"/>
              <a:t>error</a:t>
            </a:r>
            <a:endParaRPr lang="fr-FR" dirty="0" smtClean="0"/>
          </a:p>
          <a:p>
            <a:r>
              <a:rPr lang="fr-FR" dirty="0" smtClean="0"/>
              <a:t>		return </a:t>
            </a:r>
            <a:r>
              <a:rPr lang="fr-FR" dirty="0" err="1" smtClean="0"/>
              <a:t>MyErrorStruct</a:t>
            </a:r>
            <a:r>
              <a:rPr lang="fr-FR" dirty="0" smtClean="0"/>
              <a:t>{"Simple value"}</a:t>
            </a:r>
          </a:p>
          <a:p>
            <a:r>
              <a:rPr lang="fr-FR" dirty="0" smtClean="0"/>
              <a:t>	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26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gens de </a:t>
            </a:r>
            <a:r>
              <a:rPr lang="fr-FR" dirty="0" err="1" smtClean="0"/>
              <a:t>google</a:t>
            </a:r>
            <a:r>
              <a:rPr lang="fr-FR" dirty="0" smtClean="0"/>
              <a:t> ont vu le langage</a:t>
            </a:r>
            <a:r>
              <a:rPr lang="fr-FR" baseline="0" dirty="0" smtClean="0"/>
              <a:t> comme devant être simple à apprendre à la différence d’un langage comme java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048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createPanic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		panic("OMG")</a:t>
            </a:r>
          </a:p>
          <a:p>
            <a:r>
              <a:rPr lang="fr-FR" dirty="0" smtClean="0"/>
              <a:t>	}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catchPanic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defer</a:t>
            </a:r>
            <a:r>
              <a:rPr lang="fr-FR" dirty="0" smtClean="0"/>
              <a:t> </a:t>
            </a:r>
            <a:r>
              <a:rPr lang="fr-FR" dirty="0" err="1" smtClean="0"/>
              <a:t>func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			if </a:t>
            </a:r>
            <a:r>
              <a:rPr lang="fr-FR" dirty="0" err="1" smtClean="0"/>
              <a:t>err</a:t>
            </a:r>
            <a:r>
              <a:rPr lang="fr-FR" dirty="0" smtClean="0"/>
              <a:t> := </a:t>
            </a:r>
            <a:r>
              <a:rPr lang="fr-FR" dirty="0" err="1" smtClean="0"/>
              <a:t>recover</a:t>
            </a:r>
            <a:r>
              <a:rPr lang="fr-FR" dirty="0" smtClean="0"/>
              <a:t>() ; </a:t>
            </a:r>
            <a:r>
              <a:rPr lang="fr-FR" dirty="0" err="1" smtClean="0"/>
              <a:t>err</a:t>
            </a:r>
            <a:r>
              <a:rPr lang="fr-FR" dirty="0" smtClean="0"/>
              <a:t> != </a:t>
            </a:r>
            <a:r>
              <a:rPr lang="fr-FR" dirty="0" err="1" smtClean="0"/>
              <a:t>nil</a:t>
            </a:r>
            <a:r>
              <a:rPr lang="fr-FR" dirty="0" smtClean="0"/>
              <a:t> {</a:t>
            </a:r>
          </a:p>
          <a:p>
            <a:r>
              <a:rPr lang="fr-FR" dirty="0" smtClean="0"/>
              <a:t>				// Catch panic </a:t>
            </a:r>
            <a:r>
              <a:rPr lang="fr-FR" dirty="0" err="1" smtClean="0"/>
              <a:t>error</a:t>
            </a:r>
            <a:r>
              <a:rPr lang="fr-FR" dirty="0" smtClean="0"/>
              <a:t>, do </a:t>
            </a:r>
            <a:r>
              <a:rPr lang="fr-FR" dirty="0" err="1" smtClean="0"/>
              <a:t>something</a:t>
            </a:r>
            <a:endParaRPr lang="fr-FR" dirty="0" smtClean="0"/>
          </a:p>
          <a:p>
            <a:r>
              <a:rPr lang="fr-FR" dirty="0" smtClean="0"/>
              <a:t>			}</a:t>
            </a:r>
          </a:p>
          <a:p>
            <a:r>
              <a:rPr lang="fr-FR" dirty="0" smtClean="0"/>
              <a:t>		} ()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createPanic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826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func</a:t>
            </a:r>
            <a:r>
              <a:rPr lang="fr-FR" dirty="0" smtClean="0"/>
              <a:t> home(w </a:t>
            </a:r>
            <a:r>
              <a:rPr lang="fr-FR" dirty="0" err="1" smtClean="0"/>
              <a:t>http.ResponseWriter,r</a:t>
            </a:r>
            <a:r>
              <a:rPr lang="fr-FR" dirty="0" smtClean="0"/>
              <a:t> * </a:t>
            </a:r>
            <a:r>
              <a:rPr lang="fr-FR" dirty="0" err="1" smtClean="0"/>
              <a:t>http.Request</a:t>
            </a:r>
            <a:r>
              <a:rPr lang="fr-FR" dirty="0" smtClean="0"/>
              <a:t>){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http.ServeFile</a:t>
            </a:r>
            <a:r>
              <a:rPr lang="fr-FR" dirty="0" smtClean="0"/>
              <a:t>(</a:t>
            </a:r>
            <a:r>
              <a:rPr lang="fr-FR" dirty="0" err="1" smtClean="0"/>
              <a:t>w,r</a:t>
            </a:r>
            <a:r>
              <a:rPr lang="fr-FR" dirty="0" smtClean="0"/>
              <a:t>,"../</a:t>
            </a:r>
            <a:r>
              <a:rPr lang="fr-FR" dirty="0" err="1" smtClean="0"/>
              <a:t>resourcesFolder</a:t>
            </a:r>
            <a:r>
              <a:rPr lang="fr-FR" dirty="0" smtClean="0"/>
              <a:t>")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 smtClean="0"/>
              <a:t>(w </a:t>
            </a:r>
            <a:r>
              <a:rPr lang="fr-FR" dirty="0" err="1" smtClean="0"/>
              <a:t>http.ResponseWriter,r</a:t>
            </a:r>
            <a:r>
              <a:rPr lang="fr-FR" dirty="0" smtClean="0"/>
              <a:t> * </a:t>
            </a:r>
            <a:r>
              <a:rPr lang="fr-FR" dirty="0" err="1" smtClean="0"/>
              <a:t>http.Request</a:t>
            </a:r>
            <a:r>
              <a:rPr lang="fr-FR" dirty="0" smtClean="0"/>
              <a:t>){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w.Write</a:t>
            </a:r>
            <a:r>
              <a:rPr lang="fr-FR" dirty="0" smtClean="0"/>
              <a:t>([]byte("</a:t>
            </a:r>
            <a:r>
              <a:rPr lang="fr-FR" dirty="0" err="1" smtClean="0"/>
              <a:t>Status</a:t>
            </a:r>
            <a:r>
              <a:rPr lang="fr-FR" dirty="0" smtClean="0"/>
              <a:t> up"))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createServer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serverHandler</a:t>
            </a:r>
            <a:r>
              <a:rPr lang="fr-FR" dirty="0" smtClean="0"/>
              <a:t> := </a:t>
            </a:r>
            <a:r>
              <a:rPr lang="fr-FR" dirty="0" err="1" smtClean="0"/>
              <a:t>http.NewServeMux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serverHandler.HandleFunc</a:t>
            </a:r>
            <a:r>
              <a:rPr lang="fr-FR" dirty="0" smtClean="0"/>
              <a:t>("/</a:t>
            </a:r>
            <a:r>
              <a:rPr lang="fr-FR" dirty="0" err="1" smtClean="0"/>
              <a:t>status</a:t>
            </a:r>
            <a:r>
              <a:rPr lang="fr-FR" dirty="0" smtClean="0"/>
              <a:t>", </a:t>
            </a:r>
            <a:r>
              <a:rPr lang="fr-FR" dirty="0" err="1" smtClean="0"/>
              <a:t>status</a:t>
            </a:r>
            <a:r>
              <a:rPr lang="fr-FR" dirty="0" smtClean="0"/>
              <a:t>)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serverHandler.HandleFunc</a:t>
            </a:r>
            <a:r>
              <a:rPr lang="fr-FR" dirty="0" smtClean="0"/>
              <a:t>("/", home)</a:t>
            </a:r>
          </a:p>
          <a:p>
            <a:endParaRPr lang="fr-FR" dirty="0" smtClean="0"/>
          </a:p>
          <a:p>
            <a:r>
              <a:rPr lang="fr-FR" dirty="0" smtClean="0"/>
              <a:t>		// Commande bloquante, s'</a:t>
            </a:r>
            <a:r>
              <a:rPr lang="fr-FR" dirty="0" err="1" smtClean="0"/>
              <a:t>arrete</a:t>
            </a:r>
            <a:r>
              <a:rPr lang="fr-FR" dirty="0" smtClean="0"/>
              <a:t> en cas d'erreur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http.ListenAndServe</a:t>
            </a:r>
            <a:r>
              <a:rPr lang="fr-FR" dirty="0" smtClean="0"/>
              <a:t>(":9090",serverHandler)</a:t>
            </a:r>
          </a:p>
          <a:p>
            <a:r>
              <a:rPr lang="fr-FR" dirty="0" smtClean="0"/>
              <a:t>	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// Interface et </a:t>
            </a:r>
            <a:r>
              <a:rPr lang="fr-FR" dirty="0" err="1" smtClean="0"/>
              <a:t>implementation</a:t>
            </a:r>
            <a:r>
              <a:rPr lang="fr-FR" dirty="0" smtClean="0"/>
              <a:t> </a:t>
            </a:r>
            <a:r>
              <a:rPr lang="fr-FR" dirty="0" err="1" smtClean="0"/>
              <a:t>privee</a:t>
            </a:r>
            <a:endParaRPr lang="fr-FR" dirty="0" smtClean="0"/>
          </a:p>
          <a:p>
            <a:r>
              <a:rPr lang="fr-FR" dirty="0" smtClean="0"/>
              <a:t>	type </a:t>
            </a:r>
            <a:r>
              <a:rPr lang="fr-FR" dirty="0" err="1" smtClean="0"/>
              <a:t>myInterface</a:t>
            </a:r>
            <a:r>
              <a:rPr lang="fr-FR" dirty="0" smtClean="0"/>
              <a:t> interface{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myMethod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type </a:t>
            </a:r>
            <a:r>
              <a:rPr lang="fr-FR" dirty="0" err="1" smtClean="0"/>
              <a:t>myImplementation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{}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(m </a:t>
            </a:r>
            <a:r>
              <a:rPr lang="fr-FR" dirty="0" err="1" smtClean="0"/>
              <a:t>myImplementation</a:t>
            </a:r>
            <a:r>
              <a:rPr lang="fr-FR" dirty="0" smtClean="0"/>
              <a:t>)</a:t>
            </a:r>
            <a:r>
              <a:rPr lang="fr-FR" dirty="0" err="1" smtClean="0"/>
              <a:t>myMethod</a:t>
            </a:r>
            <a:r>
              <a:rPr lang="fr-FR" dirty="0" smtClean="0"/>
              <a:t>(){}</a:t>
            </a:r>
          </a:p>
          <a:p>
            <a:endParaRPr lang="fr-FR" dirty="0" smtClean="0"/>
          </a:p>
          <a:p>
            <a:r>
              <a:rPr lang="fr-FR" dirty="0" smtClean="0"/>
              <a:t>	// Structure publique</a:t>
            </a:r>
          </a:p>
          <a:p>
            <a:r>
              <a:rPr lang="fr-FR" dirty="0" smtClean="0"/>
              <a:t>	type </a:t>
            </a:r>
            <a:r>
              <a:rPr lang="fr-FR" dirty="0" err="1" smtClean="0"/>
              <a:t>MyPublicStructure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{</a:t>
            </a:r>
          </a:p>
          <a:p>
            <a:r>
              <a:rPr lang="fr-FR" dirty="0" smtClean="0"/>
              <a:t>		// champ </a:t>
            </a:r>
            <a:r>
              <a:rPr lang="fr-FR" dirty="0" err="1" smtClean="0"/>
              <a:t>private</a:t>
            </a:r>
            <a:r>
              <a:rPr lang="fr-FR" dirty="0" smtClean="0"/>
              <a:t> interne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innerField</a:t>
            </a:r>
            <a:r>
              <a:rPr lang="fr-FR" dirty="0" smtClean="0"/>
              <a:t> string</a:t>
            </a:r>
          </a:p>
          <a:p>
            <a:r>
              <a:rPr lang="fr-FR" dirty="0" smtClean="0"/>
              <a:t>		// </a:t>
            </a:r>
            <a:r>
              <a:rPr lang="fr-FR" dirty="0" err="1" smtClean="0"/>
              <a:t>Resultats</a:t>
            </a:r>
            <a:r>
              <a:rPr lang="fr-FR" dirty="0" smtClean="0"/>
              <a:t> accessibles de l'</a:t>
            </a:r>
            <a:r>
              <a:rPr lang="fr-FR" dirty="0" err="1" smtClean="0"/>
              <a:t>exterieur</a:t>
            </a:r>
            <a:endParaRPr lang="fr-FR" dirty="0" smtClean="0"/>
          </a:p>
          <a:p>
            <a:r>
              <a:rPr lang="fr-FR" dirty="0" smtClean="0"/>
              <a:t>		</a:t>
            </a:r>
            <a:r>
              <a:rPr lang="fr-FR" dirty="0" err="1" smtClean="0"/>
              <a:t>Results</a:t>
            </a:r>
            <a:r>
              <a:rPr lang="fr-FR" dirty="0" smtClean="0"/>
              <a:t> []string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// Fonction publique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(m </a:t>
            </a:r>
            <a:r>
              <a:rPr lang="fr-FR" dirty="0" err="1" smtClean="0"/>
              <a:t>MyPublicStructure</a:t>
            </a:r>
            <a:r>
              <a:rPr lang="fr-FR" dirty="0" smtClean="0"/>
              <a:t>)</a:t>
            </a:r>
            <a:r>
              <a:rPr lang="fr-FR" dirty="0" err="1" smtClean="0"/>
              <a:t>GetStatus</a:t>
            </a:r>
            <a:r>
              <a:rPr lang="fr-FR" dirty="0" smtClean="0"/>
              <a:t>()</a:t>
            </a:r>
            <a:r>
              <a:rPr lang="fr-FR" dirty="0" err="1" smtClean="0"/>
              <a:t>int</a:t>
            </a:r>
            <a:r>
              <a:rPr lang="fr-FR" dirty="0" smtClean="0"/>
              <a:t>{return 0}</a:t>
            </a:r>
          </a:p>
          <a:p>
            <a:endParaRPr lang="fr-FR" dirty="0" smtClean="0"/>
          </a:p>
          <a:p>
            <a:r>
              <a:rPr lang="fr-FR" dirty="0" smtClean="0"/>
              <a:t>	// Fonction interne </a:t>
            </a:r>
            <a:r>
              <a:rPr lang="fr-FR" dirty="0" err="1" smtClean="0"/>
              <a:t>appelee</a:t>
            </a:r>
            <a:r>
              <a:rPr lang="fr-FR" dirty="0" smtClean="0"/>
              <a:t> uniquement dans le package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(m </a:t>
            </a:r>
            <a:r>
              <a:rPr lang="fr-FR" dirty="0" err="1" smtClean="0"/>
              <a:t>MyPublicStructure</a:t>
            </a:r>
            <a:r>
              <a:rPr lang="fr-FR" dirty="0" smtClean="0"/>
              <a:t>)</a:t>
            </a:r>
            <a:r>
              <a:rPr lang="fr-FR" dirty="0" err="1" smtClean="0"/>
              <a:t>doSomething</a:t>
            </a:r>
            <a:r>
              <a:rPr lang="fr-FR" dirty="0" smtClean="0"/>
              <a:t>(){}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	// Aucun sens, la structure est visible de l'</a:t>
            </a:r>
            <a:r>
              <a:rPr lang="fr-FR" dirty="0" err="1" smtClean="0"/>
              <a:t>exterieur</a:t>
            </a:r>
            <a:endParaRPr lang="fr-FR" dirty="0" smtClean="0"/>
          </a:p>
          <a:p>
            <a:r>
              <a:rPr lang="fr-FR" dirty="0" smtClean="0"/>
              <a:t>	// mais son interface ne peut </a:t>
            </a:r>
            <a:r>
              <a:rPr lang="fr-FR" dirty="0" err="1" smtClean="0"/>
              <a:t>etre</a:t>
            </a:r>
            <a:r>
              <a:rPr lang="fr-FR" dirty="0" smtClean="0"/>
              <a:t> </a:t>
            </a:r>
            <a:r>
              <a:rPr lang="fr-FR" dirty="0" err="1" smtClean="0"/>
              <a:t>utilisee</a:t>
            </a:r>
            <a:r>
              <a:rPr lang="fr-FR" dirty="0" smtClean="0"/>
              <a:t> en dehors</a:t>
            </a:r>
          </a:p>
          <a:p>
            <a:r>
              <a:rPr lang="fr-FR" dirty="0" smtClean="0"/>
              <a:t>	type </a:t>
            </a:r>
            <a:r>
              <a:rPr lang="fr-FR" dirty="0" err="1" smtClean="0"/>
              <a:t>myPrivateInterface</a:t>
            </a:r>
            <a:r>
              <a:rPr lang="fr-FR" dirty="0" smtClean="0"/>
              <a:t> interface{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myPrivateMethod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type </a:t>
            </a:r>
            <a:r>
              <a:rPr lang="fr-FR" dirty="0" err="1" smtClean="0"/>
              <a:t>MyPublicImplementation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{}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(m </a:t>
            </a:r>
            <a:r>
              <a:rPr lang="fr-FR" dirty="0" err="1" smtClean="0"/>
              <a:t>MyPublicImplementation</a:t>
            </a:r>
            <a:r>
              <a:rPr lang="fr-FR" dirty="0" smtClean="0"/>
              <a:t>)</a:t>
            </a:r>
            <a:r>
              <a:rPr lang="fr-FR" dirty="0" err="1" smtClean="0"/>
              <a:t>myPrivateMethod</a:t>
            </a:r>
            <a:r>
              <a:rPr lang="fr-FR" dirty="0" smtClean="0"/>
              <a:t>(){}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func</a:t>
            </a:r>
            <a:r>
              <a:rPr lang="fr-FR" dirty="0" smtClean="0"/>
              <a:t> fct1(){}</a:t>
            </a:r>
          </a:p>
          <a:p>
            <a:r>
              <a:rPr lang="fr-FR" dirty="0" err="1" smtClean="0"/>
              <a:t>func</a:t>
            </a:r>
            <a:r>
              <a:rPr lang="fr-FR" dirty="0" smtClean="0"/>
              <a:t> fct2(value </a:t>
            </a:r>
            <a:r>
              <a:rPr lang="fr-FR" dirty="0" err="1" smtClean="0"/>
              <a:t>int</a:t>
            </a:r>
            <a:r>
              <a:rPr lang="fr-FR" dirty="0" smtClean="0"/>
              <a:t>){}</a:t>
            </a:r>
          </a:p>
          <a:p>
            <a:r>
              <a:rPr lang="fr-FR" dirty="0" err="1" smtClean="0"/>
              <a:t>func</a:t>
            </a:r>
            <a:r>
              <a:rPr lang="fr-FR" dirty="0" smtClean="0"/>
              <a:t> fct3(value1,value2 </a:t>
            </a:r>
            <a:r>
              <a:rPr lang="fr-FR" dirty="0" err="1" smtClean="0"/>
              <a:t>int</a:t>
            </a:r>
            <a:r>
              <a:rPr lang="fr-FR" dirty="0" smtClean="0"/>
              <a:t>){}</a:t>
            </a:r>
          </a:p>
          <a:p>
            <a:r>
              <a:rPr lang="fr-FR" dirty="0" err="1" smtClean="0"/>
              <a:t>func</a:t>
            </a:r>
            <a:r>
              <a:rPr lang="fr-FR" dirty="0" smtClean="0"/>
              <a:t> fct4(value </a:t>
            </a:r>
            <a:r>
              <a:rPr lang="fr-FR" dirty="0" err="1" smtClean="0"/>
              <a:t>int</a:t>
            </a:r>
            <a:r>
              <a:rPr lang="fr-FR" dirty="0" smtClean="0"/>
              <a:t>)</a:t>
            </a:r>
            <a:r>
              <a:rPr lang="fr-FR" dirty="0" err="1" smtClean="0"/>
              <a:t>int</a:t>
            </a:r>
            <a:r>
              <a:rPr lang="fr-FR" dirty="0" smtClean="0"/>
              <a:t>{}</a:t>
            </a:r>
          </a:p>
          <a:p>
            <a:r>
              <a:rPr lang="fr-FR" dirty="0" err="1" smtClean="0"/>
              <a:t>func</a:t>
            </a:r>
            <a:r>
              <a:rPr lang="fr-FR" dirty="0" smtClean="0"/>
              <a:t> fct5(value </a:t>
            </a:r>
            <a:r>
              <a:rPr lang="fr-FR" dirty="0" err="1" smtClean="0"/>
              <a:t>int</a:t>
            </a:r>
            <a:r>
              <a:rPr lang="fr-FR" dirty="0" smtClean="0"/>
              <a:t>)(</a:t>
            </a:r>
            <a:r>
              <a:rPr lang="fr-FR" dirty="0" err="1" smtClean="0"/>
              <a:t>string,int,error</a:t>
            </a:r>
            <a:r>
              <a:rPr lang="fr-FR" dirty="0" smtClean="0"/>
              <a:t>){</a:t>
            </a:r>
          </a:p>
          <a:p>
            <a:r>
              <a:rPr lang="fr-FR" dirty="0" smtClean="0"/>
              <a:t>	return "",0,nil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var toto string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var toto2 int64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// Tableau d'entier sur 8 bytes non initialisé</a:t>
            </a:r>
          </a:p>
          <a:p>
            <a:r>
              <a:rPr lang="fr-FR" dirty="0" smtClean="0"/>
              <a:t>	var tab1 []int64</a:t>
            </a:r>
          </a:p>
          <a:p>
            <a:r>
              <a:rPr lang="fr-FR" dirty="0" smtClean="0"/>
              <a:t>	// Identique à la déclaration précédente</a:t>
            </a:r>
          </a:p>
          <a:p>
            <a:r>
              <a:rPr lang="fr-FR" dirty="0" smtClean="0"/>
              <a:t>	var tab2 = new([]int64)</a:t>
            </a:r>
          </a:p>
          <a:p>
            <a:r>
              <a:rPr lang="fr-FR" dirty="0" smtClean="0"/>
              <a:t>	// Tableau initialisé avec aucun élément</a:t>
            </a:r>
          </a:p>
          <a:p>
            <a:r>
              <a:rPr lang="fr-FR" dirty="0" smtClean="0"/>
              <a:t>	tab3 := []int64{}</a:t>
            </a:r>
          </a:p>
          <a:p>
            <a:r>
              <a:rPr lang="fr-FR" dirty="0" smtClean="0"/>
              <a:t>	// Tableau initialisé avec deux éléments</a:t>
            </a:r>
          </a:p>
          <a:p>
            <a:r>
              <a:rPr lang="fr-FR" dirty="0" smtClean="0"/>
              <a:t>	tab4 := []int64{2,5}</a:t>
            </a:r>
          </a:p>
          <a:p>
            <a:r>
              <a:rPr lang="fr-FR" dirty="0" smtClean="0"/>
              <a:t>	// Tableau initialisé à 0 avec une taille de 5 éléments</a:t>
            </a:r>
          </a:p>
          <a:p>
            <a:r>
              <a:rPr lang="fr-FR" dirty="0" smtClean="0"/>
              <a:t>	tab5 := </a:t>
            </a:r>
            <a:r>
              <a:rPr lang="fr-FR" dirty="0" err="1" smtClean="0"/>
              <a:t>make</a:t>
            </a:r>
            <a:r>
              <a:rPr lang="fr-FR" dirty="0" smtClean="0"/>
              <a:t>([]int64,5)</a:t>
            </a:r>
          </a:p>
          <a:p>
            <a:r>
              <a:rPr lang="fr-FR" dirty="0" smtClean="0"/>
              <a:t>	// Tableau vide avec une capacité max de 5 éléments</a:t>
            </a:r>
          </a:p>
          <a:p>
            <a:r>
              <a:rPr lang="fr-FR" dirty="0" smtClean="0"/>
              <a:t>	tab6 := </a:t>
            </a:r>
            <a:r>
              <a:rPr lang="fr-FR" dirty="0" err="1" smtClean="0"/>
              <a:t>make</a:t>
            </a:r>
            <a:r>
              <a:rPr lang="fr-FR" dirty="0" smtClean="0"/>
              <a:t>([]int64,0,5)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	tab := </a:t>
            </a:r>
            <a:r>
              <a:rPr lang="fr-FR" dirty="0" err="1" smtClean="0"/>
              <a:t>make</a:t>
            </a:r>
            <a:r>
              <a:rPr lang="fr-FR" dirty="0" smtClean="0"/>
              <a:t>([]int,10)</a:t>
            </a:r>
          </a:p>
          <a:p>
            <a:r>
              <a:rPr lang="fr-FR" dirty="0" smtClean="0"/>
              <a:t>	tab[0] = 5</a:t>
            </a:r>
          </a:p>
          <a:p>
            <a:r>
              <a:rPr lang="fr-FR" dirty="0" smtClean="0"/>
              <a:t>	// Renvoie 10 (la taille du tableau)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fmt.Println</a:t>
            </a:r>
            <a:r>
              <a:rPr lang="fr-FR" dirty="0" smtClean="0"/>
              <a:t>(</a:t>
            </a:r>
            <a:r>
              <a:rPr lang="fr-FR" dirty="0" err="1" smtClean="0"/>
              <a:t>len</a:t>
            </a:r>
            <a:r>
              <a:rPr lang="fr-FR" dirty="0" smtClean="0"/>
              <a:t>(tab))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Capacite</a:t>
            </a:r>
            <a:r>
              <a:rPr lang="fr-FR" dirty="0" smtClean="0"/>
              <a:t> 10 mais vide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tabCapa</a:t>
            </a:r>
            <a:r>
              <a:rPr lang="fr-FR" dirty="0" smtClean="0"/>
              <a:t> := </a:t>
            </a:r>
            <a:r>
              <a:rPr lang="fr-FR" dirty="0" err="1" smtClean="0"/>
              <a:t>make</a:t>
            </a:r>
            <a:r>
              <a:rPr lang="fr-FR" dirty="0" smtClean="0"/>
              <a:t>([]int,0,10)</a:t>
            </a:r>
          </a:p>
          <a:p>
            <a:r>
              <a:rPr lang="fr-FR" dirty="0" smtClean="0"/>
              <a:t>	// Ajoute un nouvel </a:t>
            </a:r>
            <a:r>
              <a:rPr lang="fr-FR" dirty="0" err="1" smtClean="0"/>
              <a:t>element</a:t>
            </a:r>
            <a:r>
              <a:rPr lang="fr-FR" dirty="0" smtClean="0"/>
              <a:t> a la fin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tabCapa</a:t>
            </a:r>
            <a:r>
              <a:rPr lang="fr-FR" dirty="0" smtClean="0"/>
              <a:t> = append(tabCapa,5)</a:t>
            </a:r>
          </a:p>
          <a:p>
            <a:r>
              <a:rPr lang="fr-FR" dirty="0" smtClean="0"/>
              <a:t>	// Ajoute a la fin du tableau les valeurs 7,2 et 2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tabCapa</a:t>
            </a:r>
            <a:r>
              <a:rPr lang="fr-FR" dirty="0" smtClean="0"/>
              <a:t> = append(</a:t>
            </a:r>
            <a:r>
              <a:rPr lang="fr-FR" dirty="0" err="1" smtClean="0"/>
              <a:t>tabCapa</a:t>
            </a:r>
            <a:r>
              <a:rPr lang="fr-FR" dirty="0" smtClean="0"/>
              <a:t>,[]</a:t>
            </a:r>
            <a:r>
              <a:rPr lang="fr-FR" dirty="0" err="1" smtClean="0"/>
              <a:t>int</a:t>
            </a:r>
            <a:r>
              <a:rPr lang="fr-FR" dirty="0" smtClean="0"/>
              <a:t>{7,2,3}...)</a:t>
            </a:r>
          </a:p>
          <a:p>
            <a:r>
              <a:rPr lang="fr-FR" dirty="0" smtClean="0"/>
              <a:t>	// Affiche la taille du tableau, 4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fmt.Println</a:t>
            </a:r>
            <a:r>
              <a:rPr lang="fr-FR" dirty="0" smtClean="0"/>
              <a:t>(</a:t>
            </a:r>
            <a:r>
              <a:rPr lang="fr-FR" dirty="0" err="1" smtClean="0"/>
              <a:t>len</a:t>
            </a:r>
            <a:r>
              <a:rPr lang="fr-FR" dirty="0" smtClean="0"/>
              <a:t>(</a:t>
            </a:r>
            <a:r>
              <a:rPr lang="fr-FR" dirty="0" err="1" smtClean="0"/>
              <a:t>tabCapa</a:t>
            </a:r>
            <a:r>
              <a:rPr lang="fr-FR" dirty="0" smtClean="0"/>
              <a:t>))</a:t>
            </a:r>
          </a:p>
          <a:p>
            <a:r>
              <a:rPr lang="fr-FR" dirty="0" smtClean="0"/>
              <a:t>	// Cree un sous tableau, du 3e </a:t>
            </a:r>
            <a:r>
              <a:rPr lang="fr-FR" dirty="0" err="1" smtClean="0"/>
              <a:t>element</a:t>
            </a:r>
            <a:r>
              <a:rPr lang="fr-FR" dirty="0" smtClean="0"/>
              <a:t> a la fin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subTab</a:t>
            </a:r>
            <a:r>
              <a:rPr lang="fr-FR" dirty="0" smtClean="0"/>
              <a:t> := </a:t>
            </a:r>
            <a:r>
              <a:rPr lang="fr-FR" dirty="0" err="1" smtClean="0"/>
              <a:t>tabCapa</a:t>
            </a:r>
            <a:r>
              <a:rPr lang="fr-FR" dirty="0" smtClean="0"/>
              <a:t>[2:]</a:t>
            </a:r>
          </a:p>
          <a:p>
            <a:r>
              <a:rPr lang="fr-FR" dirty="0" smtClean="0"/>
              <a:t>	// Cree un sous tableau avec tous les </a:t>
            </a:r>
            <a:r>
              <a:rPr lang="fr-FR" dirty="0" err="1" smtClean="0"/>
              <a:t>elements</a:t>
            </a:r>
            <a:r>
              <a:rPr lang="fr-FR" dirty="0" smtClean="0"/>
              <a:t> jusqu'au 4e (non </a:t>
            </a:r>
            <a:r>
              <a:rPr lang="fr-FR" dirty="0" err="1" smtClean="0"/>
              <a:t>inclu</a:t>
            </a:r>
            <a:r>
              <a:rPr lang="fr-FR" dirty="0" smtClean="0"/>
              <a:t>)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subTab</a:t>
            </a:r>
            <a:r>
              <a:rPr lang="fr-FR" dirty="0" smtClean="0"/>
              <a:t> = </a:t>
            </a:r>
            <a:r>
              <a:rPr lang="fr-FR" dirty="0" err="1" smtClean="0"/>
              <a:t>tabCapa</a:t>
            </a:r>
            <a:r>
              <a:rPr lang="fr-FR" dirty="0" smtClean="0"/>
              <a:t>[:3]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Recupere</a:t>
            </a:r>
            <a:r>
              <a:rPr lang="fr-FR" dirty="0" smtClean="0"/>
              <a:t> les </a:t>
            </a:r>
            <a:r>
              <a:rPr lang="fr-FR" dirty="0" err="1" smtClean="0"/>
              <a:t>elements</a:t>
            </a:r>
            <a:r>
              <a:rPr lang="fr-FR" dirty="0" smtClean="0"/>
              <a:t> 2 et 3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subTab</a:t>
            </a:r>
            <a:r>
              <a:rPr lang="fr-FR" dirty="0" smtClean="0"/>
              <a:t> = </a:t>
            </a:r>
            <a:r>
              <a:rPr lang="fr-FR" dirty="0" err="1" smtClean="0"/>
              <a:t>tabCapa</a:t>
            </a:r>
            <a:r>
              <a:rPr lang="fr-FR" dirty="0" smtClean="0"/>
              <a:t>[1:3]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pic>
        <p:nvPicPr>
          <p:cNvPr id="6" name="Image 5" descr="fond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Image 11" descr="logo-talan-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8020" y="1404139"/>
            <a:ext cx="2999421" cy="137112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0787" y="3328741"/>
            <a:ext cx="7317413" cy="725883"/>
          </a:xfrm>
        </p:spPr>
        <p:txBody>
          <a:bodyPr>
            <a:normAutofit/>
          </a:bodyPr>
          <a:lstStyle>
            <a:lvl1pPr algn="ctr">
              <a:defRPr sz="3323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0787" y="4054624"/>
            <a:ext cx="7317413" cy="1049446"/>
          </a:xfrm>
        </p:spPr>
        <p:txBody>
          <a:bodyPr>
            <a:normAutofit/>
          </a:bodyPr>
          <a:lstStyle>
            <a:lvl1pPr marL="0" indent="0" algn="ctr">
              <a:buNone/>
              <a:defRPr sz="2031">
                <a:solidFill>
                  <a:srgbClr val="FFFFFF"/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83231" y="6356352"/>
            <a:ext cx="936232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fr-FR" smtClean="0"/>
              <a:t>12/05/15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923"/>
            </a:lvl1pPr>
          </a:lstStyle>
          <a:p>
            <a:r>
              <a:rPr lang="fr-FR" smtClean="0"/>
              <a:t>Présentation TALAN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00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angle3_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446" y="5985700"/>
            <a:ext cx="5024980" cy="9083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12/05/15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fr-FR" smtClean="0"/>
              <a:t>Présentation TALAN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54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12/05/15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fr-FR" smtClean="0"/>
              <a:t>Présentation TALAN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8" name="Image 7" descr="angle4_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144" y="5985284"/>
            <a:ext cx="5024980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12/05/15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fr-FR" smtClean="0"/>
              <a:t>Présentation TALAN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9893E0-E8F2-484C-AF55-BF081A86DCA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Image 5" descr="fond-bleu-flou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Image 6" descr="logo-talan-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8020" y="1225151"/>
            <a:ext cx="2999421" cy="1371123"/>
          </a:xfrm>
          <a:prstGeom prst="rect">
            <a:avLst/>
          </a:prstGeom>
        </p:spPr>
      </p:pic>
      <p:pic>
        <p:nvPicPr>
          <p:cNvPr id="8" name="Image 7" descr="au-coeur-de-votre-evolutio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1109" y="2596273"/>
            <a:ext cx="6088626" cy="2735554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3078020" y="5908186"/>
            <a:ext cx="2999421" cy="85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108" dirty="0" smtClean="0">
              <a:solidFill>
                <a:srgbClr val="FFFFFF"/>
              </a:solidFill>
            </a:endParaRPr>
          </a:p>
          <a:p>
            <a:pPr algn="ctr"/>
            <a:endParaRPr lang="fr-FR" sz="1108" dirty="0" smtClean="0">
              <a:solidFill>
                <a:srgbClr val="FFFFFF"/>
              </a:solidFill>
            </a:endParaRPr>
          </a:p>
          <a:p>
            <a:pPr algn="ctr"/>
            <a:endParaRPr lang="fr-FR" sz="1108" dirty="0">
              <a:solidFill>
                <a:srgbClr val="FFFFFF"/>
              </a:solidFill>
            </a:endParaRPr>
          </a:p>
          <a:p>
            <a:pPr algn="ctr"/>
            <a:r>
              <a:rPr lang="fr-FR" sz="1662" dirty="0" err="1" smtClean="0">
                <a:solidFill>
                  <a:srgbClr val="FFFFFF"/>
                </a:solidFill>
              </a:rPr>
              <a:t>www.talan.com</a:t>
            </a:r>
            <a:endParaRPr lang="fr-FR" sz="1108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4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12/05/15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Présentation TALAN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93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12/05/15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Présentation TALAN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73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alphaModFix amt="29000"/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5568" y="4071548"/>
            <a:ext cx="4189474" cy="278645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12/05/15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Présentation TALAN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fond-roug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19273"/>
            <a:ext cx="9144000" cy="21978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025691"/>
            <a:ext cx="7772400" cy="707034"/>
          </a:xfrm>
        </p:spPr>
        <p:txBody>
          <a:bodyPr anchor="t">
            <a:normAutofit/>
          </a:bodyPr>
          <a:lstStyle>
            <a:lvl1pPr algn="l">
              <a:defRPr sz="2954" b="0" cap="none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732725"/>
            <a:ext cx="7772400" cy="55445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270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alphaModFix amt="29000"/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5568" y="4071548"/>
            <a:ext cx="4189474" cy="278645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12/05/15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Présentation TALAN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fond-jaun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19273"/>
            <a:ext cx="9144000" cy="21978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025691"/>
            <a:ext cx="7772400" cy="707034"/>
          </a:xfrm>
        </p:spPr>
        <p:txBody>
          <a:bodyPr anchor="t">
            <a:normAutofit/>
          </a:bodyPr>
          <a:lstStyle>
            <a:lvl1pPr algn="l">
              <a:defRPr sz="2954" b="0" cap="none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732725"/>
            <a:ext cx="7772400" cy="55445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205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alphaModFix amt="29000"/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5568" y="4071548"/>
            <a:ext cx="4189474" cy="278645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12/05/15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Présentation TALAN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025691"/>
            <a:ext cx="7772400" cy="707034"/>
          </a:xfrm>
        </p:spPr>
        <p:txBody>
          <a:bodyPr anchor="t">
            <a:normAutofit/>
          </a:bodyPr>
          <a:lstStyle>
            <a:lvl1pPr algn="l">
              <a:defRPr sz="2954" b="0" cap="none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732725"/>
            <a:ext cx="7772400" cy="55445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pic>
        <p:nvPicPr>
          <p:cNvPr id="11" name="Image 10" descr="fond-mauv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27797"/>
            <a:ext cx="9144000" cy="21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1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alphaModFix amt="29000"/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5568" y="4071548"/>
            <a:ext cx="4189474" cy="278645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12/05/15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Présentation TALAN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fond-vert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27797"/>
            <a:ext cx="9144000" cy="21978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025691"/>
            <a:ext cx="7772400" cy="707034"/>
          </a:xfrm>
        </p:spPr>
        <p:txBody>
          <a:bodyPr anchor="t">
            <a:normAutofit/>
          </a:bodyPr>
          <a:lstStyle>
            <a:lvl1pPr algn="l">
              <a:defRPr sz="2954" b="0" cap="none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732725"/>
            <a:ext cx="7772400" cy="55445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3272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angle1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446" y="5989892"/>
            <a:ext cx="5024980" cy="9083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12/05/15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fr-FR" smtClean="0"/>
              <a:t>Présentation TALAN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46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angle2_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182" y="5987796"/>
            <a:ext cx="5024980" cy="9083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12/05/15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fr-FR" smtClean="0"/>
              <a:t>Présentation TALAN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23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19273"/>
            <a:ext cx="9144000" cy="6038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046181" y="1"/>
            <a:ext cx="7097819" cy="8192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2532" y="1351885"/>
            <a:ext cx="7684267" cy="477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83231" y="6356352"/>
            <a:ext cx="936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12/05/15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19462" y="6356352"/>
            <a:ext cx="3619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smtClean="0"/>
              <a:t>Présentation TALAN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82199" y="6356352"/>
            <a:ext cx="74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93E0-E8F2-484C-AF55-BF081A86DCA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1880009" y="83025"/>
            <a:ext cx="0" cy="653222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" y="132768"/>
            <a:ext cx="1775478" cy="5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2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422041" rtl="0" eaLnBrk="1" latinLnBrk="0" hangingPunct="1">
        <a:spcBef>
          <a:spcPct val="0"/>
        </a:spcBef>
        <a:buNone/>
        <a:defRPr sz="18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422041" rtl="0" eaLnBrk="1" latinLnBrk="0" hangingPunct="1">
        <a:spcBef>
          <a:spcPct val="20000"/>
        </a:spcBef>
        <a:buFont typeface="Arial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422041" rtl="0" eaLnBrk="1" latinLnBrk="0" hangingPunct="1">
        <a:spcBef>
          <a:spcPct val="20000"/>
        </a:spcBef>
        <a:buFont typeface="Arial"/>
        <a:buChar char="–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422041" rtl="0" eaLnBrk="1" latinLnBrk="0" hangingPunct="1">
        <a:spcBef>
          <a:spcPct val="20000"/>
        </a:spcBef>
        <a:buFont typeface="Arial"/>
        <a:buChar char="–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422041" rtl="0" eaLnBrk="1" latinLnBrk="0" hangingPunct="1">
        <a:spcBef>
          <a:spcPct val="20000"/>
        </a:spcBef>
        <a:buFont typeface="Arial"/>
        <a:buChar char="»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8594725" y="5648325"/>
            <a:ext cx="549275" cy="396875"/>
          </a:xfrm>
        </p:spPr>
        <p:txBody>
          <a:bodyPr/>
          <a:lstStyle/>
          <a:p>
            <a:fld id="{E28C35B4-88CE-4D8E-BE0B-4782DE99A8D3}" type="slidenum">
              <a:rPr lang="fr-FR" smtClean="0"/>
              <a:t>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3790781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GOLANG</a:t>
            </a:r>
          </a:p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1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620688"/>
            <a:ext cx="79928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Plusieurs types : 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Byte : byte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Chaînes de caractère : string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Entier : </a:t>
            </a:r>
            <a:r>
              <a:rPr lang="fr-FR" dirty="0" err="1" smtClean="0"/>
              <a:t>int</a:t>
            </a:r>
            <a:r>
              <a:rPr lang="fr-FR" dirty="0" smtClean="0"/>
              <a:t>, int16, int32 et int64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Entier non signé : uint16, uint32 et uint64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Décimaux : float16, float32 et float64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Type complexe (avec </a:t>
            </a:r>
            <a:r>
              <a:rPr lang="fr-FR" i="1" dirty="0" smtClean="0"/>
              <a:t>i</a:t>
            </a:r>
            <a:r>
              <a:rPr lang="fr-FR" dirty="0" smtClean="0"/>
              <a:t>)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Liste : []string, []byte…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Map</a:t>
            </a:r>
            <a:r>
              <a:rPr lang="fr-FR" dirty="0" smtClean="0"/>
              <a:t> : </a:t>
            </a:r>
            <a:r>
              <a:rPr lang="fr-FR" dirty="0" err="1" smtClean="0"/>
              <a:t>map</a:t>
            </a:r>
            <a:r>
              <a:rPr lang="fr-FR" dirty="0" smtClean="0"/>
              <a:t>[string]int64…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Channel : chan string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Vide : </a:t>
            </a:r>
            <a:r>
              <a:rPr lang="fr-FR" dirty="0" err="1" smtClean="0"/>
              <a:t>struct</a:t>
            </a:r>
            <a:r>
              <a:rPr lang="fr-FR" dirty="0" smtClean="0"/>
              <a:t>{} (pratique pour définir une set)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Type générique : interface (peut être </a:t>
            </a:r>
            <a:r>
              <a:rPr lang="fr-FR" dirty="0" err="1" smtClean="0"/>
              <a:t>casté</a:t>
            </a:r>
            <a:r>
              <a:rPr lang="fr-F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err="1" smtClean="0"/>
              <a:t>Wrapping</a:t>
            </a:r>
            <a:r>
              <a:rPr lang="fr-FR" dirty="0" smtClean="0"/>
              <a:t> de données, défini rapidement un type fonctionnel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type </a:t>
            </a:r>
            <a:r>
              <a:rPr lang="fr-FR" dirty="0" err="1" smtClean="0"/>
              <a:t>intlist</a:t>
            </a:r>
            <a:r>
              <a:rPr lang="fr-FR" dirty="0" smtClean="0"/>
              <a:t> []int64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type </a:t>
            </a:r>
            <a:r>
              <a:rPr lang="fr-FR" dirty="0" err="1" smtClean="0"/>
              <a:t>surname</a:t>
            </a:r>
            <a:r>
              <a:rPr lang="fr-FR" dirty="0" smtClean="0"/>
              <a:t> string</a:t>
            </a:r>
          </a:p>
          <a:p>
            <a:pPr lvl="2">
              <a:buClr>
                <a:schemeClr val="accent1"/>
              </a:buClr>
            </a:pPr>
            <a:r>
              <a:rPr lang="fr-FR" dirty="0" smtClean="0"/>
              <a:t>	 </a:t>
            </a:r>
          </a:p>
          <a:p>
            <a:pPr lvl="2">
              <a:buClr>
                <a:schemeClr val="accent1"/>
              </a:buClr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données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836712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Typage statique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Typage dynamique :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Différentes déclarations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Signe = sert à attribuer une valeur à une variable existant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Signe := sert à créer une variable et à lui assigner une valeur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 et types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21769"/>
            <a:ext cx="4643438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7"/>
            <a:ext cx="2204085" cy="69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96" y="1234292"/>
            <a:ext cx="1473518" cy="38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484227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Un tableau est défini comme suit : 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Opérations usuelles</a:t>
            </a:r>
          </a:p>
          <a:p>
            <a:pPr lvl="2">
              <a:buClr>
                <a:schemeClr val="accent1"/>
              </a:buClr>
            </a:pPr>
            <a:r>
              <a:rPr lang="fr-FR" dirty="0" smtClean="0"/>
              <a:t> </a:t>
            </a:r>
          </a:p>
          <a:p>
            <a:pPr lvl="2">
              <a:buClr>
                <a:schemeClr val="accent1"/>
              </a:buClr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Syntaxe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12</a:t>
            </a:fld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9668"/>
            <a:ext cx="4285298" cy="218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79" y="3545112"/>
            <a:ext cx="525970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495199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Une </a:t>
            </a:r>
            <a:r>
              <a:rPr lang="fr-FR" dirty="0" err="1" smtClean="0"/>
              <a:t>map</a:t>
            </a:r>
            <a:r>
              <a:rPr lang="fr-FR" dirty="0" smtClean="0"/>
              <a:t> (clé valeur) est défini comme suit : 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Opérations </a:t>
            </a:r>
            <a:r>
              <a:rPr lang="fr-FR" dirty="0"/>
              <a:t>usuelles</a:t>
            </a:r>
          </a:p>
          <a:p>
            <a:pPr lvl="2">
              <a:buClr>
                <a:schemeClr val="accent1"/>
              </a:buClr>
            </a:pPr>
            <a:r>
              <a:rPr lang="fr-FR" dirty="0" smtClean="0"/>
              <a:t> </a:t>
            </a:r>
          </a:p>
          <a:p>
            <a:pPr lvl="2">
              <a:buClr>
                <a:schemeClr val="accent1"/>
              </a:buClr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13</a:t>
            </a:fld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79" y="1088794"/>
            <a:ext cx="5089208" cy="131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22" y="2798995"/>
            <a:ext cx="3689985" cy="214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620688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Le type interface{} correspond à n’importe quel type. Equivalent de Object en java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Pour obtenir le type d’un </a:t>
            </a:r>
            <a:r>
              <a:rPr lang="fr-FR" dirty="0" err="1" smtClean="0"/>
              <a:t>object</a:t>
            </a:r>
            <a:r>
              <a:rPr lang="fr-FR" dirty="0" smtClean="0"/>
              <a:t> o: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Utilisation de </a:t>
            </a:r>
            <a:r>
              <a:rPr lang="fr-FR" dirty="0" err="1" smtClean="0"/>
              <a:t>reflect</a:t>
            </a:r>
            <a:r>
              <a:rPr lang="fr-FR" dirty="0" smtClean="0"/>
              <a:t> : </a:t>
            </a:r>
            <a:r>
              <a:rPr lang="fr-FR" dirty="0" err="1" smtClean="0"/>
              <a:t>reflect.TypeOf</a:t>
            </a:r>
            <a:r>
              <a:rPr lang="fr-FR" dirty="0" smtClean="0"/>
              <a:t>(o)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Dans un switch, utilisation du type : switch o.(type)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Pour </a:t>
            </a:r>
            <a:r>
              <a:rPr lang="fr-FR" dirty="0" err="1" smtClean="0"/>
              <a:t>caster</a:t>
            </a:r>
            <a:r>
              <a:rPr lang="fr-FR" dirty="0" smtClean="0"/>
              <a:t> une interface{} o : </a:t>
            </a:r>
          </a:p>
          <a:p>
            <a:pPr>
              <a:buClr>
                <a:schemeClr val="accent1"/>
              </a:buClr>
            </a:pPr>
            <a:r>
              <a:rPr lang="fr-FR" dirty="0" smtClean="0"/>
              <a:t>	</a:t>
            </a:r>
          </a:p>
          <a:p>
            <a:pPr>
              <a:buClr>
                <a:schemeClr val="accent1"/>
              </a:buClr>
            </a:pPr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Un </a:t>
            </a:r>
            <a:r>
              <a:rPr lang="fr-FR" dirty="0" err="1" smtClean="0"/>
              <a:t>wrapper</a:t>
            </a:r>
            <a:r>
              <a:rPr lang="fr-FR" dirty="0" smtClean="0"/>
              <a:t> permet de rajouter rapidement des fonctions à une liste : </a:t>
            </a:r>
          </a:p>
          <a:p>
            <a:pPr>
              <a:buClr>
                <a:schemeClr val="accent1"/>
              </a:buClr>
            </a:pPr>
            <a:endParaRPr lang="fr-FR" dirty="0"/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lvl="1">
              <a:buClr>
                <a:schemeClr val="accent1"/>
              </a:buClr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{} et </a:t>
            </a:r>
            <a:r>
              <a:rPr lang="fr-FR" dirty="0" err="1" smtClean="0"/>
              <a:t>wrapper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14</a:t>
            </a:fld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92" y="3284984"/>
            <a:ext cx="4693920" cy="30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56" y="2420888"/>
            <a:ext cx="304038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764454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Création avec </a:t>
            </a:r>
            <a:r>
              <a:rPr lang="fr-FR" i="1" dirty="0" err="1" smtClean="0"/>
              <a:t>struct</a:t>
            </a:r>
            <a:r>
              <a:rPr lang="fr-FR" dirty="0" smtClean="0"/>
              <a:t> :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Création d’une interface :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Inférence de type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La structure </a:t>
            </a:r>
            <a:r>
              <a:rPr lang="fr-FR" dirty="0" err="1" smtClean="0"/>
              <a:t>maStructure</a:t>
            </a:r>
            <a:r>
              <a:rPr lang="fr-FR" dirty="0" smtClean="0"/>
              <a:t> est vue comme une </a:t>
            </a:r>
            <a:r>
              <a:rPr lang="fr-FR" dirty="0" err="1" smtClean="0"/>
              <a:t>monInterface</a:t>
            </a:r>
            <a:r>
              <a:rPr lang="fr-FR" dirty="0" smtClean="0"/>
              <a:t> et utilisée comme tel : 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Une interface peut hériter de plusieurs autres :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15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84" y="1092965"/>
            <a:ext cx="216027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25" y="2276622"/>
            <a:ext cx="236601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266780"/>
            <a:ext cx="298323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4143110"/>
            <a:ext cx="321183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6" y="4636906"/>
            <a:ext cx="24345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56" y="5516982"/>
            <a:ext cx="6149340" cy="99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620688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Uniquement mot clé </a:t>
            </a:r>
            <a:r>
              <a:rPr lang="fr-FR" b="1" i="1" dirty="0" smtClean="0"/>
              <a:t>for</a:t>
            </a:r>
            <a:r>
              <a:rPr lang="fr-FR" dirty="0" smtClean="0"/>
              <a:t>, pas de </a:t>
            </a:r>
            <a:r>
              <a:rPr lang="fr-FR" b="1" i="1" dirty="0" err="1" smtClean="0"/>
              <a:t>while</a:t>
            </a:r>
            <a:endParaRPr lang="fr-FR" b="1" i="1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Plusieurs utilisations possibles :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Test avec </a:t>
            </a:r>
            <a:r>
              <a:rPr lang="fr-FR" b="1" i="1" dirty="0" smtClean="0"/>
              <a:t>if</a:t>
            </a:r>
            <a:r>
              <a:rPr lang="fr-FR" dirty="0" smtClean="0"/>
              <a:t> :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Utilisation de </a:t>
            </a:r>
            <a:r>
              <a:rPr lang="fr-FR" b="1" i="1" dirty="0" smtClean="0"/>
              <a:t>switch</a:t>
            </a:r>
            <a:r>
              <a:rPr lang="fr-FR" dirty="0" smtClean="0"/>
              <a:t> (pas besoin de break)</a:t>
            </a:r>
          </a:p>
          <a:p>
            <a:pPr lvl="1"/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Boucles et tests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Syntaxe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16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23" y="1436320"/>
            <a:ext cx="433197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66" y="2564904"/>
            <a:ext cx="4046220" cy="140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11" y="4293095"/>
            <a:ext cx="5566410" cy="236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Goroutine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17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51520" y="751314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Go permet de gérer facilement la concurrence à l’aide de </a:t>
            </a:r>
            <a:r>
              <a:rPr lang="fr-FR" dirty="0" err="1" smtClean="0"/>
              <a:t>goroutines</a:t>
            </a:r>
            <a:r>
              <a:rPr lang="fr-FR" dirty="0" smtClean="0"/>
              <a:t>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La concurrence n’est pas le parallélisme : 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Parallélisme : effectuer des tâches en parallèle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Concurrence : découper son application en tâches indépendantes pouvant être exécutées en parallèle (ou pas)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Pas de mémoire partagée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Les </a:t>
            </a:r>
            <a:r>
              <a:rPr lang="fr-FR" dirty="0" err="1" smtClean="0"/>
              <a:t>channels</a:t>
            </a:r>
            <a:r>
              <a:rPr lang="fr-FR" dirty="0" smtClean="0"/>
              <a:t> permettent aux tâches de communiquer entre elles.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Attention, si le programme très séquentiel, surcout avec </a:t>
            </a:r>
            <a:r>
              <a:rPr lang="fr-FR" dirty="0" err="1" smtClean="0"/>
              <a:t>goroutines</a:t>
            </a:r>
            <a:r>
              <a:rPr lang="fr-FR" dirty="0"/>
              <a:t> </a:t>
            </a:r>
            <a:r>
              <a:rPr lang="fr-FR" dirty="0" smtClean="0"/>
              <a:t>(channel…)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Concurrence utile quand tâches externes : appel serveur, requête base… le temps d’attente est réduit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Une </a:t>
            </a:r>
            <a:r>
              <a:rPr lang="fr-FR" dirty="0" err="1" smtClean="0"/>
              <a:t>goroutine</a:t>
            </a:r>
            <a:r>
              <a:rPr lang="fr-FR" dirty="0" smtClean="0"/>
              <a:t> n’est pas une thread. C’est plus léger. Possible d’en créer des milliers mais créé un léger coût à la fin.</a:t>
            </a:r>
          </a:p>
        </p:txBody>
      </p:sp>
      <p:sp>
        <p:nvSpPr>
          <p:cNvPr id="10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Goroutine</a:t>
            </a:r>
            <a:r>
              <a:rPr lang="fr-FR" dirty="0" smtClean="0"/>
              <a:t> (1)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18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51520" y="751314"/>
            <a:ext cx="82089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Mot clé </a:t>
            </a:r>
            <a:r>
              <a:rPr lang="fr-FR" b="1" i="1" dirty="0" smtClean="0"/>
              <a:t>go</a:t>
            </a:r>
            <a:r>
              <a:rPr lang="fr-FR" dirty="0" smtClean="0"/>
              <a:t> lance une </a:t>
            </a:r>
            <a:r>
              <a:rPr lang="fr-FR" dirty="0" err="1" smtClean="0"/>
              <a:t>goroutine</a:t>
            </a:r>
            <a:r>
              <a:rPr lang="fr-FR" dirty="0" smtClean="0"/>
              <a:t>, fonction asynchrone :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b="1" i="1" dirty="0" err="1" smtClean="0"/>
              <a:t>WaitGroup</a:t>
            </a:r>
            <a:r>
              <a:rPr lang="fr-FR" dirty="0" smtClean="0"/>
              <a:t> est un </a:t>
            </a:r>
            <a:r>
              <a:rPr lang="fr-FR" b="1" i="1" dirty="0" err="1" smtClean="0"/>
              <a:t>atomic</a:t>
            </a:r>
            <a:r>
              <a:rPr lang="fr-FR" b="1" i="1" dirty="0" smtClean="0"/>
              <a:t> </a:t>
            </a:r>
            <a:r>
              <a:rPr lang="fr-FR" b="1" i="1" dirty="0" err="1" smtClean="0"/>
              <a:t>int</a:t>
            </a:r>
            <a:r>
              <a:rPr lang="fr-FR" b="1" i="1" dirty="0" smtClean="0"/>
              <a:t> </a:t>
            </a:r>
            <a:r>
              <a:rPr lang="fr-FR" dirty="0" smtClean="0"/>
              <a:t>évolué utilisé pour  surveiller la fin de </a:t>
            </a:r>
            <a:r>
              <a:rPr lang="fr-FR" dirty="0" err="1" smtClean="0"/>
              <a:t>goroutines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Utilisation de channel pour notifier la fin d’une </a:t>
            </a:r>
            <a:r>
              <a:rPr lang="fr-FR" dirty="0" err="1" smtClean="0"/>
              <a:t>goroutine</a:t>
            </a:r>
            <a:r>
              <a:rPr lang="fr-FR" dirty="0" smtClean="0"/>
              <a:t> par exemple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>
                <a:solidFill>
                  <a:schemeClr val="bg1"/>
                </a:solidFill>
              </a:rPr>
              <a:t>GOMAXPROCS lim</a:t>
            </a:r>
            <a:r>
              <a:rPr lang="fr-FR" dirty="0" smtClean="0"/>
              <a:t>ite le nombre de </a:t>
            </a:r>
            <a:r>
              <a:rPr lang="fr-FR" dirty="0" err="1" smtClean="0"/>
              <a:t>cores</a:t>
            </a:r>
            <a:r>
              <a:rPr lang="fr-FR" dirty="0" smtClean="0"/>
              <a:t> utilisés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1082888"/>
            <a:ext cx="2868930" cy="213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34" y="3517586"/>
            <a:ext cx="387477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Goroutine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19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51520" y="882000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Lors de la création de très nombreuses go routine, le système (vu sous linux), peut échouer à créer les threads (</a:t>
            </a:r>
            <a:r>
              <a:rPr lang="fr-FR" dirty="0" err="1" smtClean="0"/>
              <a:t>pthread_create</a:t>
            </a:r>
            <a:r>
              <a:rPr lang="fr-FR" dirty="0" smtClean="0"/>
              <a:t> </a:t>
            </a:r>
            <a:r>
              <a:rPr lang="fr-FR" dirty="0" err="1" smtClean="0"/>
              <a:t>failed</a:t>
            </a:r>
            <a:r>
              <a:rPr lang="fr-FR" dirty="0" smtClean="0"/>
              <a:t>). Il faut limiter le nombre de </a:t>
            </a:r>
            <a:r>
              <a:rPr lang="fr-FR" dirty="0" err="1" smtClean="0"/>
              <a:t>goroutine</a:t>
            </a:r>
            <a:r>
              <a:rPr lang="fr-FR" dirty="0" smtClean="0"/>
              <a:t> en parallèle, par exemple avec un channel dimensionné à quelques dizaines.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Une </a:t>
            </a:r>
            <a:r>
              <a:rPr lang="fr-FR" dirty="0" err="1" smtClean="0"/>
              <a:t>goroutine</a:t>
            </a:r>
            <a:r>
              <a:rPr lang="fr-FR" dirty="0" smtClean="0"/>
              <a:t> s’arrête lorsque le programme s’arrête. Cet exemple n’affichera rien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On utilise des </a:t>
            </a:r>
            <a:r>
              <a:rPr lang="fr-FR" dirty="0" err="1" smtClean="0"/>
              <a:t>channels</a:t>
            </a:r>
            <a:r>
              <a:rPr lang="fr-FR" dirty="0" smtClean="0"/>
              <a:t> pour partager les informations entre </a:t>
            </a:r>
            <a:r>
              <a:rPr lang="fr-FR" dirty="0" err="1" smtClean="0"/>
              <a:t>goroutine</a:t>
            </a:r>
            <a:r>
              <a:rPr lang="fr-FR" dirty="0" smtClean="0"/>
              <a:t>. Ne jamais utiliser des variables en commun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Utilisation de classe anonyme pour lancer des </a:t>
            </a:r>
            <a:r>
              <a:rPr lang="fr-FR" dirty="0" err="1" smtClean="0"/>
              <a:t>goroutines</a:t>
            </a:r>
            <a:r>
              <a:rPr lang="fr-FR" dirty="0" smtClean="0"/>
              <a:t>  assez fréquente. </a:t>
            </a:r>
            <a:r>
              <a:rPr lang="fr-FR" dirty="0"/>
              <a:t> </a:t>
            </a:r>
            <a:r>
              <a:rPr lang="fr-FR" dirty="0" smtClean="0"/>
              <a:t>Passer les paramètres à la </a:t>
            </a:r>
            <a:r>
              <a:rPr lang="fr-FR" dirty="0" err="1" smtClean="0"/>
              <a:t>goroutine</a:t>
            </a:r>
            <a:r>
              <a:rPr lang="fr-FR" dirty="0" smtClean="0"/>
              <a:t> plutôt qu’utiliser les variables </a:t>
            </a:r>
            <a:r>
              <a:rPr lang="fr-FR" dirty="0" err="1" smtClean="0"/>
              <a:t>directements</a:t>
            </a:r>
            <a:endParaRPr lang="fr-FR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5432"/>
            <a:ext cx="317754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1600" y="1776065"/>
            <a:ext cx="48245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sz="2400" dirty="0" smtClean="0"/>
              <a:t>Introduction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sz="2400" dirty="0" smtClean="0"/>
              <a:t>Caractéristiques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sz="2400" dirty="0" smtClean="0"/>
              <a:t>Syntaxe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sz="2400" dirty="0" smtClean="0"/>
              <a:t>Démarrage d’un projet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sz="2400" dirty="0" smtClean="0"/>
              <a:t>Cas d’utilisation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51240" y="2590056"/>
            <a:ext cx="2438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4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Channels</a:t>
            </a:r>
            <a:r>
              <a:rPr lang="fr-FR" dirty="0" smtClean="0"/>
              <a:t> (1)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20</a:t>
            </a:fld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72570"/>
            <a:ext cx="2263140" cy="179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69160"/>
            <a:ext cx="2971800" cy="168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18244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/>
              <a:t>Un channel est une pile (</a:t>
            </a:r>
            <a:r>
              <a:rPr lang="fr-FR" dirty="0" err="1"/>
              <a:t>fifo</a:t>
            </a:r>
            <a:r>
              <a:rPr lang="fr-FR" dirty="0"/>
              <a:t>) </a:t>
            </a:r>
            <a:r>
              <a:rPr lang="fr-FR" dirty="0" err="1"/>
              <a:t>threadsafe</a:t>
            </a:r>
            <a:r>
              <a:rPr lang="fr-FR" dirty="0"/>
              <a:t> utilisée pour échanger des </a:t>
            </a:r>
            <a:r>
              <a:rPr lang="fr-FR" dirty="0" smtClean="0"/>
              <a:t>messages </a:t>
            </a:r>
            <a:r>
              <a:rPr lang="fr-FR" dirty="0"/>
              <a:t>entre </a:t>
            </a:r>
            <a:r>
              <a:rPr lang="fr-FR" dirty="0" err="1" smtClean="0"/>
              <a:t>goroutines</a:t>
            </a:r>
            <a:r>
              <a:rPr lang="fr-FR" dirty="0" smtClean="0"/>
              <a:t>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/>
              <a:t>Un channel a un type donné (n’importe lequel)  et une taille. Si le channel est plein, des données doivent être consommées avant d’en ajouter</a:t>
            </a:r>
            <a:r>
              <a:rPr lang="fr-FR" dirty="0" smtClean="0"/>
              <a:t>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/>
              <a:t>Attention, si le channel est plein, l’exécution sera bloquée</a:t>
            </a:r>
            <a:r>
              <a:rPr lang="fr-FR" dirty="0" smtClean="0"/>
              <a:t>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/>
              <a:t>Manipulation simple d’un channel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/>
              <a:t>Utilisation pour limiter le nombre d’exécution en parallèle (taille = 1)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Channels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10147" y="764704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Cas producteur / consommateur :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Attention : il faut contrôler l’arrêt de la consommation, par un close(chanel) ou un </a:t>
            </a:r>
            <a:r>
              <a:rPr lang="fr-FR" dirty="0" err="1" smtClean="0"/>
              <a:t>waitgroup</a:t>
            </a:r>
            <a:endParaRPr lang="fr-F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76" y="1124744"/>
            <a:ext cx="4732020" cy="4903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Channels</a:t>
            </a:r>
            <a:r>
              <a:rPr lang="fr-FR" dirty="0" smtClean="0"/>
              <a:t> (3)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Syntaxe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10147" y="771083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Un channel est un type à part entière. Une fonction peut renvoyé un channel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Le mot clé </a:t>
            </a:r>
            <a:r>
              <a:rPr lang="fr-FR" b="1" i="1" dirty="0" smtClean="0"/>
              <a:t>select</a:t>
            </a:r>
            <a:r>
              <a:rPr lang="fr-FR" dirty="0" smtClean="0"/>
              <a:t> ressemble au switch : il permet d’écouter sur plusieurs </a:t>
            </a:r>
            <a:r>
              <a:rPr lang="fr-FR" dirty="0" err="1" smtClean="0"/>
              <a:t>channels</a:t>
            </a:r>
            <a:r>
              <a:rPr lang="fr-FR" dirty="0" smtClean="0"/>
              <a:t>. Attention, ne traite qu’un message, il faut boucler.</a:t>
            </a: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093214"/>
            <a:ext cx="3540443" cy="305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69307"/>
            <a:ext cx="6454140" cy="216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erreurs (1)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Erreurs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1520" y="764704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Il n’y a pas  d’exception comme java avec les mécanismes </a:t>
            </a:r>
            <a:r>
              <a:rPr lang="fr-FR" dirty="0" err="1" smtClean="0"/>
              <a:t>try</a:t>
            </a:r>
            <a:r>
              <a:rPr lang="fr-FR" dirty="0" smtClean="0"/>
              <a:t> / catch / </a:t>
            </a:r>
            <a:r>
              <a:rPr lang="fr-FR" dirty="0" err="1" smtClean="0"/>
              <a:t>finally</a:t>
            </a:r>
            <a:endParaRPr lang="fr-FR" dirty="0" smtClean="0"/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Go utilise le retour multiple pour renvoyer le plus souvent un pointeur sur erreur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Cette erreur peut être nulle (pas d’erreur) ou de l’interface </a:t>
            </a:r>
            <a:r>
              <a:rPr lang="fr-FR" dirty="0" err="1" smtClean="0"/>
              <a:t>error</a:t>
            </a: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Il est possible de ne pas récupérer une erreur en utilisant le symbole _ mais cela est déconseillé : si une erreur peut être renvoyée, elle doit être traitée. 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Pour créer sa propre erreur, il suffit d’implémenter </a:t>
            </a:r>
            <a:r>
              <a:rPr lang="fr-FR" dirty="0" err="1" smtClean="0"/>
              <a:t>Error</a:t>
            </a:r>
            <a:r>
              <a:rPr lang="fr-FR" dirty="0" smtClean="0"/>
              <a:t>() string</a:t>
            </a:r>
            <a:endParaRPr lang="fr-FR" dirty="0"/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39310"/>
            <a:ext cx="4023360" cy="197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437086"/>
            <a:ext cx="4286250" cy="216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Erreurs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1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erreurs (2)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1520" y="908720"/>
            <a:ext cx="80648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Les mots clés </a:t>
            </a:r>
            <a:r>
              <a:rPr lang="fr-FR" b="1" i="1" dirty="0" err="1" smtClean="0"/>
              <a:t>defer</a:t>
            </a:r>
            <a:r>
              <a:rPr lang="fr-FR" dirty="0" smtClean="0"/>
              <a:t>, </a:t>
            </a:r>
            <a:r>
              <a:rPr lang="fr-FR" b="1" i="1" dirty="0" smtClean="0"/>
              <a:t>panic</a:t>
            </a:r>
            <a:r>
              <a:rPr lang="fr-FR" dirty="0" smtClean="0"/>
              <a:t> et </a:t>
            </a:r>
            <a:r>
              <a:rPr lang="fr-FR" b="1" i="1" dirty="0" err="1" smtClean="0"/>
              <a:t>recover</a:t>
            </a:r>
            <a:r>
              <a:rPr lang="fr-FR" dirty="0" smtClean="0"/>
              <a:t> permettent de manipuler les erreurs : 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b="1" i="1" dirty="0" err="1" smtClean="0"/>
              <a:t>defer</a:t>
            </a:r>
            <a:r>
              <a:rPr lang="fr-FR" dirty="0" smtClean="0"/>
              <a:t> correspond au </a:t>
            </a:r>
            <a:r>
              <a:rPr lang="fr-FR" i="1" u="sng" dirty="0" err="1" smtClean="0"/>
              <a:t>finally</a:t>
            </a:r>
            <a:r>
              <a:rPr lang="fr-FR" dirty="0" smtClean="0"/>
              <a:t> et </a:t>
            </a:r>
            <a:r>
              <a:rPr lang="fr-FR" dirty="0" err="1" smtClean="0"/>
              <a:t>execute</a:t>
            </a:r>
            <a:r>
              <a:rPr lang="fr-FR" dirty="0" smtClean="0"/>
              <a:t> le code avant de sortir de la fonction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b="1" i="1" dirty="0" smtClean="0"/>
              <a:t>panic</a:t>
            </a:r>
            <a:r>
              <a:rPr lang="fr-FR" dirty="0" smtClean="0"/>
              <a:t> interrompt le programme à la manière d’une </a:t>
            </a:r>
            <a:r>
              <a:rPr lang="fr-FR" i="1" dirty="0" err="1" smtClean="0"/>
              <a:t>Runtime</a:t>
            </a:r>
            <a:r>
              <a:rPr lang="fr-FR" i="1" dirty="0" smtClean="0"/>
              <a:t> Exception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b="1" i="1" dirty="0" err="1" smtClean="0"/>
              <a:t>recover</a:t>
            </a:r>
            <a:r>
              <a:rPr lang="fr-FR" dirty="0" smtClean="0"/>
              <a:t> permet d’intercepter une panic erreur (à utiliser avec </a:t>
            </a:r>
            <a:r>
              <a:rPr lang="fr-FR" b="1" i="1" dirty="0" err="1" smtClean="0"/>
              <a:t>defer</a:t>
            </a:r>
            <a:r>
              <a:rPr lang="fr-FR" dirty="0" smtClean="0"/>
              <a:t>)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868144" y="404664"/>
            <a:ext cx="2592288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</a:rPr>
              <a:t>Gestion des erreurs (2)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44" y="2420888"/>
            <a:ext cx="389763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Erreurs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3832" y="2426476"/>
            <a:ext cx="5886400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Configuration de l’environnement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Commandes utiles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Commencer un projet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9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764704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Go est disponible pour plusieurs OS : Windows 32 bits, 64 bits, Linux,  Max </a:t>
            </a:r>
            <a:r>
              <a:rPr lang="fr-FR" dirty="0" err="1" smtClean="0"/>
              <a:t>Osx</a:t>
            </a: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La variable </a:t>
            </a:r>
            <a:r>
              <a:rPr lang="fr-FR" b="1" i="1" dirty="0" smtClean="0"/>
              <a:t>GOROOT</a:t>
            </a:r>
            <a:r>
              <a:rPr lang="fr-FR" dirty="0" smtClean="0"/>
              <a:t> doit pointer sur le répertoire contenant </a:t>
            </a:r>
            <a:r>
              <a:rPr lang="fr-FR" dirty="0" err="1" smtClean="0"/>
              <a:t>l’install</a:t>
            </a:r>
            <a:r>
              <a:rPr lang="fr-FR" dirty="0" smtClean="0"/>
              <a:t> de Go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La variable </a:t>
            </a:r>
            <a:r>
              <a:rPr lang="fr-FR" b="1" i="1" dirty="0" smtClean="0"/>
              <a:t>GOPATH</a:t>
            </a:r>
            <a:r>
              <a:rPr lang="fr-FR" dirty="0" smtClean="0"/>
              <a:t> contient les chemins des sources de Go 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Le répertoire contenant les sources externes (équivalent au repo local </a:t>
            </a:r>
            <a:r>
              <a:rPr lang="fr-FR" dirty="0" err="1" smtClean="0"/>
              <a:t>maven</a:t>
            </a:r>
            <a:r>
              <a:rPr lang="fr-FR" dirty="0" smtClean="0"/>
              <a:t>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Les répertoires projets. S’il y a plusieurs projets, il faut tous les indiquer.  Sur </a:t>
            </a:r>
            <a:r>
              <a:rPr lang="fr-FR" dirty="0" err="1" smtClean="0"/>
              <a:t>windows</a:t>
            </a:r>
            <a:r>
              <a:rPr lang="fr-FR" dirty="0" smtClean="0"/>
              <a:t>, le "; " sert de séparateur, sous linux c’est ":"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La structure d’un projet est simple et commune à tous les projets 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src</a:t>
            </a:r>
            <a:r>
              <a:rPr lang="fr-FR" dirty="0" smtClean="0"/>
              <a:t> contient les sources du projets répartis dans des packages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pkg</a:t>
            </a:r>
            <a:r>
              <a:rPr lang="fr-FR" dirty="0" smtClean="0"/>
              <a:t> contient les fichiers compilés des packages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err="1" smtClean="0"/>
              <a:t>IntelliJ</a:t>
            </a:r>
            <a:r>
              <a:rPr lang="fr-FR" dirty="0" smtClean="0"/>
              <a:t> (plugin go-</a:t>
            </a:r>
            <a:r>
              <a:rPr lang="fr-FR" dirty="0" err="1" smtClean="0"/>
              <a:t>lang</a:t>
            </a:r>
            <a:r>
              <a:rPr lang="fr-FR" dirty="0" smtClean="0"/>
              <a:t>-</a:t>
            </a:r>
            <a:r>
              <a:rPr lang="fr-FR" dirty="0" err="1" smtClean="0"/>
              <a:t>idea</a:t>
            </a:r>
            <a:r>
              <a:rPr lang="fr-FR" dirty="0" smtClean="0"/>
              <a:t>-plugin) et Eclipse (plugin </a:t>
            </a:r>
            <a:r>
              <a:rPr lang="fr-FR" dirty="0" err="1" smtClean="0"/>
              <a:t>goclipse</a:t>
            </a:r>
            <a:r>
              <a:rPr lang="fr-FR" dirty="0" smtClean="0"/>
              <a:t>) permettent de développer en Go. Attention aux versions de plugin avec les versions de Go.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26</a:t>
            </a:fld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3284984"/>
            <a:ext cx="29146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Commencer un projet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982469"/>
            <a:ext cx="8280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Pour intégrer des librairies extérieures , il faut récupérer les sources et les installer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go </a:t>
            </a:r>
            <a:r>
              <a:rPr lang="fr-FR" dirty="0" err="1" smtClean="0"/>
              <a:t>get</a:t>
            </a:r>
            <a:r>
              <a:rPr lang="fr-FR" dirty="0" smtClean="0"/>
              <a:t> github.com/</a:t>
            </a:r>
            <a:r>
              <a:rPr lang="fr-FR" dirty="0" err="1" smtClean="0"/>
              <a:t>snappy</a:t>
            </a:r>
            <a:r>
              <a:rPr lang="fr-FR" dirty="0"/>
              <a:t> </a:t>
            </a:r>
            <a:r>
              <a:rPr lang="fr-FR" dirty="0" smtClean="0"/>
              <a:t>=&gt; Même chemin dans l’import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go </a:t>
            </a:r>
            <a:r>
              <a:rPr lang="fr-FR" dirty="0" err="1" smtClean="0"/>
              <a:t>install</a:t>
            </a:r>
            <a:r>
              <a:rPr lang="fr-FR" dirty="0" smtClean="0"/>
              <a:t> github.com/</a:t>
            </a:r>
            <a:r>
              <a:rPr lang="fr-FR" dirty="0" err="1" smtClean="0"/>
              <a:t>snappy</a:t>
            </a:r>
            <a:r>
              <a:rPr lang="fr-FR" dirty="0" smtClean="0"/>
              <a:t> =&gt; Pour compiler dans GOPATH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Lors de l’installation d’un package, s’il n’y a pas de main, un fichier .a est créé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Il n’est pas nécessaire de se trouver dans le répertoire de sources pour compiler un projet.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Si les variables GOROOT et GOPATH sont renseignées, le compilateur recherche les sources nécessaires.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L’exécutable sera généré dans le répertoire courant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Il faut que la méthode </a:t>
            </a:r>
            <a:r>
              <a:rPr lang="fr-FR" b="1" dirty="0" smtClean="0"/>
              <a:t>main() </a:t>
            </a:r>
            <a:r>
              <a:rPr lang="fr-FR" dirty="0" smtClean="0"/>
              <a:t>du package </a:t>
            </a:r>
            <a:r>
              <a:rPr lang="fr-FR" b="1" dirty="0" smtClean="0"/>
              <a:t>main</a:t>
            </a:r>
            <a:r>
              <a:rPr lang="fr-FR" dirty="0" smtClean="0"/>
              <a:t> soit définie dans le fichier source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Commandes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go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mypackage</a:t>
            </a:r>
            <a:r>
              <a:rPr lang="fr-FR" dirty="0" smtClean="0"/>
              <a:t>	=&gt; Construit un exécutable du package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go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myfile.go</a:t>
            </a:r>
            <a:r>
              <a:rPr lang="fr-FR" dirty="0" smtClean="0"/>
              <a:t>	=&gt; Construit un exécutable du fichier go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go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myfile.go</a:t>
            </a:r>
            <a:r>
              <a:rPr lang="fr-FR" dirty="0" smtClean="0"/>
              <a:t> 	=&gt; Exécute la méthode main du fichier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go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mypackage</a:t>
            </a:r>
            <a:r>
              <a:rPr lang="fr-FR" dirty="0" smtClean="0"/>
              <a:t> =&gt; Compile et installe (</a:t>
            </a:r>
            <a:r>
              <a:rPr lang="fr-FR" dirty="0" err="1" smtClean="0"/>
              <a:t>pkg</a:t>
            </a:r>
            <a:r>
              <a:rPr lang="fr-FR" dirty="0" smtClean="0"/>
              <a:t>) le package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go test 		=&gt; Lance les tests go (se placer dans le </a:t>
            </a:r>
            <a:r>
              <a:rPr lang="fr-FR" dirty="0" err="1" smtClean="0"/>
              <a:t>folder</a:t>
            </a:r>
            <a:r>
              <a:rPr lang="fr-FR" dirty="0" smtClean="0"/>
              <a:t> de test)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go test –v </a:t>
            </a:r>
            <a:r>
              <a:rPr lang="fr-FR" dirty="0" err="1" smtClean="0"/>
              <a:t>myfile.go</a:t>
            </a:r>
            <a:r>
              <a:rPr lang="fr-FR" dirty="0"/>
              <a:t>	</a:t>
            </a:r>
            <a:r>
              <a:rPr lang="fr-FR" dirty="0" smtClean="0"/>
              <a:t>=&gt; Lance les tests du fichier </a:t>
            </a:r>
            <a:r>
              <a:rPr lang="fr-FR" dirty="0" err="1" smtClean="0"/>
              <a:t>myfile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27</a:t>
            </a:fld>
            <a:endParaRPr lang="fr-FR"/>
          </a:p>
        </p:txBody>
      </p:sp>
      <p:sp>
        <p:nvSpPr>
          <p:cNvPr id="6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Commencer un projet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756030"/>
            <a:ext cx="82809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Go fournit des outils pour exécuter des tests 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Des benchmarks peuvent être développés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Résultats avec –</a:t>
            </a:r>
            <a:r>
              <a:rPr lang="fr-FR" dirty="0" err="1" smtClean="0"/>
              <a:t>benchTime</a:t>
            </a:r>
            <a:r>
              <a:rPr lang="fr-FR" dirty="0" smtClean="0"/>
              <a:t> 10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28</a:t>
            </a:fld>
            <a:endParaRPr lang="fr-FR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74326"/>
            <a:ext cx="4377690" cy="260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35" y="4077490"/>
            <a:ext cx="6903720" cy="166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3" y="6024258"/>
            <a:ext cx="390906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Commencer un projet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865157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Exemple d’un petit server web rapide avec le package </a:t>
            </a:r>
            <a:r>
              <a:rPr lang="fr-FR" dirty="0" err="1" smtClean="0"/>
              <a:t>net.http</a:t>
            </a: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Par défaut, Go fournit des librairies pour lancer un serveur (net/http), des outils de </a:t>
            </a:r>
            <a:r>
              <a:rPr lang="fr-FR" dirty="0" err="1" smtClean="0"/>
              <a:t>templating</a:t>
            </a:r>
            <a:r>
              <a:rPr lang="fr-FR" dirty="0" smtClean="0"/>
              <a:t> (html/</a:t>
            </a:r>
            <a:r>
              <a:rPr lang="fr-FR" dirty="0" err="1" smtClean="0"/>
              <a:t>template</a:t>
            </a:r>
            <a:r>
              <a:rPr lang="fr-FR" dirty="0" smtClean="0"/>
              <a:t>), un client http, un client mail (net/</a:t>
            </a:r>
            <a:r>
              <a:rPr lang="fr-FR" dirty="0" err="1" smtClean="0"/>
              <a:t>smtp</a:t>
            </a:r>
            <a:r>
              <a:rPr lang="fr-FR" dirty="0" smtClean="0"/>
              <a:t>)…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De nombreux librairies libres fournissent de la sécurité (</a:t>
            </a:r>
            <a:r>
              <a:rPr lang="fr-FR" dirty="0" err="1" smtClean="0"/>
              <a:t>oauth</a:t>
            </a:r>
            <a:r>
              <a:rPr lang="fr-FR" dirty="0" smtClean="0"/>
              <a:t>…), du log, différents </a:t>
            </a:r>
            <a:r>
              <a:rPr lang="fr-FR" dirty="0" err="1" smtClean="0"/>
              <a:t>framework</a:t>
            </a:r>
            <a:r>
              <a:rPr lang="fr-FR" dirty="0" smtClean="0"/>
              <a:t> web (martini, </a:t>
            </a:r>
            <a:r>
              <a:rPr lang="fr-FR" dirty="0" err="1" smtClean="0"/>
              <a:t>goweb</a:t>
            </a:r>
            <a:r>
              <a:rPr lang="fr-FR" dirty="0" smtClean="0"/>
              <a:t>…), des API (</a:t>
            </a:r>
            <a:r>
              <a:rPr lang="fr-FR" dirty="0" err="1" smtClean="0"/>
              <a:t>flickr</a:t>
            </a:r>
            <a:r>
              <a:rPr lang="fr-FR" dirty="0" smtClean="0"/>
              <a:t>, </a:t>
            </a:r>
            <a:r>
              <a:rPr lang="fr-FR" dirty="0" err="1" smtClean="0"/>
              <a:t>dropbox</a:t>
            </a:r>
            <a:r>
              <a:rPr lang="fr-FR" dirty="0" smtClean="0"/>
              <a:t>, </a:t>
            </a:r>
            <a:r>
              <a:rPr lang="fr-FR" dirty="0" err="1" smtClean="0"/>
              <a:t>github</a:t>
            </a:r>
            <a:r>
              <a:rPr lang="fr-FR" dirty="0" smtClean="0"/>
              <a:t>, </a:t>
            </a:r>
            <a:r>
              <a:rPr lang="fr-FR" dirty="0" err="1" smtClean="0"/>
              <a:t>gravatar</a:t>
            </a:r>
            <a:r>
              <a:rPr lang="fr-FR" dirty="0" smtClean="0"/>
              <a:t>, </a:t>
            </a:r>
            <a:r>
              <a:rPr lang="fr-FR" dirty="0" err="1" smtClean="0"/>
              <a:t>shorturl</a:t>
            </a:r>
            <a:r>
              <a:rPr lang="fr-FR" dirty="0" smtClean="0"/>
              <a:t>…)</a:t>
            </a:r>
          </a:p>
          <a:p>
            <a:pPr algn="r">
              <a:buClr>
                <a:srgbClr val="0070C0"/>
              </a:buClr>
            </a:pPr>
            <a:r>
              <a:rPr lang="fr-FR" i="1" dirty="0" smtClean="0">
                <a:solidFill>
                  <a:srgbClr val="FF0000"/>
                </a:solidFill>
              </a:rPr>
              <a:t>Attention, certaines de ces librairies sont jeunes, il faut les tester et suivre leur évolution.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29</a:t>
            </a:fld>
            <a:endParaRPr lang="fr-FR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442341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Commencer un projet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764704"/>
            <a:ext cx="828092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fr-FR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Créé en 2009 par </a:t>
            </a:r>
            <a:r>
              <a:rPr lang="fr-FR" dirty="0" err="1" smtClean="0"/>
              <a:t>google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Version courante : 1.6 (février 2016)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Librairies natives </a:t>
            </a:r>
            <a:r>
              <a:rPr lang="fr-FR" dirty="0"/>
              <a:t>importantes : https://golang.org/pkg/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Communauté énorme avec de nombreux projets :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Librairies disponibles en go : lz4, </a:t>
            </a:r>
            <a:r>
              <a:rPr lang="fr-FR" dirty="0" err="1" smtClean="0"/>
              <a:t>snowball</a:t>
            </a:r>
            <a:r>
              <a:rPr lang="fr-FR" dirty="0" smtClean="0"/>
              <a:t>, id3tag , </a:t>
            </a:r>
            <a:r>
              <a:rPr lang="fr-FR" dirty="0" err="1" smtClean="0"/>
              <a:t>golex</a:t>
            </a:r>
            <a:endParaRPr lang="fr-FR" dirty="0" smtClean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Utilitaires : client ftp (ftp4go), </a:t>
            </a:r>
            <a:r>
              <a:rPr lang="fr-FR" dirty="0" err="1" smtClean="0"/>
              <a:t>task</a:t>
            </a:r>
            <a:r>
              <a:rPr lang="fr-FR" dirty="0" smtClean="0"/>
              <a:t> cluster (</a:t>
            </a:r>
            <a:r>
              <a:rPr lang="fr-FR" dirty="0" err="1" smtClean="0"/>
              <a:t>donut</a:t>
            </a:r>
            <a:r>
              <a:rPr lang="fr-FR" dirty="0" smtClean="0"/>
              <a:t>)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Projets en go : </a:t>
            </a:r>
            <a:r>
              <a:rPr lang="fr-FR" dirty="0" err="1" smtClean="0"/>
              <a:t>InfluxDB</a:t>
            </a:r>
            <a:r>
              <a:rPr lang="fr-FR" dirty="0" smtClean="0"/>
              <a:t>, Docker, gogs, </a:t>
            </a:r>
            <a:r>
              <a:rPr lang="fr-FR" dirty="0" err="1" smtClean="0"/>
              <a:t>kubernetes</a:t>
            </a:r>
            <a:r>
              <a:rPr lang="fr-FR" dirty="0" smtClean="0"/>
              <a:t>, lime (</a:t>
            </a:r>
            <a:r>
              <a:rPr lang="fr-FR" dirty="0" err="1" smtClean="0"/>
              <a:t>editeur</a:t>
            </a:r>
            <a:r>
              <a:rPr lang="fr-FR" dirty="0" smtClean="0"/>
              <a:t>), </a:t>
            </a:r>
            <a:r>
              <a:rPr lang="fr-FR" dirty="0" err="1" smtClean="0"/>
              <a:t>HashiCorp</a:t>
            </a:r>
            <a:r>
              <a:rPr lang="fr-FR" dirty="0" smtClean="0"/>
              <a:t> (</a:t>
            </a:r>
            <a:r>
              <a:rPr lang="fr-FR" dirty="0" err="1" smtClean="0"/>
              <a:t>terraform</a:t>
            </a:r>
            <a:r>
              <a:rPr lang="fr-FR" dirty="0" smtClean="0"/>
              <a:t>, </a:t>
            </a:r>
            <a:r>
              <a:rPr lang="fr-FR" dirty="0" err="1" smtClean="0"/>
              <a:t>vault</a:t>
            </a:r>
            <a:r>
              <a:rPr lang="fr-FR" dirty="0" smtClean="0"/>
              <a:t>…), </a:t>
            </a:r>
            <a:r>
              <a:rPr lang="fr-FR" dirty="0" err="1" smtClean="0"/>
              <a:t>Xee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https://github.com/golang/go/wiki/Projects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20484" name="Picture 4" descr="http://www.unixstickers.com/image/cache/data/stickers/golang/golang.sh-600x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96752"/>
            <a:ext cx="2756570" cy="275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0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771083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Liste de packages très utile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fmt</a:t>
            </a:r>
            <a:r>
              <a:rPr lang="fr-FR" dirty="0" smtClean="0"/>
              <a:t> : équivalent </a:t>
            </a:r>
            <a:r>
              <a:rPr lang="fr-FR" dirty="0" err="1" smtClean="0"/>
              <a:t>System.out.println</a:t>
            </a:r>
            <a:r>
              <a:rPr lang="fr-FR" dirty="0" smtClean="0"/>
              <a:t> avec </a:t>
            </a:r>
            <a:r>
              <a:rPr lang="fr-FR" dirty="0" err="1" smtClean="0"/>
              <a:t>fmt.Println</a:t>
            </a:r>
            <a:r>
              <a:rPr lang="fr-FR" dirty="0" smtClean="0"/>
              <a:t>. </a:t>
            </a:r>
            <a:r>
              <a:rPr lang="fr-FR" dirty="0" err="1" smtClean="0"/>
              <a:t>Formattage</a:t>
            </a:r>
            <a:r>
              <a:rPr lang="fr-FR" dirty="0" smtClean="0"/>
              <a:t> avec </a:t>
            </a:r>
            <a:r>
              <a:rPr lang="fr-FR" dirty="0" err="1" smtClean="0"/>
              <a:t>Sprintf</a:t>
            </a:r>
            <a:r>
              <a:rPr lang="fr-FR" dirty="0" smtClean="0"/>
              <a:t>…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os : manipulation de fichier (Open, </a:t>
            </a:r>
            <a:r>
              <a:rPr lang="fr-FR" dirty="0" err="1" smtClean="0"/>
              <a:t>OpenFile</a:t>
            </a:r>
            <a:r>
              <a:rPr lang="fr-FR" dirty="0" smtClean="0"/>
              <a:t>, </a:t>
            </a:r>
            <a:r>
              <a:rPr lang="fr-FR" dirty="0" err="1" smtClean="0"/>
              <a:t>Create</a:t>
            </a:r>
            <a:r>
              <a:rPr lang="fr-FR" dirty="0" smtClean="0"/>
              <a:t>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io</a:t>
            </a:r>
            <a:r>
              <a:rPr lang="fr-FR" dirty="0" smtClean="0"/>
              <a:t> : opérations sur les fichiers 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io.Copy</a:t>
            </a:r>
            <a:r>
              <a:rPr lang="fr-FR" dirty="0" smtClean="0"/>
              <a:t> utilise des </a:t>
            </a:r>
            <a:r>
              <a:rPr lang="fr-FR" dirty="0" err="1" smtClean="0"/>
              <a:t>streams</a:t>
            </a:r>
            <a:r>
              <a:rPr lang="fr-FR" dirty="0" smtClean="0"/>
              <a:t> (interface </a:t>
            </a:r>
            <a:r>
              <a:rPr lang="fr-FR" dirty="0" err="1" smtClean="0"/>
              <a:t>io.Reader</a:t>
            </a:r>
            <a:r>
              <a:rPr lang="fr-FR" dirty="0" smtClean="0"/>
              <a:t> et </a:t>
            </a:r>
            <a:r>
              <a:rPr lang="fr-FR" dirty="0" err="1" smtClean="0"/>
              <a:t>io.Writer</a:t>
            </a:r>
            <a:r>
              <a:rPr lang="fr-FR" dirty="0" smtClean="0"/>
              <a:t>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io</a:t>
            </a:r>
            <a:r>
              <a:rPr lang="fr-FR" dirty="0" smtClean="0"/>
              <a:t>/</a:t>
            </a:r>
            <a:r>
              <a:rPr lang="fr-FR" dirty="0" err="1" smtClean="0"/>
              <a:t>util</a:t>
            </a:r>
            <a:r>
              <a:rPr lang="fr-FR" dirty="0" smtClean="0"/>
              <a:t> : utilitaire pour manipuler des fichiers : </a:t>
            </a:r>
            <a:r>
              <a:rPr lang="fr-FR" dirty="0" err="1" smtClean="0"/>
              <a:t>util.ReadAll</a:t>
            </a: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exec</a:t>
            </a:r>
            <a:r>
              <a:rPr lang="fr-FR" dirty="0" smtClean="0"/>
              <a:t> : lancement de commande système (</a:t>
            </a:r>
            <a:r>
              <a:rPr lang="fr-FR" dirty="0" err="1" smtClean="0"/>
              <a:t>exec.Command</a:t>
            </a:r>
            <a:r>
              <a:rPr lang="fr-FR" dirty="0" smtClean="0"/>
              <a:t>())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bytes : manipulation de tableau, buffer de byte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bufio</a:t>
            </a:r>
            <a:r>
              <a:rPr lang="fr-FR" dirty="0" smtClean="0"/>
              <a:t> : création de buffer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gob</a:t>
            </a:r>
            <a:r>
              <a:rPr lang="fr-FR" dirty="0" smtClean="0"/>
              <a:t> : utilisé pour la sérialisation (implémenter </a:t>
            </a:r>
            <a:r>
              <a:rPr lang="fr-FR" dirty="0" err="1" smtClean="0"/>
              <a:t>GobEncode</a:t>
            </a:r>
            <a:r>
              <a:rPr lang="fr-FR" dirty="0" smtClean="0"/>
              <a:t> / </a:t>
            </a:r>
            <a:r>
              <a:rPr lang="fr-FR" dirty="0" err="1" smtClean="0"/>
              <a:t>GobDecode</a:t>
            </a:r>
            <a:r>
              <a:rPr lang="fr-FR" dirty="0" smtClean="0"/>
              <a:t>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time : contient les utilitaires sur le temps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time.Now</a:t>
            </a:r>
            <a:r>
              <a:rPr lang="fr-FR" dirty="0" smtClean="0"/>
              <a:t>() pour la date actuelle. 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time.Sleep</a:t>
            </a:r>
            <a:r>
              <a:rPr lang="fr-FR" dirty="0" smtClean="0"/>
              <a:t>() pour faire une pause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errors</a:t>
            </a:r>
            <a:r>
              <a:rPr lang="fr-FR" dirty="0" smtClean="0"/>
              <a:t> : interface d’une erreur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strings : utilitaire pour manipuler des strings (</a:t>
            </a:r>
            <a:r>
              <a:rPr lang="fr-FR" dirty="0" err="1" smtClean="0"/>
              <a:t>Contains</a:t>
            </a:r>
            <a:r>
              <a:rPr lang="fr-FR" dirty="0" smtClean="0"/>
              <a:t>, </a:t>
            </a:r>
            <a:r>
              <a:rPr lang="fr-FR" dirty="0" err="1" smtClean="0"/>
              <a:t>HasPrefix</a:t>
            </a:r>
            <a:r>
              <a:rPr lang="fr-FR" dirty="0" smtClean="0"/>
              <a:t>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archive : implémentation de zip et tar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crypto : implémentation </a:t>
            </a:r>
            <a:r>
              <a:rPr lang="fr-FR" dirty="0" err="1" smtClean="0"/>
              <a:t>d’aes</a:t>
            </a:r>
            <a:r>
              <a:rPr lang="fr-FR" dirty="0" smtClean="0"/>
              <a:t>, </a:t>
            </a:r>
            <a:r>
              <a:rPr lang="fr-FR" dirty="0" err="1" smtClean="0"/>
              <a:t>rsa</a:t>
            </a:r>
            <a:r>
              <a:rPr lang="fr-FR" dirty="0" smtClean="0"/>
              <a:t>, sha1, md5…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net/http : création d’un serveur http rapide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Pour avoir plus d’informations, la doc est très bien faite : </a:t>
            </a:r>
          </a:p>
          <a:p>
            <a:pPr lvl="1">
              <a:buClr>
                <a:schemeClr val="accent1"/>
              </a:buClr>
            </a:pPr>
            <a:r>
              <a:rPr lang="fr-FR" dirty="0" smtClean="0"/>
              <a:t>			http://golang.org/pkg/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Librairies utiles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30</a:t>
            </a:fld>
            <a:endParaRPr lang="fr-FR"/>
          </a:p>
        </p:txBody>
      </p:sp>
      <p:sp>
        <p:nvSpPr>
          <p:cNvPr id="6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Commencer un projet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372687"/>
            <a:ext cx="770485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i="1" dirty="0" smtClean="0"/>
              <a:t>Si plusieurs projets se trouvent dans les </a:t>
            </a:r>
            <a:r>
              <a:rPr lang="fr-FR" i="1" dirty="0" err="1" smtClean="0"/>
              <a:t>paths</a:t>
            </a:r>
            <a:r>
              <a:rPr lang="fr-FR" i="1" dirty="0" smtClean="0"/>
              <a:t> avec des packages de même nom, il y aura des conflits. Pensez à créer des packages différents et à réutiliser au maximum vos sources.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i="1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31</a:t>
            </a:fld>
            <a:endParaRPr lang="fr-FR"/>
          </a:p>
        </p:txBody>
      </p:sp>
      <p:sp>
        <p:nvSpPr>
          <p:cNvPr id="6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Commencer un projet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32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293096"/>
            <a:ext cx="9144000" cy="707034"/>
          </a:xfrm>
        </p:spPr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9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224318"/>
            <a:ext cx="482453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endParaRPr lang="fr-FR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Gestion de la concurrence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Langage compilé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Langage simple, rapide et solide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Fortement typé statique et dynamique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Typage structurel (interface)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Langage non objet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Gestion des erreurs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Retour multiple de fonction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4</a:t>
            </a:fld>
            <a:endParaRPr lang="fr-FR"/>
          </a:p>
        </p:txBody>
      </p:sp>
      <p:sp>
        <p:nvSpPr>
          <p:cNvPr id="6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604448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Caractéristiques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094224"/>
            <a:ext cx="6966520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Compilateur pour plusieurs OS : Windows, Linux, MacOs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Produit un </a:t>
            </a:r>
            <a:r>
              <a:rPr lang="fr-FR" dirty="0" err="1" smtClean="0"/>
              <a:t>executable</a:t>
            </a:r>
            <a:r>
              <a:rPr lang="fr-FR" dirty="0" smtClean="0"/>
              <a:t> (.</a:t>
            </a:r>
            <a:r>
              <a:rPr lang="fr-FR" dirty="0" err="1" smtClean="0"/>
              <a:t>exe</a:t>
            </a:r>
            <a:r>
              <a:rPr lang="fr-FR" dirty="0" smtClean="0"/>
              <a:t> sous </a:t>
            </a:r>
            <a:r>
              <a:rPr lang="fr-FR" dirty="0" err="1" smtClean="0"/>
              <a:t>windows</a:t>
            </a:r>
            <a:r>
              <a:rPr lang="fr-FR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Embarque toutes les ressources, pas de dépendance externe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Création de l’exécutable avec go </a:t>
            </a:r>
            <a:r>
              <a:rPr lang="fr-FR" dirty="0" err="1" smtClean="0"/>
              <a:t>build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Lancement d’un main avec go </a:t>
            </a:r>
            <a:r>
              <a:rPr lang="fr-FR" dirty="0" err="1" smtClean="0"/>
              <a:t>run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compilé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5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604448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Caractéristiques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43608" y="1412776"/>
            <a:ext cx="504056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/>
              <a:t>Règles de nommage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/>
              <a:t>Type de données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/>
              <a:t>Package et fonction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/>
              <a:t>Structure et interface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/>
              <a:t>Variable et type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/>
              <a:t>Boucle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/>
              <a:t>Concurrence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/>
              <a:t>Gestion des erreurs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3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813690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Nom des variables et fonction en </a:t>
            </a:r>
            <a:r>
              <a:rPr lang="fr-FR" dirty="0" err="1" smtClean="0"/>
              <a:t>mixCaps</a:t>
            </a:r>
            <a:r>
              <a:rPr lang="fr-FR" dirty="0"/>
              <a:t> </a:t>
            </a:r>
            <a:r>
              <a:rPr lang="fr-FR" dirty="0" smtClean="0"/>
              <a:t>: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maVariable</a:t>
            </a:r>
            <a:endParaRPr lang="fr-FR" dirty="0" smtClean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maFonction</a:t>
            </a:r>
            <a:r>
              <a:rPr lang="fr-FR" dirty="0" smtClean="0"/>
              <a:t>()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Pas de _  ni de </a:t>
            </a:r>
            <a:r>
              <a:rPr lang="fr-FR" dirty="0" err="1" smtClean="0"/>
              <a:t>MajCaps</a:t>
            </a:r>
            <a:r>
              <a:rPr lang="fr-FR" dirty="0" smtClean="0"/>
              <a:t> dans les noms de constante</a:t>
            </a:r>
            <a:endParaRPr lang="fr-FR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/>
              <a:t>Les commentaires peuvent être // ou /* */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/>
              <a:t>Les commentaires de variable, fonction, structure publique sont obligatoires et commencent par le nom de l’élément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Toute </a:t>
            </a:r>
            <a:r>
              <a:rPr lang="fr-FR" dirty="0"/>
              <a:t>variable</a:t>
            </a:r>
            <a:r>
              <a:rPr lang="fr-FR" dirty="0" smtClean="0"/>
              <a:t> créée dans une </a:t>
            </a:r>
            <a:r>
              <a:rPr lang="fr-FR" dirty="0"/>
              <a:t>fonction et tout package importé doivent être utilisés, sinon le code ne compile pas.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/>
              <a:t>Le caractère </a:t>
            </a:r>
            <a:r>
              <a:rPr lang="fr-FR" dirty="0" err="1"/>
              <a:t>underscore</a:t>
            </a:r>
            <a:r>
              <a:rPr lang="fr-FR" dirty="0"/>
              <a:t> _ permet de ne pas </a:t>
            </a:r>
            <a:r>
              <a:rPr lang="fr-FR" dirty="0" smtClean="0"/>
              <a:t>récupérer un retour de fonction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Règles de nommage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7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57954"/>
            <a:ext cx="2984183" cy="87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661248"/>
            <a:ext cx="2166938" cy="27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76672"/>
            <a:ext cx="8352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Comme en java, les éléments ont une visibilité qui se limite au package : l’élément est visible en dehors ou ne l’est pas.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La visibilité se définit pour les variables, fonctions, structures et même une interface qui peut ne pas être accessible en dehors du package (notion différente de java).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La visibilité ne se défini pas avec un mot clé comme java (</a:t>
            </a:r>
            <a:r>
              <a:rPr lang="fr-FR" dirty="0" err="1" smtClean="0"/>
              <a:t>private</a:t>
            </a:r>
            <a:r>
              <a:rPr lang="fr-FR" dirty="0" smtClean="0"/>
              <a:t>, public) mais est basé sur la première lettre du nom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Une majuscule pour un élément public : </a:t>
            </a:r>
            <a:r>
              <a:rPr lang="fr-FR" dirty="0" err="1" smtClean="0"/>
              <a:t>MaFonction</a:t>
            </a: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Une minuscule pour un élément </a:t>
            </a:r>
            <a:r>
              <a:rPr lang="fr-FR" dirty="0" err="1" smtClean="0"/>
              <a:t>private</a:t>
            </a:r>
            <a:r>
              <a:rPr lang="fr-FR" dirty="0" smtClean="0"/>
              <a:t> : </a:t>
            </a:r>
            <a:r>
              <a:rPr lang="fr-FR" dirty="0" err="1" smtClean="0"/>
              <a:t>maFonctionPrivee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Visibilité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121302" y="6356352"/>
            <a:ext cx="3619050" cy="365125"/>
          </a:xfrm>
        </p:spPr>
        <p:txBody>
          <a:bodyPr/>
          <a:lstStyle/>
          <a:p>
            <a:r>
              <a:rPr lang="fr-FR" dirty="0" smtClean="0"/>
              <a:t>Syntaxe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8</a:t>
            </a:fld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4075748" cy="375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74" y="5009728"/>
            <a:ext cx="37147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H="1">
            <a:off x="3203848" y="3880954"/>
            <a:ext cx="936104" cy="84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12" idx="2"/>
            <a:endCxn id="18436" idx="0"/>
          </p:cNvCxnSpPr>
          <p:nvPr/>
        </p:nvCxnSpPr>
        <p:spPr>
          <a:xfrm flipH="1">
            <a:off x="6531049" y="3696288"/>
            <a:ext cx="703971" cy="1313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834910" y="33269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Inutile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139952" y="3563724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Correct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4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476672"/>
            <a:ext cx="79928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Une fonction prend n paramètre et en renvoie m : </a:t>
            </a:r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Définir une fonction à une structure : </a:t>
            </a:r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Appel de fonctions : </a:t>
            </a:r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Package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et fonctions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9</a:t>
            </a:fld>
            <a:endParaRPr lang="fr-FR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4" b="11371"/>
          <a:stretch/>
        </p:blipFill>
        <p:spPr bwMode="auto">
          <a:xfrm>
            <a:off x="1115616" y="3594718"/>
            <a:ext cx="1733550" cy="96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05" y="4951678"/>
            <a:ext cx="521779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61470"/>
            <a:ext cx="5708333" cy="40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36" y="1088846"/>
            <a:ext cx="3166110" cy="138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alan">
      <a:dk1>
        <a:sysClr val="windowText" lastClr="000000"/>
      </a:dk1>
      <a:lt1>
        <a:sysClr val="window" lastClr="FFFFFF"/>
      </a:lt1>
      <a:dk2>
        <a:srgbClr val="12397F"/>
      </a:dk2>
      <a:lt2>
        <a:srgbClr val="E9EAF0"/>
      </a:lt2>
      <a:accent1>
        <a:srgbClr val="A64382"/>
      </a:accent1>
      <a:accent2>
        <a:srgbClr val="275748"/>
      </a:accent2>
      <a:accent3>
        <a:srgbClr val="E78D35"/>
      </a:accent3>
      <a:accent4>
        <a:srgbClr val="644F86"/>
      </a:accent4>
      <a:accent5>
        <a:srgbClr val="1D5B95"/>
      </a:accent5>
      <a:accent6>
        <a:srgbClr val="CCB239"/>
      </a:accent6>
      <a:hlink>
        <a:srgbClr val="123382"/>
      </a:hlink>
      <a:folHlink>
        <a:srgbClr val="474659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26699</TotalTime>
  <Words>2010</Words>
  <Application>Microsoft Office PowerPoint</Application>
  <PresentationFormat>Affichage à l'écran (4:3)</PresentationFormat>
  <Paragraphs>799</Paragraphs>
  <Slides>32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Thème Office</vt:lpstr>
      <vt:lpstr>Présentation PowerPoint</vt:lpstr>
      <vt:lpstr>Sommaire</vt:lpstr>
      <vt:lpstr>Introduction</vt:lpstr>
      <vt:lpstr>Caractéristiques</vt:lpstr>
      <vt:lpstr>Langage compilé</vt:lpstr>
      <vt:lpstr>Syntaxe</vt:lpstr>
      <vt:lpstr>Règles de nommage</vt:lpstr>
      <vt:lpstr>Visibilité</vt:lpstr>
      <vt:lpstr>Package et fonctions</vt:lpstr>
      <vt:lpstr>Types de données</vt:lpstr>
      <vt:lpstr>Variables et types</vt:lpstr>
      <vt:lpstr>Tableaux</vt:lpstr>
      <vt:lpstr>Map</vt:lpstr>
      <vt:lpstr>Interface {} et wrapper</vt:lpstr>
      <vt:lpstr>Structures</vt:lpstr>
      <vt:lpstr>Boucles et tests</vt:lpstr>
      <vt:lpstr>Goroutine</vt:lpstr>
      <vt:lpstr>Goroutine (1)</vt:lpstr>
      <vt:lpstr>Goroutine (2)</vt:lpstr>
      <vt:lpstr>Channels (1)</vt:lpstr>
      <vt:lpstr>Channels (2)</vt:lpstr>
      <vt:lpstr>Channels (3)</vt:lpstr>
      <vt:lpstr>Gestion des erreurs (1)</vt:lpstr>
      <vt:lpstr>Gestion des erreurs (2)</vt:lpstr>
      <vt:lpstr>Commencer un projet</vt:lpstr>
      <vt:lpstr>Environnement</vt:lpstr>
      <vt:lpstr>Compilation</vt:lpstr>
      <vt:lpstr>Test</vt:lpstr>
      <vt:lpstr>Serveur web</vt:lpstr>
      <vt:lpstr>Librairies utiles</vt:lpstr>
      <vt:lpstr>Attention</vt:lpstr>
      <vt:lpstr>DEMO</vt:lpstr>
    </vt:vector>
  </TitlesOfParts>
  <Company>BNP Paribas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BARANZINI</dc:creator>
  <cp:lastModifiedBy>Jonathan BARANZINI</cp:lastModifiedBy>
  <cp:revision>359</cp:revision>
  <dcterms:created xsi:type="dcterms:W3CDTF">2015-08-24T09:26:24Z</dcterms:created>
  <dcterms:modified xsi:type="dcterms:W3CDTF">2016-04-26T08:04:42Z</dcterms:modified>
</cp:coreProperties>
</file>