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98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02" y="-7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85BEEA-F5D7-4A43-8907-2AE497405C3E}" type="datetimeFigureOut">
              <a:rPr lang="nb-NO" smtClean="0"/>
              <a:t>14.09.2015</a:t>
            </a:fld>
            <a:endParaRPr lang="nb-N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B1F21F-E91F-417B-92FB-373D3D65AA92}" type="slidenum">
              <a:rPr lang="nb-NO" smtClean="0"/>
              <a:t>‹#›</a:t>
            </a:fld>
            <a:endParaRPr lang="nb-N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31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nb-N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http://www.epmtech.jotne.com</a:t>
            </a:r>
          </a:p>
          <a:p>
            <a:pPr>
              <a:defRPr/>
            </a:pPr>
            <a:r>
              <a:rPr lang="en-US"/>
              <a:t>Copyright Jotne EPM Technology AS</a:t>
            </a:r>
            <a:endParaRPr lang="en-GB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EE7892-AAD6-449C-B2D8-E1085A4BE65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http://www.epmtech.jotne.com</a:t>
            </a:r>
          </a:p>
          <a:p>
            <a:pPr>
              <a:defRPr/>
            </a:pPr>
            <a:r>
              <a:rPr lang="en-US"/>
              <a:t>Copyright Jotne EPM Technology AS</a:t>
            </a:r>
            <a:endParaRPr lang="en-GB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25696B-E979-49A8-8DFF-1CAD718B44F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00828" y="76206"/>
            <a:ext cx="2147888" cy="60309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76206"/>
            <a:ext cx="6296025" cy="60309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http://www.epmtech.jotne.com</a:t>
            </a:r>
          </a:p>
          <a:p>
            <a:pPr>
              <a:defRPr/>
            </a:pPr>
            <a:r>
              <a:rPr lang="en-US"/>
              <a:t>Copyright Jotne EPM Technology AS</a:t>
            </a:r>
            <a:endParaRPr lang="en-GB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774DB9-DD08-4052-AC33-2ED23EDB212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52400" y="76200"/>
            <a:ext cx="7315200" cy="457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68314" y="620713"/>
            <a:ext cx="4064000" cy="2667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84716" y="620713"/>
            <a:ext cx="4064000" cy="2667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8314" y="3440113"/>
            <a:ext cx="4064000" cy="2667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84716" y="3440113"/>
            <a:ext cx="4064000" cy="2667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http://www.epmtech.jotne.com</a:t>
            </a:r>
          </a:p>
          <a:p>
            <a:pPr>
              <a:defRPr/>
            </a:pPr>
            <a:r>
              <a:rPr lang="en-US"/>
              <a:t>Copyright Jotne EPM Technology AS</a:t>
            </a:r>
            <a:endParaRPr lang="en-GB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12D7DB-4512-4596-AA11-2E098296A13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8536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273174"/>
            <a:ext cx="8229600" cy="50006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ASCE IWCCE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/>
                </a:solidFill>
              </a:defRPr>
            </a:lvl1pPr>
          </a:lstStyle>
          <a:p>
            <a:fld id="{0D985F2E-C0B5-4AE9-8706-5FE0B390D41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1129146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>
                <a:latin typeface="Calibri" pitchFamily="34" charset="0"/>
                <a:cs typeface="Calibri" pitchFamily="34" charset="0"/>
              </a:defRPr>
            </a:lvl1pPr>
            <a:lvl2pPr>
              <a:defRPr sz="2000">
                <a:latin typeface="Calibri" pitchFamily="34" charset="0"/>
                <a:cs typeface="Calibri" pitchFamily="34" charset="0"/>
              </a:defRPr>
            </a:lvl2pPr>
            <a:lvl3pPr>
              <a:defRPr sz="1800">
                <a:latin typeface="Calibri" pitchFamily="34" charset="0"/>
                <a:cs typeface="Calibri" pitchFamily="34" charset="0"/>
              </a:defRPr>
            </a:lvl3pPr>
            <a:lvl4pPr>
              <a:defRPr sz="1600">
                <a:latin typeface="Calibri" pitchFamily="34" charset="0"/>
                <a:cs typeface="Calibri" pitchFamily="34" charset="0"/>
              </a:defRPr>
            </a:lvl4pPr>
            <a:lvl5pPr>
              <a:defRPr sz="16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r>
              <a:rPr lang="en-US"/>
              <a:t>http://www.epmtech.jotne.com</a:t>
            </a:r>
          </a:p>
          <a:p>
            <a:pPr>
              <a:defRPr/>
            </a:pPr>
            <a:r>
              <a:rPr lang="en-US"/>
              <a:t>Copyright Jotne EPM Technology AS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fld id="{FD463C60-DD55-4E98-8145-8EFE4D1DF3D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6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http://www.epmtech.jotne.com</a:t>
            </a:r>
          </a:p>
          <a:p>
            <a:pPr>
              <a:defRPr/>
            </a:pPr>
            <a:r>
              <a:rPr lang="en-US"/>
              <a:t>Copyright Jotne EPM Technology AS</a:t>
            </a:r>
            <a:endParaRPr lang="en-GB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2A103E-37CE-4AB9-8AC4-2D736F048B7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314" y="620713"/>
            <a:ext cx="4064000" cy="5486400"/>
          </a:xfrm>
        </p:spPr>
        <p:txBody>
          <a:bodyPr/>
          <a:lstStyle>
            <a:lvl1pPr>
              <a:defRPr sz="2400">
                <a:latin typeface="Calibri" pitchFamily="34" charset="0"/>
                <a:cs typeface="Calibri" pitchFamily="34" charset="0"/>
              </a:defRPr>
            </a:lvl1pPr>
            <a:lvl2pPr>
              <a:defRPr sz="2000">
                <a:latin typeface="Calibri" pitchFamily="34" charset="0"/>
                <a:cs typeface="Calibri" pitchFamily="34" charset="0"/>
              </a:defRPr>
            </a:lvl2pPr>
            <a:lvl3pPr>
              <a:defRPr sz="1800">
                <a:latin typeface="Calibri" pitchFamily="34" charset="0"/>
                <a:cs typeface="Calibri" pitchFamily="34" charset="0"/>
              </a:defRPr>
            </a:lvl3pPr>
            <a:lvl4pPr>
              <a:defRPr sz="1600">
                <a:latin typeface="Calibri" pitchFamily="34" charset="0"/>
                <a:cs typeface="Calibri" pitchFamily="34" charset="0"/>
              </a:defRPr>
            </a:lvl4pPr>
            <a:lvl5pPr>
              <a:defRPr sz="1600">
                <a:latin typeface="Calibri" pitchFamily="34" charset="0"/>
                <a:cs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nb-NO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4716" y="620713"/>
            <a:ext cx="4064000" cy="5486400"/>
          </a:xfrm>
        </p:spPr>
        <p:txBody>
          <a:bodyPr/>
          <a:lstStyle>
            <a:lvl1pPr>
              <a:defRPr sz="2400">
                <a:latin typeface="Calibri" pitchFamily="34" charset="0"/>
                <a:cs typeface="Calibri" pitchFamily="34" charset="0"/>
              </a:defRPr>
            </a:lvl1pPr>
            <a:lvl2pPr>
              <a:defRPr sz="2000">
                <a:latin typeface="Calibri" pitchFamily="34" charset="0"/>
                <a:cs typeface="Calibri" pitchFamily="34" charset="0"/>
              </a:defRPr>
            </a:lvl2pPr>
            <a:lvl3pPr>
              <a:defRPr sz="1800">
                <a:latin typeface="Calibri" pitchFamily="34" charset="0"/>
                <a:cs typeface="Calibri" pitchFamily="34" charset="0"/>
              </a:defRPr>
            </a:lvl3pPr>
            <a:lvl4pPr>
              <a:defRPr sz="1600">
                <a:latin typeface="Calibri" pitchFamily="34" charset="0"/>
                <a:cs typeface="Calibri" pitchFamily="34" charset="0"/>
              </a:defRPr>
            </a:lvl4pPr>
            <a:lvl5pPr>
              <a:defRPr sz="1600">
                <a:latin typeface="Calibri" pitchFamily="34" charset="0"/>
                <a:cs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nb-NO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r>
              <a:rPr lang="en-US"/>
              <a:t>http://www.epmtech.jotne.com</a:t>
            </a:r>
          </a:p>
          <a:p>
            <a:pPr>
              <a:defRPr/>
            </a:pPr>
            <a:r>
              <a:rPr lang="en-US"/>
              <a:t>Copyright Jotne EPM Technology AS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fld id="{79252DBD-7634-4623-806F-EE83514894E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http://www.epmtech.jotne.com</a:t>
            </a:r>
          </a:p>
          <a:p>
            <a:pPr>
              <a:defRPr/>
            </a:pPr>
            <a:r>
              <a:rPr lang="en-US"/>
              <a:t>Copyright Jotne EPM Technology AS</a:t>
            </a:r>
            <a:endParaRPr lang="en-GB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F85E3F-0E23-46DD-BE56-A08677C8D19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r>
              <a:rPr lang="en-US"/>
              <a:t>http://www.epmtech.jotne.com</a:t>
            </a:r>
          </a:p>
          <a:p>
            <a:pPr>
              <a:defRPr/>
            </a:pPr>
            <a:r>
              <a:rPr lang="en-US"/>
              <a:t>Copyright Jotne EPM Technology AS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fld id="{01B3951D-AA11-4458-95ED-2C6332E761C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http://www.epmtech.jotne.com</a:t>
            </a:r>
          </a:p>
          <a:p>
            <a:pPr>
              <a:defRPr/>
            </a:pPr>
            <a:r>
              <a:rPr lang="en-US"/>
              <a:t>Copyright Jotne EPM Technology AS</a:t>
            </a:r>
            <a:endParaRPr lang="en-GB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24D0AD-7A15-4A13-8AB4-E978F6D29BE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6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http://www.epmtech.jotne.com</a:t>
            </a:r>
          </a:p>
          <a:p>
            <a:pPr>
              <a:defRPr/>
            </a:pPr>
            <a:r>
              <a:rPr lang="en-US"/>
              <a:t>Copyright Jotne EPM Technology AS</a:t>
            </a:r>
            <a:endParaRPr lang="en-GB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5382F-4399-4F27-9F1C-3D9030B0E78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nb-NO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http://www.epmtech.jotne.com</a:t>
            </a:r>
          </a:p>
          <a:p>
            <a:pPr>
              <a:defRPr/>
            </a:pPr>
            <a:r>
              <a:rPr lang="en-US"/>
              <a:t>Copyright Jotne EPM Technology AS</a:t>
            </a:r>
            <a:endParaRPr lang="en-GB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4B897C-3A14-406E-B958-55CD9072BA2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620713"/>
            <a:ext cx="82804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0"/>
            <a:r>
              <a:rPr lang="en-GB" smtClean="0"/>
              <a:t>Second level</a:t>
            </a:r>
          </a:p>
          <a:p>
            <a:pPr lvl="1"/>
            <a:r>
              <a:rPr lang="en-GB" smtClean="0"/>
              <a:t>Third level</a:t>
            </a:r>
          </a:p>
          <a:p>
            <a:pPr lvl="2"/>
            <a:r>
              <a:rPr lang="en-GB" smtClean="0"/>
              <a:t>Fourth level</a:t>
            </a:r>
          </a:p>
          <a:p>
            <a:pPr lvl="3"/>
            <a:r>
              <a:rPr lang="en-GB" smtClean="0"/>
              <a:t>Fifth level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B1B3B4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b-NO" sz="1800">
              <a:solidFill>
                <a:srgbClr val="FFFFFF"/>
              </a:solidFill>
              <a:latin typeface="+mn-lt"/>
              <a:cs typeface="+mn-cs"/>
            </a:endParaRP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0" y="6"/>
            <a:ext cx="9144000" cy="612775"/>
          </a:xfrm>
          <a:prstGeom prst="rect">
            <a:avLst/>
          </a:prstGeom>
          <a:solidFill>
            <a:srgbClr val="B1B3B4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b-NO" sz="1800">
              <a:solidFill>
                <a:srgbClr val="FFFFFF"/>
              </a:solidFill>
              <a:latin typeface="+mn-lt"/>
              <a:cs typeface="+mn-cs"/>
            </a:endParaRP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76200"/>
            <a:ext cx="7315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70000"/>
              </a:lnSpc>
              <a:spcBef>
                <a:spcPct val="50000"/>
              </a:spcBef>
              <a:defRPr sz="1000">
                <a:latin typeface="Calibri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http://www.epmtech.jotne.com</a:t>
            </a:r>
          </a:p>
          <a:p>
            <a:pPr>
              <a:defRPr/>
            </a:pPr>
            <a:r>
              <a:rPr lang="en-US"/>
              <a:t>Copyright Jotne EPM Technology AS</a:t>
            </a:r>
            <a:endParaRPr lang="en-GB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3320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209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93C58644-77F8-4EE8-B9AB-4B8AC8C2E18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pic>
        <p:nvPicPr>
          <p:cNvPr id="3081" name="Picture 9" descr="Jotne-logo.png"/>
          <p:cNvPicPr>
            <a:picLocks noChangeAspect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7572376" y="117475"/>
            <a:ext cx="1357313" cy="382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sldNum="0"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nb-NO" dirty="0" smtClean="0">
                <a:latin typeface="Arial" pitchFamily="34" charset="0"/>
                <a:cs typeface="Arial" pitchFamily="34" charset="0"/>
              </a:rPr>
              <a:t>bim-api.xyz</a:t>
            </a:r>
            <a:endParaRPr lang="nb-NO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dirty="0" smtClean="0">
                <a:latin typeface="Arial" pitchFamily="34" charset="0"/>
                <a:cs typeface="Arial" pitchFamily="34" charset="0"/>
              </a:rPr>
              <a:t>Jotne BIM demo server</a:t>
            </a:r>
          </a:p>
          <a:p>
            <a:r>
              <a:rPr lang="nb-NO" dirty="0" smtClean="0">
                <a:latin typeface="Arial" pitchFamily="34" charset="0"/>
                <a:cs typeface="Arial" pitchFamily="34" charset="0"/>
              </a:rPr>
              <a:t>aet(at)jotne.com </a:t>
            </a:r>
            <a:br>
              <a:rPr lang="nb-NO" dirty="0" smtClean="0">
                <a:latin typeface="Arial" pitchFamily="34" charset="0"/>
                <a:cs typeface="Arial" pitchFamily="34" charset="0"/>
              </a:rPr>
            </a:br>
            <a:r>
              <a:rPr lang="nb-NO" dirty="0" smtClean="0">
                <a:latin typeface="Arial" pitchFamily="34" charset="0"/>
                <a:cs typeface="Arial" pitchFamily="34" charset="0"/>
              </a:rPr>
              <a:t>2015-09-14</a:t>
            </a:r>
            <a:endParaRPr lang="nb-NO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6460976" y="2221632"/>
            <a:ext cx="1944216" cy="172819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nb-NO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TOMCAT Servlet Container</a:t>
            </a:r>
            <a:endParaRPr lang="nb-NO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308576" y="2069232"/>
            <a:ext cx="1944216" cy="172819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nb-NO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TOMCAT Servlet Container</a:t>
            </a:r>
            <a:endParaRPr lang="nb-NO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Server layout – SSL (https) communication</a:t>
            </a:r>
            <a:endParaRPr lang="nb-NO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http://www.epmtech.jotne.com</a:t>
            </a:r>
          </a:p>
          <a:p>
            <a:pPr>
              <a:defRPr/>
            </a:pPr>
            <a:r>
              <a:rPr lang="en-US" smtClean="0"/>
              <a:t>Copyright Jotne EPM Technology AS</a:t>
            </a:r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2915816" y="908720"/>
            <a:ext cx="2664296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NGINX</a:t>
            </a:r>
            <a:br>
              <a:rPr lang="nb-NO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r>
              <a:rPr lang="nb-NO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Web front-end (proxy)</a:t>
            </a:r>
            <a:endParaRPr lang="nb-NO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Flowchart: Document 5"/>
          <p:cNvSpPr/>
          <p:nvPr/>
        </p:nvSpPr>
        <p:spPr>
          <a:xfrm>
            <a:off x="3588602" y="2276872"/>
            <a:ext cx="1296144" cy="1296144"/>
          </a:xfrm>
          <a:prstGeom prst="flowChartDocumen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Server Certificate</a:t>
            </a:r>
            <a:endParaRPr lang="nb-NO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156176" y="1916832"/>
            <a:ext cx="1944216" cy="172819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nb-NO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TOMCAT Servlet Container</a:t>
            </a:r>
            <a:endParaRPr lang="nb-NO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948264" y="2780928"/>
            <a:ext cx="1008112" cy="72008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nb-NO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Web Service</a:t>
            </a:r>
            <a:endParaRPr lang="nb-NO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Elbow Connector 9"/>
          <p:cNvCxnSpPr>
            <a:stCxn id="5" idx="3"/>
            <a:endCxn id="8" idx="0"/>
          </p:cNvCxnSpPr>
          <p:nvPr/>
        </p:nvCxnSpPr>
        <p:spPr>
          <a:xfrm>
            <a:off x="5580112" y="1304764"/>
            <a:ext cx="1548172" cy="612068"/>
          </a:xfrm>
          <a:prstGeom prst="bentConnector2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ular Callout 11"/>
          <p:cNvSpPr/>
          <p:nvPr/>
        </p:nvSpPr>
        <p:spPr>
          <a:xfrm>
            <a:off x="7596336" y="836712"/>
            <a:ext cx="1368152" cy="576064"/>
          </a:xfrm>
          <a:prstGeom prst="wedgeRoundRectCallout">
            <a:avLst>
              <a:gd name="adj1" fmla="val -82249"/>
              <a:gd name="adj2" fmla="val 71080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solidFill>
              <a:srgbClr val="00B050">
                <a:alpha val="4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http port  8080 (ex)</a:t>
            </a:r>
            <a:endParaRPr lang="nb-NO" sz="16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4" name="Straight Arrow Connector 13"/>
          <p:cNvCxnSpPr>
            <a:stCxn id="5" idx="2"/>
            <a:endCxn id="6" idx="0"/>
          </p:cNvCxnSpPr>
          <p:nvPr/>
        </p:nvCxnSpPr>
        <p:spPr>
          <a:xfrm flipH="1">
            <a:off x="4236674" y="1700808"/>
            <a:ext cx="11290" cy="576064"/>
          </a:xfrm>
          <a:prstGeom prst="straightConnector1">
            <a:avLst/>
          </a:prstGeom>
          <a:ln w="25400">
            <a:solidFill>
              <a:srgbClr val="7030A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Left-Right Arrow 16"/>
          <p:cNvSpPr/>
          <p:nvPr/>
        </p:nvSpPr>
        <p:spPr>
          <a:xfrm>
            <a:off x="251520" y="980728"/>
            <a:ext cx="2664296" cy="648072"/>
          </a:xfrm>
          <a:prstGeom prst="leftRightArrow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https port 443</a:t>
            </a:r>
            <a:endParaRPr lang="nb-NO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697303" y="4221088"/>
            <a:ext cx="1512168" cy="432048"/>
          </a:xfrm>
          <a:prstGeom prst="rect">
            <a:avLst/>
          </a:prstGeom>
          <a:solidFill>
            <a:srgbClr val="FF898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API</a:t>
            </a:r>
            <a:endParaRPr lang="nb-NO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Flowchart: Magnetic Disk 22"/>
          <p:cNvSpPr/>
          <p:nvPr/>
        </p:nvSpPr>
        <p:spPr>
          <a:xfrm>
            <a:off x="6660232" y="5013176"/>
            <a:ext cx="1584176" cy="10801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Database</a:t>
            </a:r>
            <a:endParaRPr lang="nb-NO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6" name="Straight Arrow Connector 25"/>
          <p:cNvCxnSpPr>
            <a:stCxn id="22" idx="2"/>
            <a:endCxn id="23" idx="1"/>
          </p:cNvCxnSpPr>
          <p:nvPr/>
        </p:nvCxnSpPr>
        <p:spPr>
          <a:xfrm flipH="1">
            <a:off x="7452320" y="4653136"/>
            <a:ext cx="1067" cy="360040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7" idx="2"/>
            <a:endCxn id="22" idx="0"/>
          </p:cNvCxnSpPr>
          <p:nvPr/>
        </p:nvCxnSpPr>
        <p:spPr>
          <a:xfrm>
            <a:off x="7452320" y="3501008"/>
            <a:ext cx="1067" cy="720080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 Box 6"/>
          <p:cNvSpPr txBox="1">
            <a:spLocks noChangeArrowheads="1"/>
          </p:cNvSpPr>
          <p:nvPr/>
        </p:nvSpPr>
        <p:spPr bwMode="auto">
          <a:xfrm>
            <a:off x="395536" y="4005064"/>
            <a:ext cx="4752528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68288" indent="-268288">
              <a:buFontTx/>
              <a:buChar char="•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(Apache may be an alternative to NGINX)</a:t>
            </a:r>
          </a:p>
          <a:p>
            <a:pPr marL="268288" indent="-268288">
              <a:buFontTx/>
              <a:buChar char="•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There may be multiple TOMCAT’s communication on separate ports. Web front-end dispatch to correct one based on URL</a:t>
            </a:r>
          </a:p>
          <a:p>
            <a:pPr marL="268288" indent="-268288">
              <a:buFontTx/>
              <a:buChar char="•"/>
            </a:pPr>
            <a:endParaRPr lang="en-US" sz="2000" dirty="0" smtClean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6460976" y="2221632"/>
            <a:ext cx="1944216" cy="172819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nb-NO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TOMCAT Servlet Container</a:t>
            </a:r>
            <a:endParaRPr lang="nb-NO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308576" y="2069232"/>
            <a:ext cx="1944216" cy="172819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nb-NO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TOMCAT Servlet Container</a:t>
            </a:r>
            <a:endParaRPr lang="nb-NO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Server layout – http communication</a:t>
            </a:r>
            <a:endParaRPr lang="nb-NO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http://www.epmtech.jotne.com</a:t>
            </a:r>
          </a:p>
          <a:p>
            <a:pPr>
              <a:defRPr/>
            </a:pPr>
            <a:r>
              <a:rPr lang="en-US" smtClean="0"/>
              <a:t>Copyright Jotne EPM Technology AS</a:t>
            </a:r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2915816" y="908720"/>
            <a:ext cx="2664296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NGINX</a:t>
            </a:r>
            <a:br>
              <a:rPr lang="nb-NO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r>
              <a:rPr lang="nb-NO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Web front-end (proxy)</a:t>
            </a:r>
            <a:endParaRPr lang="nb-NO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156176" y="1916832"/>
            <a:ext cx="1944216" cy="172819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nb-NO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TOMCAT Servlet Container</a:t>
            </a:r>
            <a:endParaRPr lang="nb-NO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948264" y="2780928"/>
            <a:ext cx="1008112" cy="72008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nb-NO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Web Service</a:t>
            </a:r>
            <a:endParaRPr lang="nb-NO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Elbow Connector 9"/>
          <p:cNvCxnSpPr>
            <a:stCxn id="5" idx="3"/>
            <a:endCxn id="8" idx="0"/>
          </p:cNvCxnSpPr>
          <p:nvPr/>
        </p:nvCxnSpPr>
        <p:spPr>
          <a:xfrm>
            <a:off x="5580112" y="1304764"/>
            <a:ext cx="1548172" cy="612068"/>
          </a:xfrm>
          <a:prstGeom prst="bentConnector2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ular Callout 11"/>
          <p:cNvSpPr/>
          <p:nvPr/>
        </p:nvSpPr>
        <p:spPr>
          <a:xfrm>
            <a:off x="7596336" y="836712"/>
            <a:ext cx="1368152" cy="576064"/>
          </a:xfrm>
          <a:prstGeom prst="wedgeRoundRectCallout">
            <a:avLst>
              <a:gd name="adj1" fmla="val -82249"/>
              <a:gd name="adj2" fmla="val 71080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solidFill>
              <a:srgbClr val="00B050">
                <a:alpha val="4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http port  8080 (ex)</a:t>
            </a:r>
            <a:endParaRPr lang="nb-NO" sz="16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Left-Right Arrow 16"/>
          <p:cNvSpPr/>
          <p:nvPr/>
        </p:nvSpPr>
        <p:spPr>
          <a:xfrm>
            <a:off x="251520" y="980728"/>
            <a:ext cx="2664296" cy="648072"/>
          </a:xfrm>
          <a:prstGeom prst="leftRightArrow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http port 80</a:t>
            </a:r>
            <a:endParaRPr lang="nb-NO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697303" y="4221088"/>
            <a:ext cx="1512168" cy="432048"/>
          </a:xfrm>
          <a:prstGeom prst="rect">
            <a:avLst/>
          </a:prstGeom>
          <a:solidFill>
            <a:srgbClr val="FF898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API</a:t>
            </a:r>
            <a:endParaRPr lang="nb-NO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Flowchart: Magnetic Disk 22"/>
          <p:cNvSpPr/>
          <p:nvPr/>
        </p:nvSpPr>
        <p:spPr>
          <a:xfrm>
            <a:off x="6660232" y="5013176"/>
            <a:ext cx="1584176" cy="10801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Database</a:t>
            </a:r>
            <a:endParaRPr lang="nb-NO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6" name="Straight Arrow Connector 25"/>
          <p:cNvCxnSpPr>
            <a:stCxn id="22" idx="2"/>
            <a:endCxn id="23" idx="1"/>
          </p:cNvCxnSpPr>
          <p:nvPr/>
        </p:nvCxnSpPr>
        <p:spPr>
          <a:xfrm flipH="1">
            <a:off x="7452320" y="4653136"/>
            <a:ext cx="1067" cy="360040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7" idx="2"/>
            <a:endCxn id="22" idx="0"/>
          </p:cNvCxnSpPr>
          <p:nvPr/>
        </p:nvCxnSpPr>
        <p:spPr>
          <a:xfrm>
            <a:off x="7452320" y="3501008"/>
            <a:ext cx="1067" cy="720080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Box 6"/>
          <p:cNvSpPr txBox="1">
            <a:spLocks noChangeArrowheads="1"/>
          </p:cNvSpPr>
          <p:nvPr/>
        </p:nvSpPr>
        <p:spPr bwMode="auto">
          <a:xfrm>
            <a:off x="179512" y="2204864"/>
            <a:ext cx="4752528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68288" indent="-268288">
              <a:buFontTx/>
              <a:buChar char="•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(Apache may be an alternative to NGINX)</a:t>
            </a:r>
          </a:p>
          <a:p>
            <a:pPr marL="268288" indent="-268288">
              <a:buFontTx/>
              <a:buChar char="•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There may be multiple TOMCAT’s communication on separate ports. Web front-end dispatch to correct one based on URL</a:t>
            </a:r>
          </a:p>
          <a:p>
            <a:pPr marL="268288" indent="-268288">
              <a:buFontTx/>
              <a:buChar char="•"/>
            </a:pPr>
            <a:endParaRPr lang="en-US" sz="2000" dirty="0" smtClean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JotnePot">
  <a:themeElements>
    <a:clrScheme name="JotnePot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JotnePot">
      <a:majorFont>
        <a:latin typeface="Times New Roman"/>
        <a:ea typeface=""/>
        <a:cs typeface="Times New Roman"/>
      </a:majorFont>
      <a:minorFont>
        <a:latin typeface="Times New Roman"/>
        <a:ea typeface="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JotnePot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otnePot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otnePot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otnePot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otnePo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otnePo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otnePo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139</Words>
  <Application>Microsoft Office PowerPoint</Application>
  <PresentationFormat>On-screen Show (4:3)</PresentationFormat>
  <Paragraphs>32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JotnePot</vt:lpstr>
      <vt:lpstr>bim-api.xyz</vt:lpstr>
      <vt:lpstr>Server layout – SSL (https) communication</vt:lpstr>
      <vt:lpstr>Server layout – http communication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bim-api.xyz</dc:title>
  <dc:creator>Arne Tøn</dc:creator>
  <cp:lastModifiedBy>Arne Tøn</cp:lastModifiedBy>
  <cp:revision>8</cp:revision>
  <dcterms:created xsi:type="dcterms:W3CDTF">2015-09-14T10:38:10Z</dcterms:created>
  <dcterms:modified xsi:type="dcterms:W3CDTF">2015-09-14T11:11:21Z</dcterms:modified>
</cp:coreProperties>
</file>