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9" r:id="rId5"/>
    <p:sldId id="257" r:id="rId6"/>
    <p:sldId id="268" r:id="rId7"/>
    <p:sldId id="264" r:id="rId8"/>
    <p:sldId id="266" r:id="rId9"/>
    <p:sldId id="270"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FF601F8-B07B-4272-8DB8-8DBADFB4D245}"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15A9F1F-C181-497E-99D2-70DB0B99E567}"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FF601F8-B07B-4272-8DB8-8DBADFB4D24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FF601F8-B07B-4272-8DB8-8DBADFB4D24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FF601F8-B07B-4272-8DB8-8DBADFB4D24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DFF601F8-B07B-4272-8DB8-8DBADFB4D24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DFF601F8-B07B-4272-8DB8-8DBADFB4D245}"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DFF601F8-B07B-4272-8DB8-8DBADFB4D245}"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FF601F8-B07B-4272-8DB8-8DBADFB4D245}"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DFF601F8-B07B-4272-8DB8-8DBADFB4D245}"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FF601F8-B07B-4272-8DB8-8DBADFB4D245}"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FF601F8-B07B-4272-8DB8-8DBADFB4D245}"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15A9F1F-C181-497E-99D2-70DB0B99E567}"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FF601F8-B07B-4272-8DB8-8DBADFB4D245}"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15A9F1F-C181-497E-99D2-70DB0B99E56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416050"/>
          </a:xfrm>
        </p:spPr>
        <p:txBody>
          <a:bodyPr/>
          <a:lstStyle/>
          <a:p>
            <a:r>
              <a:rPr lang="en-US" sz="48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Data Engineering</a:t>
            </a:r>
            <a:endParaRPr lang="en-US" sz="48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US" u="sng" dirty="0">
                <a:ln/>
                <a:solidFill>
                  <a:schemeClr val="tx1"/>
                </a:solidFill>
                <a:effectLst>
                  <a:outerShdw blurRad="38100" dist="25400" dir="5400000" algn="ctr" rotWithShape="0">
                    <a:srgbClr val="6E747A">
                      <a:alpha val="43000"/>
                    </a:srgbClr>
                  </a:outerShdw>
                </a:effectLst>
                <a:latin typeface="Calibri" panose="020F0502020204030204" charset="0"/>
                <a:cs typeface="Calibri" panose="020F0502020204030204" charset="0"/>
              </a:rPr>
              <a:t>Oleh</a:t>
            </a:r>
            <a:endParaRPr lang="en-US" dirty="0">
              <a:ln/>
              <a:solidFill>
                <a:schemeClr val="tx1"/>
              </a:solidFill>
              <a:effectLst>
                <a:outerShdw blurRad="38100" dist="25400" dir="5400000" algn="ctr" rotWithShape="0">
                  <a:srgbClr val="6E747A">
                    <a:alpha val="43000"/>
                  </a:srgbClr>
                </a:outerShdw>
              </a:effectLst>
              <a:latin typeface="Calibri" panose="020F0502020204030204" charset="0"/>
              <a:cs typeface="Calibri" panose="020F0502020204030204" charset="0"/>
            </a:endParaRPr>
          </a:p>
          <a:p>
            <a:r>
              <a:rPr lang="en-US" dirty="0">
                <a:ln/>
                <a:solidFill>
                  <a:schemeClr val="tx1"/>
                </a:solidFill>
                <a:effectLst>
                  <a:outerShdw blurRad="38100" dist="25400" dir="5400000" algn="ctr" rotWithShape="0">
                    <a:srgbClr val="6E747A">
                      <a:alpha val="43000"/>
                    </a:srgbClr>
                  </a:outerShdw>
                </a:effectLst>
                <a:latin typeface="Calibri" panose="020F0502020204030204" charset="0"/>
                <a:cs typeface="Calibri" panose="020F0502020204030204" charset="0"/>
              </a:rPr>
              <a:t>Julianto Wibowo, SE, </a:t>
            </a:r>
            <a:r>
              <a:rPr lang="en-US" b="0" i="0" dirty="0">
                <a:ln/>
                <a:solidFill>
                  <a:schemeClr val="tx1"/>
                </a:solidFill>
                <a:effectLst>
                  <a:outerShdw blurRad="38100" dist="25400" dir="5400000" algn="ctr" rotWithShape="0">
                    <a:srgbClr val="6E747A">
                      <a:alpha val="43000"/>
                    </a:srgbClr>
                  </a:outerShdw>
                </a:effectLst>
                <a:latin typeface="Calibri" panose="020F0502020204030204" charset="0"/>
                <a:cs typeface="Calibri" panose="020F0502020204030204" charset="0"/>
              </a:rPr>
              <a:t>MMSI.</a:t>
            </a:r>
            <a:endParaRPr lang="en-US" b="0" i="0" dirty="0">
              <a:ln/>
              <a:solidFill>
                <a:schemeClr val="tx1"/>
              </a:solidFill>
              <a:effectLst>
                <a:outerShdw blurRad="38100" dist="25400" dir="5400000" algn="ctr" rotWithShape="0">
                  <a:srgbClr val="6E747A">
                    <a:alpha val="43000"/>
                  </a:srgbClr>
                </a:outerShdw>
              </a:effectLst>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9550"/>
            <a:ext cx="10972800" cy="582613"/>
          </a:xfrm>
        </p:spPr>
        <p:txBody>
          <a:bodyPr/>
          <a:lstStyle/>
          <a:p>
            <a:r>
              <a:rPr lang="en-US" sz="4400" b="1" i="0"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M</a:t>
            </a:r>
            <a:r>
              <a:rPr lang="id-ID" altLang="en-US" sz="4400" b="1" i="0"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ateri</a:t>
            </a:r>
            <a:r>
              <a:rPr lang="en-US" sz="4400" b="1" i="0"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 </a:t>
            </a:r>
            <a:r>
              <a:rPr lang="en-US" sz="4400" b="1" i="0" dirty="0" err="1">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Pembelajaran</a:t>
            </a:r>
            <a:endParaRPr lang="en-US" sz="4400" b="1" i="0" dirty="0" err="1">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endParaRPr>
          </a:p>
        </p:txBody>
      </p:sp>
      <p:sp>
        <p:nvSpPr>
          <p:cNvPr id="3" name="Content Placeholder 2"/>
          <p:cNvSpPr>
            <a:spLocks noGrp="1"/>
          </p:cNvSpPr>
          <p:nvPr>
            <p:ph idx="1"/>
          </p:nvPr>
        </p:nvSpPr>
        <p:spPr/>
        <p:txBody>
          <a:bodyPr>
            <a:scene3d>
              <a:camera prst="orthographicFront"/>
              <a:lightRig rig="threePt" dir="t"/>
            </a:scene3d>
          </a:bodyPr>
          <a:lstStyle/>
          <a:p>
            <a:r>
              <a:rPr lang="id-ID" altLang="en-US" dirty="0">
                <a:ln/>
                <a:solidFill>
                  <a:schemeClr val="tx1"/>
                </a:solidFill>
                <a:effectLst>
                  <a:outerShdw blurRad="38100" dist="25400" dir="5400000" algn="ctr" rotWithShape="0">
                    <a:srgbClr val="6E747A">
                      <a:alpha val="43000"/>
                    </a:srgbClr>
                  </a:outerShdw>
                </a:effectLst>
              </a:rPr>
              <a:t>Peran Data Engineer.</a:t>
            </a:r>
            <a:endParaRPr lang="id-ID" altLang="en-US" dirty="0">
              <a:ln/>
              <a:solidFill>
                <a:schemeClr val="tx1"/>
              </a:solidFill>
              <a:effectLst>
                <a:outerShdw blurRad="38100" dist="25400" dir="5400000" algn="ctr" rotWithShape="0">
                  <a:srgbClr val="6E747A">
                    <a:alpha val="43000"/>
                  </a:srgbClr>
                </a:outerShdw>
              </a:effectLst>
            </a:endParaRPr>
          </a:p>
          <a:p>
            <a:r>
              <a:rPr lang="id-ID" altLang="en-US" dirty="0">
                <a:ln/>
                <a:solidFill>
                  <a:schemeClr val="tx1"/>
                </a:solidFill>
                <a:effectLst>
                  <a:outerShdw blurRad="38100" dist="25400" dir="5400000" algn="ctr" rotWithShape="0">
                    <a:srgbClr val="6E747A">
                      <a:alpha val="43000"/>
                    </a:srgbClr>
                  </a:outerShdw>
                </a:effectLst>
              </a:rPr>
              <a:t>Proses Data Engineering.</a:t>
            </a:r>
            <a:endParaRPr lang="id-ID" altLang="en-US" dirty="0">
              <a:ln/>
              <a:solidFill>
                <a:schemeClr val="tx1"/>
              </a:solidFill>
              <a:effectLst>
                <a:outerShdw blurRad="38100" dist="25400" dir="5400000" algn="ctr" rotWithShape="0">
                  <a:srgbClr val="6E747A">
                    <a:alpha val="43000"/>
                  </a:srgbClr>
                </a:outerShdw>
              </a:effectLst>
            </a:endParaRPr>
          </a:p>
          <a:p>
            <a:r>
              <a:rPr lang="id-ID" altLang="en-US" dirty="0">
                <a:ln/>
                <a:solidFill>
                  <a:schemeClr val="tx1"/>
                </a:solidFill>
                <a:effectLst>
                  <a:outerShdw blurRad="38100" dist="25400" dir="5400000" algn="ctr" rotWithShape="0">
                    <a:srgbClr val="6E747A">
                      <a:alpha val="43000"/>
                    </a:srgbClr>
                  </a:outerShdw>
                </a:effectLst>
                <a:sym typeface="+mn-ea"/>
              </a:rPr>
              <a:t>Data Warehouse.</a:t>
            </a:r>
            <a:endParaRPr lang="id-ID" altLang="en-US" dirty="0">
              <a:ln/>
              <a:solidFill>
                <a:schemeClr val="tx1"/>
              </a:solidFill>
              <a:effectLst>
                <a:outerShdw blurRad="38100" dist="25400" dir="5400000" algn="ctr" rotWithShape="0">
                  <a:srgbClr val="6E747A">
                    <a:alpha val="43000"/>
                  </a:srgbClr>
                </a:outerShdw>
              </a:effectLst>
            </a:endParaRPr>
          </a:p>
          <a:p>
            <a:r>
              <a:rPr lang="id-ID" altLang="en-US" dirty="0">
                <a:ln/>
                <a:solidFill>
                  <a:schemeClr val="tx1"/>
                </a:solidFill>
                <a:effectLst>
                  <a:outerShdw blurRad="38100" dist="25400" dir="5400000" algn="ctr" rotWithShape="0">
                    <a:srgbClr val="6E747A">
                      <a:alpha val="43000"/>
                    </a:srgbClr>
                  </a:outerShdw>
                </a:effectLst>
                <a:sym typeface="+mn-ea"/>
              </a:rPr>
              <a:t>Data Pipeline, ETL.</a:t>
            </a:r>
            <a:endParaRPr lang="id-ID" altLang="en-US" dirty="0">
              <a:ln/>
              <a:solidFill>
                <a:schemeClr val="tx1"/>
              </a:solidFill>
              <a:effectLst>
                <a:outerShdw blurRad="38100" dist="25400" dir="5400000" algn="ctr" rotWithShape="0">
                  <a:srgbClr val="6E747A">
                    <a:alpha val="43000"/>
                  </a:srgbClr>
                </a:outerShdw>
              </a:effectLst>
            </a:endParaRPr>
          </a:p>
          <a:p>
            <a:r>
              <a:rPr lang="id-ID" altLang="en-US" dirty="0">
                <a:ln/>
                <a:solidFill>
                  <a:schemeClr val="tx1"/>
                </a:solidFill>
                <a:effectLst>
                  <a:outerShdw blurRad="38100" dist="25400" dir="5400000" algn="ctr" rotWithShape="0">
                    <a:srgbClr val="6E747A">
                      <a:alpha val="43000"/>
                    </a:srgbClr>
                  </a:outerShdw>
                </a:effectLst>
              </a:rPr>
              <a:t>Data Mart.</a:t>
            </a:r>
            <a:endParaRPr lang="id-ID" altLang="en-US" dirty="0">
              <a:ln/>
              <a:solidFill>
                <a:schemeClr val="tx1"/>
              </a:solidFill>
              <a:effectLst>
                <a:outerShdw blurRad="38100" dist="25400" dir="5400000" algn="ctr" rotWithShape="0">
                  <a:srgbClr val="6E747A">
                    <a:alpha val="43000"/>
                  </a:srgbClr>
                </a:outerShdw>
              </a:effectLst>
            </a:endParaRPr>
          </a:p>
          <a:p>
            <a:endParaRPr lang="id-ID" altLang="en-US" dirty="0">
              <a:ln/>
              <a:solidFill>
                <a:schemeClr val="tx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sz="4400" b="1" i="0"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Peran</a:t>
            </a:r>
            <a:r>
              <a:rPr lang="en-US" sz="4400" b="1" i="0"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 Data Engineer</a:t>
            </a:r>
            <a:endParaRPr lang="en-US" sz="4400" b="1" i="0"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endParaRPr>
          </a:p>
        </p:txBody>
      </p:sp>
      <p:pic>
        <p:nvPicPr>
          <p:cNvPr id="5122" name="Picture 2" descr="Overlapping skills of the software engineer, data engineer, and data scienti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487" y="1364615"/>
            <a:ext cx="6191250"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5963285" y="1298575"/>
            <a:ext cx="6096000" cy="829945"/>
          </a:xfrm>
          <a:prstGeom prst="rect">
            <a:avLst/>
          </a:prstGeom>
          <a:noFill/>
        </p:spPr>
        <p:txBody>
          <a:bodyPr wrap="square" rtlCol="0" anchor="t">
            <a:spAutoFit/>
          </a:bodyPr>
          <a:p>
            <a:r>
              <a:rPr lang="id-ID" altLang="en-US" sz="1600" b="1"/>
              <a:t>Keterampilan dan kualifikasi :</a:t>
            </a:r>
            <a:endParaRPr lang="id-ID" altLang="en-US" sz="1600" b="1"/>
          </a:p>
          <a:p>
            <a:r>
              <a:rPr lang="id-ID" altLang="en-US" sz="1600"/>
              <a:t>Data Engineer posisinya berada diantara Software Engineer dan Data Scientist, yang menyebabkan tumpang tindih keterampilan.</a:t>
            </a:r>
            <a:endParaRPr lang="id-ID" altLang="en-US" sz="1600"/>
          </a:p>
        </p:txBody>
      </p:sp>
      <p:sp>
        <p:nvSpPr>
          <p:cNvPr id="4" name="Text Box 3"/>
          <p:cNvSpPr txBox="1"/>
          <p:nvPr/>
        </p:nvSpPr>
        <p:spPr>
          <a:xfrm>
            <a:off x="560070" y="6185535"/>
            <a:ext cx="6096000" cy="521970"/>
          </a:xfrm>
          <a:prstGeom prst="rect">
            <a:avLst/>
          </a:prstGeom>
          <a:noFill/>
        </p:spPr>
        <p:txBody>
          <a:bodyPr wrap="square" rtlCol="0" anchor="t">
            <a:spAutoFit/>
          </a:bodyPr>
          <a:p>
            <a:r>
              <a:rPr lang="id-ID" altLang="en-US" sz="1400"/>
              <a:t>Tumpang tindih skills dari software engineer, data engineer, dan data scientist. Source: </a:t>
            </a:r>
            <a:r>
              <a:rPr lang="id-ID" altLang="en-US" sz="1400" i="1"/>
              <a:t>Ryan Swanstrom</a:t>
            </a:r>
            <a:endParaRPr lang="id-ID" altLang="en-US" sz="1400" i="1"/>
          </a:p>
        </p:txBody>
      </p:sp>
      <p:sp>
        <p:nvSpPr>
          <p:cNvPr id="5" name="Text Box 4"/>
          <p:cNvSpPr txBox="1"/>
          <p:nvPr/>
        </p:nvSpPr>
        <p:spPr>
          <a:xfrm>
            <a:off x="6377940" y="2174875"/>
            <a:ext cx="5680710" cy="1322070"/>
          </a:xfrm>
          <a:prstGeom prst="rect">
            <a:avLst/>
          </a:prstGeom>
          <a:noFill/>
        </p:spPr>
        <p:txBody>
          <a:bodyPr wrap="square" rtlCol="0" anchor="t">
            <a:spAutoFit/>
          </a:bodyPr>
          <a:p>
            <a:r>
              <a:rPr lang="id-ID" altLang="en-US" sz="1600" b="1"/>
              <a:t>Memiliki Latar belakang Software Engineer :</a:t>
            </a:r>
            <a:r>
              <a:rPr lang="id-ID" altLang="en-US" sz="1600"/>
              <a:t> </a:t>
            </a:r>
            <a:endParaRPr lang="id-ID" altLang="en-US" sz="1600"/>
          </a:p>
          <a:p>
            <a:r>
              <a:rPr lang="id-ID" altLang="en-US" sz="1600"/>
              <a:t>Data Engineer harus menguasai bahasa pemrograman untuk memungkinkan akses ke data dan database. Data Engineer </a:t>
            </a:r>
            <a:r>
              <a:rPr lang="id-ID" altLang="en-US" sz="1600">
                <a:sym typeface="+mn-ea"/>
              </a:rPr>
              <a:t>setidaknya berpengalaman</a:t>
            </a:r>
            <a:r>
              <a:rPr lang="id-ID" altLang="en-US" sz="1600"/>
              <a:t> dalam </a:t>
            </a:r>
            <a:r>
              <a:rPr lang="id-ID" altLang="en-US" sz="1600">
                <a:sym typeface="+mn-ea"/>
              </a:rPr>
              <a:t>pemrogram </a:t>
            </a:r>
            <a:r>
              <a:rPr lang="id-ID" altLang="en-US" sz="1600"/>
              <a:t>Python atau Scala/Java.</a:t>
            </a:r>
            <a:endParaRPr lang="id-ID" altLang="en-US" sz="1600"/>
          </a:p>
        </p:txBody>
      </p:sp>
      <p:sp>
        <p:nvSpPr>
          <p:cNvPr id="6" name="Text Box 5"/>
          <p:cNvSpPr txBox="1"/>
          <p:nvPr/>
        </p:nvSpPr>
        <p:spPr>
          <a:xfrm>
            <a:off x="6377940" y="3535680"/>
            <a:ext cx="5680710" cy="2553335"/>
          </a:xfrm>
          <a:prstGeom prst="rect">
            <a:avLst/>
          </a:prstGeom>
          <a:noFill/>
        </p:spPr>
        <p:txBody>
          <a:bodyPr wrap="square" rtlCol="0" anchor="t">
            <a:spAutoFit/>
          </a:bodyPr>
          <a:p>
            <a:r>
              <a:rPr lang="id-ID" altLang="en-US" sz="1600" b="1"/>
              <a:t>Data Engineer vs Data Scientist :</a:t>
            </a:r>
            <a:endParaRPr lang="id-ID" altLang="en-US" sz="1600"/>
          </a:p>
          <a:p>
            <a:r>
              <a:rPr lang="id-ID" altLang="en-US" sz="1600"/>
              <a:t>Data Engineer membangun dan memelihara penyimpanan data dalam skala besar dan menerapkan keterampilan teknik: bahasa pemrograman, teknik ETL, pengetahuan tentang berbagai Data Warehouse dan bahasa pemrograman database. </a:t>
            </a:r>
            <a:endParaRPr lang="id-ID" altLang="en-US" sz="1600"/>
          </a:p>
          <a:p>
            <a:r>
              <a:rPr lang="id-ID" altLang="en-US" sz="1600"/>
              <a:t>Sedangkan Data Scientist membersihkan dan menganalisis data, untuk mendapatkan wawasan yang berguna, menerapkan model untuk perkiraan dan analisis prediktif, dan sebagian besar menerapkan keterampilan matematika dan algoritmik, algoritme, dan machine learning. ( Alexander Konduforov)</a:t>
            </a:r>
            <a:endParaRPr lang="id-ID"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err="1">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sym typeface="+mn-ea"/>
              </a:rPr>
              <a:t>P</a:t>
            </a:r>
            <a:r>
              <a:rPr lang="id-ID" altLang="en-US" sz="4400" b="1" dirty="0" err="1">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sym typeface="+mn-ea"/>
              </a:rPr>
              <a:t>roses Data Engineering</a:t>
            </a:r>
            <a:endParaRPr lang="id-ID" altLang="en-US" sz="4400" b="1" dirty="0" err="1">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sym typeface="+mn-ea"/>
            </a:endParaRPr>
          </a:p>
        </p:txBody>
      </p:sp>
      <p:pic>
        <p:nvPicPr>
          <p:cNvPr id="100" name="Content Placeholder 99"/>
          <p:cNvPicPr>
            <a:picLocks noChangeAspect="1"/>
          </p:cNvPicPr>
          <p:nvPr>
            <p:ph idx="1"/>
          </p:nvPr>
        </p:nvPicPr>
        <p:blipFill>
          <a:blip r:embed="rId1"/>
          <a:srcRect l="345" t="16697" r="117" b="21201"/>
          <a:stretch>
            <a:fillRect/>
          </a:stretch>
        </p:blipFill>
        <p:spPr>
          <a:xfrm>
            <a:off x="1188720" y="1325245"/>
            <a:ext cx="9718040" cy="1969770"/>
          </a:xfrm>
          <a:prstGeom prst="rect">
            <a:avLst/>
          </a:prstGeom>
          <a:noFill/>
          <a:ln w="9525">
            <a:noFill/>
          </a:ln>
        </p:spPr>
      </p:pic>
      <p:sp>
        <p:nvSpPr>
          <p:cNvPr id="5" name="Content Placeholder 2"/>
          <p:cNvSpPr>
            <a:spLocks noGrp="1"/>
          </p:cNvSpPr>
          <p:nvPr/>
        </p:nvSpPr>
        <p:spPr>
          <a:xfrm>
            <a:off x="838200" y="3429000"/>
            <a:ext cx="10151110" cy="770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d-ID" altLang="en-US" sz="1600" b="1" i="0">
                <a:solidFill>
                  <a:srgbClr val="000000"/>
                </a:solidFill>
                <a:effectLst/>
                <a:latin typeface="Calibri" panose="020F0502020204030204" charset="0"/>
                <a:cs typeface="Calibri" panose="020F0502020204030204" charset="0"/>
              </a:rPr>
              <a:t>Data Akuisis (Ingestion) </a:t>
            </a:r>
            <a:r>
              <a:rPr lang="id-ID" altLang="en-US" sz="1600" b="0" i="0">
                <a:solidFill>
                  <a:srgbClr val="000000"/>
                </a:solidFill>
                <a:effectLst/>
                <a:latin typeface="Calibri" panose="020F0502020204030204" charset="0"/>
                <a:cs typeface="Calibri" panose="020F0502020204030204" charset="0"/>
              </a:rPr>
              <a:t>: M</a:t>
            </a:r>
            <a:r>
              <a:rPr lang="en-US" sz="1600" b="0" i="0">
                <a:solidFill>
                  <a:srgbClr val="000000"/>
                </a:solidFill>
                <a:effectLst/>
                <a:latin typeface="Calibri" panose="020F0502020204030204" charset="0"/>
                <a:cs typeface="Calibri" panose="020F0502020204030204" charset="0"/>
              </a:rPr>
              <a:t>emindahkan data dari berbagai sumber — database SQL dan NoSQL, perangkat IoT, situs web, layanan streaming, dll. — ke sistem target untuk diubah guna analisis lebih lanjut. Data datang dalam berbagai bentuk dan dapat terstruktur dan tidak terstruktur.</a:t>
            </a:r>
            <a:r>
              <a:rPr lang="en-US" sz="1600" b="0" i="0" dirty="0">
                <a:solidFill>
                  <a:srgbClr val="000000"/>
                </a:solidFill>
                <a:effectLst/>
                <a:latin typeface="Calibri" panose="020F0502020204030204" charset="0"/>
                <a:cs typeface="Calibri" panose="020F0502020204030204" charset="0"/>
              </a:rPr>
              <a:t> </a:t>
            </a:r>
            <a:endParaRPr lang="en-US" sz="1600" b="0" i="0" dirty="0">
              <a:solidFill>
                <a:srgbClr val="000000"/>
              </a:solidFill>
              <a:effectLst/>
              <a:latin typeface="Calibri" panose="020F0502020204030204" charset="0"/>
              <a:cs typeface="Calibri" panose="020F0502020204030204" charset="0"/>
            </a:endParaRPr>
          </a:p>
        </p:txBody>
      </p:sp>
      <p:sp>
        <p:nvSpPr>
          <p:cNvPr id="6" name="Content Placeholder 2"/>
          <p:cNvSpPr>
            <a:spLocks noGrp="1"/>
          </p:cNvSpPr>
          <p:nvPr/>
        </p:nvSpPr>
        <p:spPr>
          <a:xfrm>
            <a:off x="838200" y="4199890"/>
            <a:ext cx="10151110" cy="783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d-ID" sz="1600" b="1" i="0">
                <a:solidFill>
                  <a:srgbClr val="000000"/>
                </a:solidFill>
                <a:effectLst/>
                <a:latin typeface="Calibri" panose="020F0502020204030204" charset="0"/>
                <a:cs typeface="Calibri" panose="020F0502020204030204" charset="0"/>
              </a:rPr>
              <a:t>Data Transformasi :</a:t>
            </a:r>
            <a:r>
              <a:rPr lang="id-ID" sz="1600" b="0" i="0">
                <a:solidFill>
                  <a:srgbClr val="000000"/>
                </a:solidFill>
                <a:effectLst/>
                <a:latin typeface="Calibri" panose="020F0502020204030204" charset="0"/>
                <a:cs typeface="Calibri" panose="020F0502020204030204" charset="0"/>
              </a:rPr>
              <a:t> M</a:t>
            </a:r>
            <a:r>
              <a:rPr sz="1600" b="0" i="0">
                <a:solidFill>
                  <a:srgbClr val="000000"/>
                </a:solidFill>
                <a:effectLst/>
                <a:latin typeface="Calibri" panose="020F0502020204030204" charset="0"/>
                <a:cs typeface="Calibri" panose="020F0502020204030204" charset="0"/>
              </a:rPr>
              <a:t>enyesuaikan data yang berbeda dengan kebutuhan pengguna akhir. Ini melibatkan penghapusan kesalahan dan duplikat dari data, normalisasi, dan konversi ke dalam format yang diperlukan.</a:t>
            </a:r>
            <a:r>
              <a:rPr lang="en-US" sz="1600" b="0" i="0" dirty="0">
                <a:solidFill>
                  <a:srgbClr val="000000"/>
                </a:solidFill>
                <a:effectLst/>
                <a:latin typeface="Calibri" panose="020F0502020204030204" charset="0"/>
                <a:cs typeface="Calibri" panose="020F0502020204030204" charset="0"/>
              </a:rPr>
              <a:t> </a:t>
            </a:r>
            <a:endParaRPr lang="en-US" sz="1600" b="0" i="0" dirty="0">
              <a:solidFill>
                <a:srgbClr val="000000"/>
              </a:solidFill>
              <a:effectLst/>
              <a:latin typeface="Calibri" panose="020F0502020204030204" charset="0"/>
              <a:cs typeface="Calibri" panose="020F0502020204030204" charset="0"/>
            </a:endParaRPr>
          </a:p>
        </p:txBody>
      </p:sp>
      <p:sp>
        <p:nvSpPr>
          <p:cNvPr id="7" name="Content Placeholder 2"/>
          <p:cNvSpPr>
            <a:spLocks noGrp="1"/>
          </p:cNvSpPr>
          <p:nvPr/>
        </p:nvSpPr>
        <p:spPr>
          <a:xfrm>
            <a:off x="838200" y="4983480"/>
            <a:ext cx="10150475" cy="529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d-ID" sz="1600" b="1">
                <a:solidFill>
                  <a:srgbClr val="000000"/>
                </a:solidFill>
                <a:effectLst/>
                <a:latin typeface="Calibri" panose="020F0502020204030204" charset="0"/>
                <a:cs typeface="Calibri" panose="020F0502020204030204" charset="0"/>
                <a:sym typeface="+mn-ea"/>
              </a:rPr>
              <a:t>Penyajian Data :</a:t>
            </a:r>
            <a:r>
              <a:rPr lang="id-ID" sz="1600">
                <a:solidFill>
                  <a:srgbClr val="000000"/>
                </a:solidFill>
                <a:effectLst/>
                <a:latin typeface="Calibri" panose="020F0502020204030204" charset="0"/>
                <a:cs typeface="Calibri" panose="020F0502020204030204" charset="0"/>
                <a:sym typeface="+mn-ea"/>
              </a:rPr>
              <a:t> M</a:t>
            </a:r>
            <a:r>
              <a:rPr sz="1600">
                <a:solidFill>
                  <a:srgbClr val="000000"/>
                </a:solidFill>
                <a:effectLst/>
                <a:latin typeface="Calibri" panose="020F0502020204030204" charset="0"/>
                <a:cs typeface="Calibri" panose="020F0502020204030204" charset="0"/>
                <a:sym typeface="+mn-ea"/>
              </a:rPr>
              <a:t>emberikan data yang diubah kepada pengguna akhir — platform BI, dasbor, atau tim ilmu data.</a:t>
            </a:r>
            <a:endParaRPr sz="1600">
              <a:solidFill>
                <a:srgbClr val="000000"/>
              </a:solidFill>
              <a:effectLst/>
              <a:latin typeface="Calibri" panose="020F0502020204030204" charset="0"/>
              <a:cs typeface="Calibri" panose="020F0502020204030204" charset="0"/>
              <a:sym typeface="+mn-ea"/>
            </a:endParaRPr>
          </a:p>
        </p:txBody>
      </p:sp>
      <p:sp>
        <p:nvSpPr>
          <p:cNvPr id="8" name="Content Placeholder 2"/>
          <p:cNvSpPr>
            <a:spLocks noGrp="1"/>
          </p:cNvSpPr>
          <p:nvPr/>
        </p:nvSpPr>
        <p:spPr>
          <a:xfrm>
            <a:off x="838200" y="5512435"/>
            <a:ext cx="10150475" cy="6648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d-ID" altLang="en-US" sz="1600" b="1" i="0">
                <a:solidFill>
                  <a:srgbClr val="1D1D1D"/>
                </a:solidFill>
                <a:effectLst/>
                <a:latin typeface="Calibri" panose="020F0502020204030204" charset="0"/>
                <a:cs typeface="Calibri" panose="020F0502020204030204" charset="0"/>
              </a:rPr>
              <a:t>Orkestrasi Aliran Data :</a:t>
            </a:r>
            <a:r>
              <a:rPr lang="id-ID" altLang="en-US" sz="1600" b="0" i="0">
                <a:solidFill>
                  <a:srgbClr val="1D1D1D"/>
                </a:solidFill>
                <a:effectLst/>
                <a:latin typeface="Calibri" panose="020F0502020204030204" charset="0"/>
                <a:cs typeface="Calibri" panose="020F0502020204030204" charset="0"/>
              </a:rPr>
              <a:t> M</a:t>
            </a:r>
            <a:r>
              <a:rPr lang="en-US" sz="1600" b="0" i="0">
                <a:solidFill>
                  <a:srgbClr val="1D1D1D"/>
                </a:solidFill>
                <a:effectLst/>
                <a:latin typeface="Calibri" panose="020F0502020204030204" charset="0"/>
                <a:cs typeface="Calibri" panose="020F0502020204030204" charset="0"/>
              </a:rPr>
              <a:t>emberikan visibilitas ke dalam proses rekayasa data, memastikan bahwa semua tugas berhasil diselesaikan. Ini mengoordinasikan dan terus melacak alur kerja data untuk mendeteksi dan memperbaiki masalah kualitas dan kinerja data.</a:t>
            </a:r>
            <a:endParaRPr lang="en-US" sz="1600" b="0" i="0">
              <a:solidFill>
                <a:srgbClr val="1D1D1D"/>
              </a:solidFill>
              <a:effectLst/>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Data </a:t>
            </a:r>
            <a:r>
              <a:rPr lang="id-ID" altLang="en-US" sz="44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Warehouse</a:t>
            </a:r>
            <a:endParaRPr lang="id-ID" altLang="en-US" sz="44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endParaRPr>
          </a:p>
        </p:txBody>
      </p:sp>
      <p:graphicFrame>
        <p:nvGraphicFramePr>
          <p:cNvPr id="3" name="Content Placeholder 2"/>
          <p:cNvGraphicFramePr/>
          <p:nvPr>
            <p:ph idx="1"/>
          </p:nvPr>
        </p:nvGraphicFramePr>
        <p:xfrm>
          <a:off x="1477645" y="1180942"/>
          <a:ext cx="9236710" cy="3269615"/>
        </p:xfrm>
        <a:graphic>
          <a:graphicData uri="http://schemas.openxmlformats.org/presentationml/2006/ole">
            <mc:AlternateContent xmlns:mc="http://schemas.openxmlformats.org/markup-compatibility/2006">
              <mc:Choice xmlns:v="urn:schemas-microsoft-com:vml" Requires="v">
                <p:oleObj spid="_x0000_s4" name="" r:id="rId1" imgW="9229725" imgH="3267075" progId="Paint.Picture">
                  <p:embed/>
                </p:oleObj>
              </mc:Choice>
              <mc:Fallback>
                <p:oleObj name="" r:id="rId1" imgW="9229725" imgH="3267075" progId="Paint.Picture">
                  <p:embed/>
                  <p:pic>
                    <p:nvPicPr>
                      <p:cNvPr id="0" name="Picture 3"/>
                      <p:cNvPicPr/>
                      <p:nvPr/>
                    </p:nvPicPr>
                    <p:blipFill>
                      <a:blip r:embed="rId2"/>
                      <a:stretch>
                        <a:fillRect/>
                      </a:stretch>
                    </p:blipFill>
                    <p:spPr>
                      <a:xfrm>
                        <a:off x="1477645" y="1180942"/>
                        <a:ext cx="9236710" cy="3269615"/>
                      </a:xfrm>
                      <a:prstGeom prst="rect">
                        <a:avLst/>
                      </a:prstGeom>
                    </p:spPr>
                  </p:pic>
                </p:oleObj>
              </mc:Fallback>
            </mc:AlternateContent>
          </a:graphicData>
        </a:graphic>
      </p:graphicFrame>
      <p:sp>
        <p:nvSpPr>
          <p:cNvPr id="5" name="Text Box 4"/>
          <p:cNvSpPr txBox="1"/>
          <p:nvPr/>
        </p:nvSpPr>
        <p:spPr>
          <a:xfrm>
            <a:off x="1668145" y="4614545"/>
            <a:ext cx="9258300" cy="1938020"/>
          </a:xfrm>
          <a:prstGeom prst="rect">
            <a:avLst/>
          </a:prstGeom>
          <a:noFill/>
        </p:spPr>
        <p:txBody>
          <a:bodyPr wrap="square" rtlCol="0" anchor="t">
            <a:spAutoFit/>
          </a:bodyPr>
          <a:p>
            <a:pPr algn="just"/>
            <a:r>
              <a:rPr lang="id-ID" altLang="en-US" sz="2000"/>
              <a:t>Data Warehouse (DW) adalah suatu tempat penyimpanan data yang terpusat  dalam bentuk yang dapat dilakukan filter data (query). Secara teknis, DW adalah database relasional yang dioptimalkan untuk membaca, menggabungkan, data dalam jumlah besar. Biasanya DW hanya memuat data terstruktur atau data yang dapat disusun dalam bentuk tabel. Namun saat ini juga dapat mendukung data tidak terstruktur (seperti gambar, file pdf, json, dan format audio).</a:t>
            </a:r>
            <a:endParaRPr lang="id-ID" altLang="en-US" sz="2000"/>
          </a:p>
        </p:txBody>
      </p:sp>
      <p:sp>
        <p:nvSpPr>
          <p:cNvPr id="6" name="Oval 5"/>
          <p:cNvSpPr/>
          <p:nvPr/>
        </p:nvSpPr>
        <p:spPr>
          <a:xfrm>
            <a:off x="2924175" y="2076450"/>
            <a:ext cx="1733550" cy="1714500"/>
          </a:xfrm>
          <a:prstGeom prst="ellipse">
            <a:avLst/>
          </a:prstGeom>
          <a:noFill/>
          <a:ln w="57150" cmpd="thickThin">
            <a:solidFill>
              <a:srgbClr val="FF0000"/>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id-ID" altLang="en-US"/>
          </a:p>
        </p:txBody>
      </p:sp>
      <p:sp>
        <p:nvSpPr>
          <p:cNvPr id="7" name="Up Arrow 6"/>
          <p:cNvSpPr/>
          <p:nvPr/>
        </p:nvSpPr>
        <p:spPr>
          <a:xfrm>
            <a:off x="3457575" y="4004945"/>
            <a:ext cx="590550" cy="60960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id-ID" altLang="en-US"/>
          </a:p>
        </p:txBody>
      </p:sp>
      <p:sp>
        <p:nvSpPr>
          <p:cNvPr id="8" name="Oval 7"/>
          <p:cNvSpPr/>
          <p:nvPr/>
        </p:nvSpPr>
        <p:spPr>
          <a:xfrm>
            <a:off x="7280275" y="2076450"/>
            <a:ext cx="1733550" cy="1714500"/>
          </a:xfrm>
          <a:prstGeom prst="ellipse">
            <a:avLst/>
          </a:prstGeom>
          <a:noFill/>
          <a:ln w="57150" cmpd="thickThin">
            <a:solidFill>
              <a:srgbClr val="FF0000"/>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id-ID" altLang="en-US"/>
          </a:p>
        </p:txBody>
      </p:sp>
      <p:sp>
        <p:nvSpPr>
          <p:cNvPr id="9" name="Down Arrow 8"/>
          <p:cNvSpPr/>
          <p:nvPr/>
        </p:nvSpPr>
        <p:spPr>
          <a:xfrm>
            <a:off x="7896225" y="1333500"/>
            <a:ext cx="514350" cy="5715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id-ID"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sz="44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Pengertian</a:t>
            </a:r>
            <a:r>
              <a:rPr lang="en-US" sz="44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 ETL</a:t>
            </a:r>
            <a:endParaRPr lang="en-US" sz="44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endParaRPr>
          </a:p>
        </p:txBody>
      </p:sp>
      <p:pic>
        <p:nvPicPr>
          <p:cNvPr id="5" name="Picture 4"/>
          <p:cNvPicPr>
            <a:picLocks noChangeAspect="1"/>
          </p:cNvPicPr>
          <p:nvPr/>
        </p:nvPicPr>
        <p:blipFill>
          <a:blip r:embed="rId1"/>
          <a:srcRect l="1638" t="19444" r="2114" b="2115"/>
          <a:stretch>
            <a:fillRect/>
          </a:stretch>
        </p:blipFill>
        <p:spPr>
          <a:xfrm>
            <a:off x="1807845" y="1711325"/>
            <a:ext cx="8576945" cy="3435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sz="4400" b="1" i="0" dirty="0">
                <a:ln w="22225">
                  <a:solidFill>
                    <a:schemeClr val="accent2"/>
                  </a:solidFill>
                  <a:prstDash val="solid"/>
                </a:ln>
                <a:solidFill>
                  <a:schemeClr val="accent2">
                    <a:lumMod val="40000"/>
                    <a:lumOff val="60000"/>
                  </a:schemeClr>
                </a:solidFill>
                <a:effectLst/>
                <a:latin typeface="Calibri" panose="020F0502020204030204" charset="0"/>
                <a:cs typeface="Calibri" panose="020F0502020204030204" charset="0"/>
              </a:rPr>
              <a:t>Data Pipeline (ETL)</a:t>
            </a:r>
            <a:endParaRPr lang="en-US" sz="4400" b="1" i="0" dirty="0">
              <a:ln w="22225">
                <a:solidFill>
                  <a:schemeClr val="accent2"/>
                </a:solidFill>
                <a:prstDash val="solid"/>
              </a:ln>
              <a:solidFill>
                <a:schemeClr val="accent2">
                  <a:lumMod val="40000"/>
                  <a:lumOff val="60000"/>
                </a:schemeClr>
              </a:solidFill>
              <a:effectLst/>
              <a:latin typeface="Calibri" panose="020F0502020204030204" charset="0"/>
              <a:cs typeface="Calibri" panose="020F0502020204030204" charset="0"/>
            </a:endParaRPr>
          </a:p>
        </p:txBody>
      </p:sp>
      <p:graphicFrame>
        <p:nvGraphicFramePr>
          <p:cNvPr id="3" name="Content Placeholder 2"/>
          <p:cNvGraphicFramePr/>
          <p:nvPr>
            <p:ph idx="1"/>
          </p:nvPr>
        </p:nvGraphicFramePr>
        <p:xfrm>
          <a:off x="1372553" y="1417797"/>
          <a:ext cx="9446895" cy="3155315"/>
        </p:xfrm>
        <a:graphic>
          <a:graphicData uri="http://schemas.openxmlformats.org/presentationml/2006/ole">
            <mc:AlternateContent xmlns:mc="http://schemas.openxmlformats.org/markup-compatibility/2006">
              <mc:Choice xmlns:v="urn:schemas-microsoft-com:vml" Requires="v">
                <p:oleObj spid="_x0000_s4" name="" r:id="rId1" imgW="9439275" imgH="3152775" progId="Paint.Picture">
                  <p:embed/>
                </p:oleObj>
              </mc:Choice>
              <mc:Fallback>
                <p:oleObj name="" r:id="rId1" imgW="9439275" imgH="3152775" progId="Paint.Picture">
                  <p:embed/>
                  <p:pic>
                    <p:nvPicPr>
                      <p:cNvPr id="0" name="Picture 3"/>
                      <p:cNvPicPr/>
                      <p:nvPr/>
                    </p:nvPicPr>
                    <p:blipFill>
                      <a:blip r:embed="rId2"/>
                      <a:stretch>
                        <a:fillRect/>
                      </a:stretch>
                    </p:blipFill>
                    <p:spPr>
                      <a:xfrm>
                        <a:off x="1372553" y="1417797"/>
                        <a:ext cx="9446895" cy="3155315"/>
                      </a:xfrm>
                      <a:prstGeom prst="rect">
                        <a:avLst/>
                      </a:prstGeom>
                    </p:spPr>
                  </p:pic>
                </p:oleObj>
              </mc:Fallback>
            </mc:AlternateContent>
          </a:graphicData>
        </a:graphic>
      </p:graphicFrame>
      <p:sp>
        <p:nvSpPr>
          <p:cNvPr id="5" name="Rounded Rectangle 4"/>
          <p:cNvSpPr/>
          <p:nvPr/>
        </p:nvSpPr>
        <p:spPr>
          <a:xfrm>
            <a:off x="1209040" y="1467485"/>
            <a:ext cx="6122670" cy="3154045"/>
          </a:xfrm>
          <a:prstGeom prst="roundRect">
            <a:avLst/>
          </a:prstGeom>
          <a:noFill/>
          <a:ln w="60325" cmpd="thickThin">
            <a:solidFill>
              <a:srgbClr val="FF0000"/>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id-ID" altLang="en-US"/>
          </a:p>
        </p:txBody>
      </p:sp>
      <p:sp>
        <p:nvSpPr>
          <p:cNvPr id="6" name="Text Box 5"/>
          <p:cNvSpPr txBox="1"/>
          <p:nvPr/>
        </p:nvSpPr>
        <p:spPr>
          <a:xfrm>
            <a:off x="1111885" y="4835525"/>
            <a:ext cx="10242550" cy="1597660"/>
          </a:xfrm>
          <a:prstGeom prst="rect">
            <a:avLst/>
          </a:prstGeom>
          <a:noFill/>
        </p:spPr>
        <p:txBody>
          <a:bodyPr wrap="square" rtlCol="0" anchor="t">
            <a:noAutofit/>
          </a:bodyPr>
          <a:p>
            <a:r>
              <a:rPr lang="id-ID" altLang="en-US" b="1"/>
              <a:t>Keterangan Data Pipeline ETL proses :</a:t>
            </a:r>
            <a:endParaRPr lang="id-ID" altLang="en-US"/>
          </a:p>
          <a:p>
            <a:r>
              <a:rPr lang="id-ID" altLang="en-US"/>
              <a:t>Ekstract — Mengambil data data mentah dari berbagai sumber : database, API, file, dll.</a:t>
            </a:r>
            <a:endParaRPr lang="id-ID" altLang="en-US"/>
          </a:p>
          <a:p>
            <a:r>
              <a:rPr lang="id-ID" altLang="en-US"/>
              <a:t>Transform - standarisasi data dengan skrip SQL untuk mengubah format data sesuai dengan keinginan dan kegunaan data tersebut.</a:t>
            </a:r>
            <a:endParaRPr lang="id-ID" altLang="en-US"/>
          </a:p>
          <a:p>
            <a:r>
              <a:rPr lang="id-ID" altLang="en-US"/>
              <a:t>Load — menyimpan data ke tujuan baru yang biasanya sistem manajemen basis data (DBMS) atau data warehouse.</a:t>
            </a:r>
            <a:endParaRPr lang="id-ID"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sz="4400" b="1">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Data Mart</a:t>
            </a:r>
            <a:endParaRPr lang="id-ID" altLang="en-US" sz="4400" b="1">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endParaRPr>
          </a:p>
        </p:txBody>
      </p:sp>
      <p:graphicFrame>
        <p:nvGraphicFramePr>
          <p:cNvPr id="3" name="Content Placeholder 2"/>
          <p:cNvGraphicFramePr/>
          <p:nvPr>
            <p:ph idx="1"/>
          </p:nvPr>
        </p:nvGraphicFramePr>
        <p:xfrm>
          <a:off x="1382395" y="1348264"/>
          <a:ext cx="9198610" cy="3317240"/>
        </p:xfrm>
        <a:graphic>
          <a:graphicData uri="http://schemas.openxmlformats.org/presentationml/2006/ole">
            <mc:AlternateContent xmlns:mc="http://schemas.openxmlformats.org/markup-compatibility/2006">
              <mc:Choice xmlns:v="urn:schemas-microsoft-com:vml" Requires="v">
                <p:oleObj spid="_x0000_s5" name="" r:id="rId1" imgW="9191625" imgH="3314700" progId="Paint.Picture">
                  <p:embed/>
                </p:oleObj>
              </mc:Choice>
              <mc:Fallback>
                <p:oleObj name="" r:id="rId1" imgW="9191625" imgH="3314700" progId="Paint.Picture">
                  <p:embed/>
                  <p:pic>
                    <p:nvPicPr>
                      <p:cNvPr id="0" name="Picture 4"/>
                      <p:cNvPicPr/>
                      <p:nvPr/>
                    </p:nvPicPr>
                    <p:blipFill>
                      <a:blip r:embed="rId2"/>
                      <a:stretch>
                        <a:fillRect/>
                      </a:stretch>
                    </p:blipFill>
                    <p:spPr>
                      <a:xfrm>
                        <a:off x="1382395" y="1348264"/>
                        <a:ext cx="9198610" cy="3317240"/>
                      </a:xfrm>
                      <a:prstGeom prst="rect">
                        <a:avLst/>
                      </a:prstGeom>
                    </p:spPr>
                  </p:pic>
                </p:oleObj>
              </mc:Fallback>
            </mc:AlternateContent>
          </a:graphicData>
        </a:graphic>
      </p:graphicFrame>
      <p:sp>
        <p:nvSpPr>
          <p:cNvPr id="6" name="Rounded Rectangle 5"/>
          <p:cNvSpPr/>
          <p:nvPr/>
        </p:nvSpPr>
        <p:spPr>
          <a:xfrm>
            <a:off x="6240145" y="1290955"/>
            <a:ext cx="4904105" cy="3439795"/>
          </a:xfrm>
          <a:prstGeom prst="roundRect">
            <a:avLst/>
          </a:prstGeom>
          <a:noFill/>
          <a:ln w="60325" cmpd="thickThin">
            <a:solidFill>
              <a:srgbClr val="FF0000"/>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id-ID" altLang="en-US"/>
          </a:p>
        </p:txBody>
      </p:sp>
      <p:sp>
        <p:nvSpPr>
          <p:cNvPr id="7" name="Text Box 6"/>
          <p:cNvSpPr txBox="1"/>
          <p:nvPr/>
        </p:nvSpPr>
        <p:spPr>
          <a:xfrm>
            <a:off x="1382395" y="4950460"/>
            <a:ext cx="9761855" cy="1346200"/>
          </a:xfrm>
          <a:prstGeom prst="rect">
            <a:avLst/>
          </a:prstGeom>
          <a:noFill/>
        </p:spPr>
        <p:txBody>
          <a:bodyPr wrap="square" rtlCol="0" anchor="t">
            <a:noAutofit/>
          </a:bodyPr>
          <a:p>
            <a:r>
              <a:rPr lang="id-ID" altLang="en-US"/>
              <a:t>Data Mart adalah data warehouse yang ukurannya lebih kecil (kurang dari 100 Gb) diperlukan ketika DW datanya bertambah banyak dan tidak efektif untuk mencari informasi langsung di DW. Sebaliknya, data mart dibangun untuk memungkinkan dilakukan pembagian data untuk mengakses informasi yang relevan dengan cepat dan mudah sesuai dengan keperluannya.</a:t>
            </a:r>
            <a:endParaRPr lang="id-ID"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1"/>
          <p:cNvSpPr>
            <a:spLocks noGrp="1"/>
          </p:cNvSpPr>
          <p:nvPr/>
        </p:nvSpPr>
        <p:spPr>
          <a:xfrm>
            <a:off x="1352550" y="2301875"/>
            <a:ext cx="9144000" cy="14160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altLang="en-US" sz="44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rPr>
              <a:t>Selesai</a:t>
            </a:r>
            <a:endParaRPr lang="id-ID" altLang="en-US" sz="4400" b="1" dirty="0">
              <a:ln/>
              <a:solidFill>
                <a:schemeClr val="bg2"/>
              </a:solidFill>
              <a:effectLst>
                <a:innerShdw blurRad="63500" dist="50800" dir="13500000">
                  <a:srgbClr val="000000">
                    <a:alpha val="50000"/>
                  </a:srgbClr>
                </a:innerShdw>
              </a:effectLst>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3262</Words>
  <Application>WPS Presentation</Application>
  <PresentationFormat>Widescreen</PresentationFormat>
  <Paragraphs>57</Paragraphs>
  <Slides>9</Slides>
  <Notes>0</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3</vt:i4>
      </vt:variant>
      <vt:variant>
        <vt:lpstr>幻灯片标题</vt:lpstr>
      </vt:variant>
      <vt:variant>
        <vt:i4>9</vt:i4>
      </vt:variant>
    </vt:vector>
  </HeadingPairs>
  <TitlesOfParts>
    <vt:vector size="37" baseType="lpstr">
      <vt:lpstr>Arial</vt:lpstr>
      <vt:lpstr>SimSun</vt:lpstr>
      <vt:lpstr>Wingdings</vt:lpstr>
      <vt:lpstr>Plus Jakarta Sans</vt:lpstr>
      <vt:lpstr>Segoe Print</vt:lpstr>
      <vt:lpstr>Verdana</vt:lpstr>
      <vt:lpstr>Montserrat</vt:lpstr>
      <vt:lpstr>Inter</vt:lpstr>
      <vt:lpstr>Proxima Nova</vt:lpstr>
      <vt:lpstr>Calibri Light</vt:lpstr>
      <vt:lpstr>Calibri</vt:lpstr>
      <vt:lpstr>Microsoft YaHei</vt:lpstr>
      <vt:lpstr>Arial Unicode MS</vt:lpstr>
      <vt:lpstr>Palace Script MT</vt:lpstr>
      <vt:lpstr>Lucida Sans</vt:lpstr>
      <vt:lpstr>Lucida Sans Unicode</vt:lpstr>
      <vt:lpstr>Matura MT Script Capitals</vt:lpstr>
      <vt:lpstr>Magneto</vt:lpstr>
      <vt:lpstr>Microsoft Himalaya</vt:lpstr>
      <vt:lpstr>Maiandra GD</vt:lpstr>
      <vt:lpstr/>
      <vt:lpstr>Inter</vt:lpstr>
      <vt:lpstr>Plus Jakarta Sans</vt:lpstr>
      <vt:lpstr>Proxima Nova</vt:lpstr>
      <vt:lpstr>Gear Drives</vt:lpstr>
      <vt:lpstr>Paint.Picture</vt:lpstr>
      <vt:lpstr>Paint.Picture</vt:lpstr>
      <vt:lpstr>Paint.Picture</vt:lpstr>
      <vt:lpstr>Data Engineering</vt:lpstr>
      <vt:lpstr>Modul Pembelajaran</vt:lpstr>
      <vt:lpstr>Role of Data Engineer</vt:lpstr>
      <vt:lpstr>Definisi Data Engineering</vt:lpstr>
      <vt:lpstr>Data Engineering Scoope</vt:lpstr>
      <vt:lpstr>Definisi ETL</vt:lpstr>
      <vt:lpstr>Data Pipeline (ETL)</vt:lpstr>
      <vt:lpstr>PowerPoint 演示文稿</vt:lpstr>
      <vt:lpstr>Data Engineering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dc:title>
  <dc:creator>Julianto Wibowo</dc:creator>
  <cp:lastModifiedBy>julia</cp:lastModifiedBy>
  <cp:revision>6</cp:revision>
  <dcterms:created xsi:type="dcterms:W3CDTF">2024-01-25T02:32:00Z</dcterms:created>
  <dcterms:modified xsi:type="dcterms:W3CDTF">2024-01-28T06:52:58Z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08082292FF034B7A918DF978B67FA801_12</vt:lpwstr>
  </property>
  <property fmtid="{D5CDD505-2E9C-101B-9397-08002B2CF9AE}" pid="3" name="KSOProductBuildVer">
    <vt:lpwstr>1057-12.2.0.13431</vt:lpwstr>
  </property>
</Properties>
</file>