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9" r:id="rId9"/>
    <p:sldId id="268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56EB-5EB9-75E9-9FB7-C197228F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DE4D-B9E5-502C-5F16-1A33BFB3B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CD9A-59C1-11A7-120F-9E583CFF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C161-0842-892B-185B-C0EB066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A8DF-A675-1433-F564-5C3E0921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0A4F-BD7C-4765-C626-CB83A285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AD324-29BE-1257-28B2-DA9F7734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BC8C-BFDB-7E56-1B6C-784042F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5595-A8E7-0AF9-D85C-9B975B0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7F80-0654-1536-4DFF-32522B47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82544-9332-DEA1-D701-46C6AD2F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170EA-453D-1F5E-CFC0-982056DC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9783-85A4-71AE-D2F3-AA939532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F588-CF81-5902-4979-FBD2567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A8B7-EB36-4D32-674E-D7650795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05D3-9960-C799-5A38-D862870A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5A9E-22C0-DD32-62FC-2CD02869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0E51-AFED-EE3A-E96B-7952FFB7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D601-D7A6-7B56-F861-204B3C1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2392-626F-2589-D469-D77FA42F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1B5-9554-A82E-70FF-DEB2A114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A318-524E-2BF4-7D0C-D0CE07CA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70A2-25F3-9F59-7B84-000A57CF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6C1-2208-3755-66B6-0C46ECFF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83F0-C8CE-39BA-1D3F-AC90FD45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619-1655-7ED1-0679-3E1E07E1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4020-F53B-7382-7783-57868885C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6B21-E6B9-7CCA-3661-CE78AD7C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EC38-6C5B-B667-06BE-B2795075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8FC14-D5BC-DC45-123C-4ECCEA2E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7743-7355-6FF7-AFBD-68D24624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51DD-3189-1397-7A6E-01C5D249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5600-04E4-5431-BAF9-40CE0DF1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F5EB6-47B7-66A6-FBBA-45749FAF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F05EF-4EC8-701B-86D5-CE1713C5D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492B4-6779-FE0B-5AEF-0544D7B5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24872-E2EE-CAAE-B791-D189589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AD1AA-E293-8BA7-F026-D45A5228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75A14-9628-B2FC-FDC6-DF0DD108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EA8B-B709-8621-9ADF-9464633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EFCB-CC8A-5DC6-5E19-68FC2CA1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911EF-DCE8-ADB4-D50F-37DA53E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6060D-A0F1-9901-B2B8-8A606B7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6C375-9746-658F-C68C-D65DA05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D22A0-6A7F-680C-AD4A-DC617E46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357A-BD01-700B-F50B-A0054C17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E36-4142-8AD8-575E-80F4B881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14F-3CBF-5053-B5DE-4D2B8CC9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85047-3B69-07C0-7A2F-C4C4DF35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5C8C-FBA2-D617-DDAD-30D7B5FA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7390-146A-FEF7-FE14-C974D9A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D90B-13C6-7498-1A19-F3656D3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9DF-6463-E4C3-BBC9-F6EC1E01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22771-ED06-5BB9-01D0-FBD99764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B7A00-948B-32BD-D493-503E57DF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77AB-9150-7F19-5921-BADA9AA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A54D-0947-563D-2F72-CB43B459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185D-5865-FD95-0DAE-4937BFB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53E4B-C2CA-ECE0-FEDC-57584AA7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D67A-C3F9-F906-A669-8D27F46C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B21-CA8F-9F3D-1ACB-96AA7746E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01F8-B07B-4272-8DB8-8DBADFB4D2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5055-E43A-8AAD-CB08-BABB40202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BD15-135E-3973-92B0-2AAF5087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9F1F-C181-497E-99D2-70DB0B99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las.work/blogs/search?keyword=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0119-F0EE-2661-E2A6-9D719632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94B75-CBE4-9258-7460-029ED1D06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</a:t>
            </a:r>
          </a:p>
          <a:p>
            <a:r>
              <a:rPr lang="en-US" dirty="0">
                <a:latin typeface="+mj-lt"/>
              </a:rPr>
              <a:t>Julianto Wibowo, SE, </a:t>
            </a:r>
            <a:r>
              <a:rPr lang="en-US" b="0" i="0" dirty="0">
                <a:effectLst/>
                <a:latin typeface="+mj-lt"/>
              </a:rPr>
              <a:t>M.M.S.I.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33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BB25-F878-3251-3774-643529F3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ETL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6E21E-6792-6A7A-4379-2BB1EFC3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040007"/>
            <a:ext cx="7210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6ABF-0E59-3DB0-50D0-169A7EE6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Data Pipeline (ETL)</a:t>
            </a:r>
            <a:endParaRPr lang="en-US" dirty="0"/>
          </a:p>
        </p:txBody>
      </p:sp>
      <p:pic>
        <p:nvPicPr>
          <p:cNvPr id="2050" name="Picture 2" descr="ETL pipeline">
            <a:extLst>
              <a:ext uri="{FF2B5EF4-FFF2-40B4-BE49-F238E27FC236}">
                <a16:creationId xmlns:a16="http://schemas.microsoft.com/office/drawing/2014/main" id="{556B9A8F-FAB2-3A6D-1C54-34324588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690688"/>
            <a:ext cx="97631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4C2-D628-5DDF-6425-B5BA4F87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Data Pipeline (ELT)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8453E12-AEEC-E194-76F8-281945C4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1" y="1779160"/>
            <a:ext cx="8605897" cy="388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2ECA-6393-8595-6BAE-43FEB09B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2B31-288A-CA8C-8908-2AEE8DE8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90637"/>
            <a:ext cx="89058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DDC5-6ED9-FB19-3675-3B443E21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lus Jakarta Sans"/>
              </a:rPr>
              <a:t>Modul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lus Jakarta Sans"/>
              </a:rPr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505B-689C-2828-90CB-0F05F1A4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Data Engineering, Data Warehouse.</a:t>
            </a:r>
          </a:p>
          <a:p>
            <a:r>
              <a:rPr lang="en-US" dirty="0"/>
              <a:t>SQL </a:t>
            </a:r>
            <a:r>
              <a:rPr lang="en-US" dirty="0" err="1"/>
              <a:t>untuk</a:t>
            </a:r>
            <a:r>
              <a:rPr lang="en-US" dirty="0"/>
              <a:t> Data Engineering.</a:t>
            </a:r>
          </a:p>
          <a:p>
            <a:r>
              <a:rPr lang="en-US" dirty="0"/>
              <a:t>ETL </a:t>
            </a:r>
            <a:r>
              <a:rPr lang="en-US" dirty="0" err="1"/>
              <a:t>dengan</a:t>
            </a:r>
            <a:r>
              <a:rPr lang="en-US" dirty="0"/>
              <a:t> Talend.</a:t>
            </a:r>
          </a:p>
          <a:p>
            <a:r>
              <a:rPr lang="en-US" dirty="0"/>
              <a:t>Big Data.</a:t>
            </a:r>
          </a:p>
          <a:p>
            <a:r>
              <a:rPr lang="en-US" dirty="0"/>
              <a:t>Cloud Computing </a:t>
            </a:r>
            <a:r>
              <a:rPr lang="en-US" dirty="0" err="1"/>
              <a:t>untuk</a:t>
            </a:r>
            <a:r>
              <a:rPr lang="en-US" dirty="0"/>
              <a:t> Data Engineering.</a:t>
            </a:r>
          </a:p>
          <a:p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Data Engineering.</a:t>
            </a:r>
          </a:p>
          <a:p>
            <a:r>
              <a:rPr lang="en-US" dirty="0" err="1"/>
              <a:t>Softskill</a:t>
            </a:r>
            <a:r>
              <a:rPr lang="en-US" dirty="0"/>
              <a:t>.</a:t>
            </a:r>
          </a:p>
          <a:p>
            <a:r>
              <a:rPr lang="en-US" dirty="0"/>
              <a:t>Final Project.</a:t>
            </a:r>
          </a:p>
        </p:txBody>
      </p:sp>
    </p:spTree>
    <p:extLst>
      <p:ext uri="{BB962C8B-B14F-4D97-AF65-F5344CB8AC3E}">
        <p14:creationId xmlns:p14="http://schemas.microsoft.com/office/powerpoint/2010/main" val="13972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08C-2630-4C6C-B1D3-78C7051F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Data Engineering,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6098-6D6D-D0BE-5EFD-BD6666C6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Definisi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engineering.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Peran data engineering.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Proses data engineering.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Konsep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warehouse.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Arsitektur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warehouse.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Komponen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warehouse.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Konsep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modelling.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Star schema.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5D445-9772-F44C-FEE3-929B31E3CA80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107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Plus Jakarta Sans"/>
              </a:rPr>
              <a:t>Snowflake schema. </a:t>
            </a:r>
          </a:p>
          <a:p>
            <a:r>
              <a:rPr lang="en-US" dirty="0" err="1">
                <a:solidFill>
                  <a:srgbClr val="000000"/>
                </a:solidFill>
                <a:latin typeface="Plus Jakarta Sans"/>
              </a:rPr>
              <a:t>Pengertian</a:t>
            </a:r>
            <a:r>
              <a:rPr lang="en-US" dirty="0">
                <a:solidFill>
                  <a:srgbClr val="000000"/>
                </a:solidFill>
                <a:latin typeface="Plus Jakarta Sans"/>
              </a:rPr>
              <a:t> data quality. </a:t>
            </a:r>
          </a:p>
          <a:p>
            <a:r>
              <a:rPr lang="en-US" dirty="0">
                <a:solidFill>
                  <a:srgbClr val="000000"/>
                </a:solidFill>
                <a:latin typeface="Plus Jakarta Sans"/>
              </a:rPr>
              <a:t>Teknik data profiling. </a:t>
            </a:r>
          </a:p>
          <a:p>
            <a:r>
              <a:rPr lang="en-US" dirty="0">
                <a:solidFill>
                  <a:srgbClr val="000000"/>
                </a:solidFill>
                <a:latin typeface="Plus Jakarta Sans"/>
              </a:rPr>
              <a:t>Tools </a:t>
            </a:r>
            <a:r>
              <a:rPr lang="en-US" dirty="0" err="1">
                <a:solidFill>
                  <a:srgbClr val="000000"/>
                </a:solidFill>
                <a:latin typeface="Plus Jakarta Sans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Plus Jakarta Sans"/>
              </a:rPr>
              <a:t> data profiling. </a:t>
            </a:r>
          </a:p>
          <a:p>
            <a:r>
              <a:rPr lang="en-US" dirty="0" err="1">
                <a:solidFill>
                  <a:srgbClr val="000000"/>
                </a:solidFill>
                <a:latin typeface="Plus Jakarta Sans"/>
              </a:rPr>
              <a:t>Konsep</a:t>
            </a:r>
            <a:r>
              <a:rPr lang="en-US" dirty="0">
                <a:solidFill>
                  <a:srgbClr val="000000"/>
                </a:solidFill>
                <a:latin typeface="Plus Jakarta Sans"/>
              </a:rPr>
              <a:t> data integration. </a:t>
            </a:r>
          </a:p>
          <a:p>
            <a:r>
              <a:rPr lang="en-US" dirty="0" err="1">
                <a:solidFill>
                  <a:srgbClr val="000000"/>
                </a:solidFill>
                <a:latin typeface="Plus Jakarta Sans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Plus Jakarta Sans"/>
              </a:rPr>
              <a:t> data integration. </a:t>
            </a:r>
          </a:p>
          <a:p>
            <a:r>
              <a:rPr lang="en-US" dirty="0">
                <a:solidFill>
                  <a:srgbClr val="000000"/>
                </a:solidFill>
                <a:latin typeface="Plus Jakarta Sans"/>
              </a:rPr>
              <a:t>Data integration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8773-4451-0FA6-077B-0C59F32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1891-D18F-ACB6-758B-27256C2B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Engineering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dan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dan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30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6CDD-C861-5F6E-4F46-A9F91AB5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Peran Data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0B59-FB4B-0BAB-263E-F4A7315F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Engineer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berperan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besar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menyimpan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menganalisis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mengolah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bahkan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jumlah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besar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hampir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seluruh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bidang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industri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pekerjaan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seorang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Engineer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membantu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Scientist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bekerja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Montserrat" panose="020F0502020204030204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FFFFFF"/>
              </a:solidFill>
              <a:effectLst/>
              <a:latin typeface="Montserrat" panose="020F0502020204030204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Engineer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berperan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membangun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mengumpulkan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mengelola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mengubah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mentah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menjadi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ditafsirkan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oleh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ilmuwan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menganalisis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bisnis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Tujuannya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diakses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sehingga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organisasi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mengevaluasi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mengoptimalkan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kinerja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Montserrat" panose="020F05020202040302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5914-6ABE-7BE1-B487-062EFCB1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Proses Data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AE65-86B8-4850-DE31-58B7CE5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Proses data engineering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mengacu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pada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aktivitas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mengembangkan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platform dan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arsitektur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data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guna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mempermudah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pemrosesan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data.</a:t>
            </a: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Data engineer juga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bertanggung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jawab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membuat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data pipeline, data warehouse,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dsb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mengintegrasikan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beberapa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sumber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 data </a:t>
            </a:r>
            <a:r>
              <a:rPr lang="en-US" b="0" i="0" dirty="0" err="1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perusahaan</a:t>
            </a:r>
            <a:r>
              <a:rPr lang="en-US" b="0" i="0" dirty="0">
                <a:solidFill>
                  <a:srgbClr val="1D1D1D"/>
                </a:solidFill>
                <a:effectLst/>
                <a:latin typeface="Montserrat" panose="000005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173-94E2-256E-FF90-FB1DD4B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lus Jakarta Sans"/>
              </a:rPr>
              <a:t>Konsep</a:t>
            </a:r>
            <a:r>
              <a:rPr lang="en-US" b="0" i="0" dirty="0">
                <a:solidFill>
                  <a:srgbClr val="000000"/>
                </a:solidFill>
                <a:effectLst/>
                <a:latin typeface="Plus Jakarta Sans"/>
              </a:rPr>
              <a:t>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F687-DF6F-CE36-E253-1F49776A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2B2A35"/>
                </a:solidFill>
                <a:effectLst/>
                <a:latin typeface="Inter"/>
              </a:rPr>
              <a:t>Bottom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2B2A35"/>
                </a:solidFill>
                <a:effectLst/>
                <a:latin typeface="Inter"/>
              </a:rPr>
              <a:t>Middle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2B2A35"/>
                </a:solidFill>
                <a:effectLst/>
                <a:latin typeface="Inter"/>
              </a:rPr>
              <a:t>Top Tier</a:t>
            </a:r>
          </a:p>
          <a:p>
            <a:pPr marL="0" indent="0">
              <a:buNone/>
            </a:pPr>
            <a:endParaRPr lang="en-US" b="1" i="0" u="none" strike="noStrike" dirty="0">
              <a:solidFill>
                <a:srgbClr val="2B2A35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D709-D8F7-BB06-6990-A9F7EE84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Role of Data Engineer</a:t>
            </a:r>
            <a:endParaRPr lang="en-US" dirty="0"/>
          </a:p>
        </p:txBody>
      </p:sp>
      <p:pic>
        <p:nvPicPr>
          <p:cNvPr id="5122" name="Picture 2" descr="Overlapping skills of the software engineer, data engineer, and data scientist">
            <a:extLst>
              <a:ext uri="{FF2B5EF4-FFF2-40B4-BE49-F238E27FC236}">
                <a16:creationId xmlns:a16="http://schemas.microsoft.com/office/drawing/2014/main" id="{0FF3E45A-F490-E52D-D018-E5D9D1D4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7" y="1997075"/>
            <a:ext cx="61912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CF6E-A6BD-47FE-5E7E-87EDE6F6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  <a:r>
              <a:rPr lang="en-US" dirty="0" err="1"/>
              <a:t>Scoope</a:t>
            </a:r>
            <a:endParaRPr lang="en-US" dirty="0"/>
          </a:p>
        </p:txBody>
      </p:sp>
      <p:pic>
        <p:nvPicPr>
          <p:cNvPr id="4098" name="Picture 2" descr="Data warehouse architrecture">
            <a:extLst>
              <a:ext uri="{FF2B5EF4-FFF2-40B4-BE49-F238E27FC236}">
                <a16:creationId xmlns:a16="http://schemas.microsoft.com/office/drawing/2014/main" id="{D1A622C1-492A-C2C0-EAD9-D78A7A67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785938"/>
            <a:ext cx="97631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2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293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Montserrat</vt:lpstr>
      <vt:lpstr>Plus Jakarta Sans</vt:lpstr>
      <vt:lpstr>Proxima Nova</vt:lpstr>
      <vt:lpstr>Verdana</vt:lpstr>
      <vt:lpstr>Office Theme</vt:lpstr>
      <vt:lpstr>Data Engineering</vt:lpstr>
      <vt:lpstr>Modul Pembelajaran</vt:lpstr>
      <vt:lpstr>Konsep Data Engineering, Data Warehouse</vt:lpstr>
      <vt:lpstr>Definisi Data Engineering</vt:lpstr>
      <vt:lpstr>Peran Data Engineering</vt:lpstr>
      <vt:lpstr>Proses Data Engineering</vt:lpstr>
      <vt:lpstr>Konsep Data Warehouse</vt:lpstr>
      <vt:lpstr>Role of Data Engineer</vt:lpstr>
      <vt:lpstr>Data Engineering Scoope</vt:lpstr>
      <vt:lpstr>Definisi ETL</vt:lpstr>
      <vt:lpstr>Data Pipeline (ETL)</vt:lpstr>
      <vt:lpstr>Data Pipeline (ELT)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Julianto Wibowo</dc:creator>
  <cp:lastModifiedBy>Julianto Wibowo</cp:lastModifiedBy>
  <cp:revision>1</cp:revision>
  <dcterms:created xsi:type="dcterms:W3CDTF">2024-01-25T02:32:47Z</dcterms:created>
  <dcterms:modified xsi:type="dcterms:W3CDTF">2024-01-26T10:09:32Z</dcterms:modified>
</cp:coreProperties>
</file>