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414" r:id="rId3"/>
    <p:sldId id="419" r:id="rId4"/>
    <p:sldId id="386" r:id="rId5"/>
    <p:sldId id="418" r:id="rId6"/>
    <p:sldId id="423" r:id="rId7"/>
    <p:sldId id="435" r:id="rId8"/>
    <p:sldId id="436" r:id="rId9"/>
    <p:sldId id="421" r:id="rId10"/>
    <p:sldId id="428" r:id="rId11"/>
    <p:sldId id="417" r:id="rId12"/>
    <p:sldId id="425" r:id="rId13"/>
    <p:sldId id="434" r:id="rId14"/>
    <p:sldId id="429" r:id="rId15"/>
    <p:sldId id="431" r:id="rId16"/>
    <p:sldId id="430" r:id="rId17"/>
    <p:sldId id="432" r:id="rId18"/>
    <p:sldId id="420" r:id="rId19"/>
    <p:sldId id="313" r:id="rId20"/>
    <p:sldId id="42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5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808080"/>
    <a:srgbClr val="F2F2F2"/>
    <a:srgbClr val="D9E7FF"/>
    <a:srgbClr val="C5EEFF"/>
    <a:srgbClr val="74839F"/>
    <a:srgbClr val="B0CFE5"/>
    <a:srgbClr val="E5EFF6"/>
    <a:srgbClr val="E5F5FC"/>
    <a:srgbClr val="194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9" autoAdjust="0"/>
    <p:restoredTop sz="88426" autoAdjust="0"/>
  </p:normalViewPr>
  <p:slideViewPr>
    <p:cSldViewPr snapToGrid="0" showGuides="1">
      <p:cViewPr varScale="1">
        <p:scale>
          <a:sx n="98" d="100"/>
          <a:sy n="98" d="100"/>
        </p:scale>
        <p:origin x="1616" y="192"/>
      </p:cViewPr>
      <p:guideLst>
        <p:guide orient="horz" pos="2160"/>
        <p:guide pos="3840"/>
        <p:guide orient="horz" pos="504"/>
      </p:guideLst>
    </p:cSldViewPr>
  </p:slideViewPr>
  <p:notesTextViewPr>
    <p:cViewPr>
      <p:scale>
        <a:sx n="1" d="1"/>
        <a:sy n="1" d="1"/>
      </p:scale>
      <p:origin x="0" y="0"/>
    </p:cViewPr>
  </p:notesTextViewPr>
  <p:sorterViewPr>
    <p:cViewPr varScale="1">
      <p:scale>
        <a:sx n="1" d="1"/>
        <a:sy n="1" d="1"/>
      </p:scale>
      <p:origin x="0" y="-66360"/>
    </p:cViewPr>
  </p:sorterViewPr>
  <p:notesViewPr>
    <p:cSldViewPr snapToGrid="0" showGuides="1">
      <p:cViewPr varScale="1">
        <p:scale>
          <a:sx n="83" d="100"/>
          <a:sy n="83" d="100"/>
        </p:scale>
        <p:origin x="278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106DC0-8C51-4163-AA34-F3D9AA192B0F}" type="datetimeFigureOut">
              <a:rPr lang="en-US" smtClean="0"/>
              <a:t>1/22/20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0609C-A282-4A80-83DC-0D3EABDB74A5}" type="slidenum">
              <a:rPr lang="en-US" smtClean="0"/>
              <a:t>‹#›</a:t>
            </a:fld>
            <a:endParaRPr lang="en-US" dirty="0"/>
          </a:p>
        </p:txBody>
      </p:sp>
    </p:spTree>
    <p:extLst>
      <p:ext uri="{BB962C8B-B14F-4D97-AF65-F5344CB8AC3E}">
        <p14:creationId xmlns:p14="http://schemas.microsoft.com/office/powerpoint/2010/main" val="2522767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D97BA-13F7-4748-A5AE-C898927CED76}" type="datetimeFigureOut">
              <a:rPr lang="en-US" smtClean="0"/>
              <a:t>1/22/20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26FB1-3AB0-4AFE-AF64-20CFD1566FD6}" type="slidenum">
              <a:rPr lang="en-US" smtClean="0"/>
              <a:t>‹#›</a:t>
            </a:fld>
            <a:endParaRPr lang="en-US" dirty="0"/>
          </a:p>
        </p:txBody>
      </p:sp>
    </p:spTree>
    <p:extLst>
      <p:ext uri="{BB962C8B-B14F-4D97-AF65-F5344CB8AC3E}">
        <p14:creationId xmlns:p14="http://schemas.microsoft.com/office/powerpoint/2010/main" val="844680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a:t>
            </a:fld>
            <a:endParaRPr lang="en-US" dirty="0"/>
          </a:p>
        </p:txBody>
      </p:sp>
    </p:spTree>
    <p:extLst>
      <p:ext uri="{BB962C8B-B14F-4D97-AF65-F5344CB8AC3E}">
        <p14:creationId xmlns:p14="http://schemas.microsoft.com/office/powerpoint/2010/main" val="104929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7</a:t>
            </a:fld>
            <a:endParaRPr lang="en-US" dirty="0"/>
          </a:p>
        </p:txBody>
      </p:sp>
    </p:spTree>
    <p:extLst>
      <p:ext uri="{BB962C8B-B14F-4D97-AF65-F5344CB8AC3E}">
        <p14:creationId xmlns:p14="http://schemas.microsoft.com/office/powerpoint/2010/main" val="119101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11</a:t>
            </a:fld>
            <a:endParaRPr lang="en-US" dirty="0"/>
          </a:p>
        </p:txBody>
      </p:sp>
    </p:spTree>
    <p:extLst>
      <p:ext uri="{BB962C8B-B14F-4D97-AF65-F5344CB8AC3E}">
        <p14:creationId xmlns:p14="http://schemas.microsoft.com/office/powerpoint/2010/main" val="1982998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26FB1-3AB0-4AFE-AF64-20CFD1566FD6}" type="slidenum">
              <a:rPr lang="en-US" smtClean="0"/>
              <a:t>17</a:t>
            </a:fld>
            <a:endParaRPr lang="en-US" dirty="0"/>
          </a:p>
        </p:txBody>
      </p:sp>
    </p:spTree>
    <p:extLst>
      <p:ext uri="{BB962C8B-B14F-4D97-AF65-F5344CB8AC3E}">
        <p14:creationId xmlns:p14="http://schemas.microsoft.com/office/powerpoint/2010/main" val="26513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048" y="0"/>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hasCustomPrompt="1"/>
          </p:nvPr>
        </p:nvSpPr>
        <p:spPr>
          <a:xfrm>
            <a:off x="1524000" y="3018971"/>
            <a:ext cx="9144000" cy="1212352"/>
          </a:xfrm>
        </p:spPr>
        <p:txBody>
          <a:bodyPr anchor="b">
            <a:noAutofit/>
          </a:bodyPr>
          <a:lstStyle>
            <a:lvl1pPr algn="ctr">
              <a:defRPr sz="5300">
                <a:solidFill>
                  <a:schemeClr val="bg1"/>
                </a:solidFill>
                <a:latin typeface="PayPal Sans Big Thin" panose="020B040304050404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1524000" y="4552951"/>
            <a:ext cx="9144000" cy="380999"/>
          </a:xfrm>
        </p:spPr>
        <p:txBody>
          <a:bodyPr tIns="0" rIns="0" bIns="0">
            <a:noAutofit/>
          </a:bodyPr>
          <a:lstStyle>
            <a:lvl1pPr marL="0" indent="0" algn="ctr">
              <a:buNone/>
              <a:defRPr sz="2400" baseline="0">
                <a:solidFill>
                  <a:schemeClr val="bg1">
                    <a:alpha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Text Placeholder 8"/>
          <p:cNvSpPr>
            <a:spLocks noGrp="1"/>
          </p:cNvSpPr>
          <p:nvPr>
            <p:ph type="body" sz="quarter" idx="12"/>
          </p:nvPr>
        </p:nvSpPr>
        <p:spPr>
          <a:xfrm>
            <a:off x="1524000" y="4962525"/>
            <a:ext cx="9144000" cy="485775"/>
          </a:xfrm>
        </p:spPr>
        <p:txBody>
          <a:bodyPr>
            <a:noAutofit/>
          </a:bodyPr>
          <a:lstStyle>
            <a:lvl1pPr marL="0" indent="0" algn="ctr" defTabSz="914400" rtl="0" eaLnBrk="1" latinLnBrk="0" hangingPunct="1">
              <a:lnSpc>
                <a:spcPct val="90000"/>
              </a:lnSpc>
              <a:spcBef>
                <a:spcPts val="1500"/>
              </a:spcBef>
              <a:buClr>
                <a:schemeClr val="accent1"/>
              </a:buClr>
              <a:buFont typeface="Arial" panose="020B0604020202020204" pitchFamily="34" charset="0"/>
              <a:buNone/>
              <a:defRPr lang="en-US" sz="1600" kern="1200" baseline="0" dirty="0" smtClean="0">
                <a:solidFill>
                  <a:schemeClr val="bg1">
                    <a:alpha val="60000"/>
                  </a:schemeClr>
                </a:solidFill>
                <a:latin typeface="+mn-lt"/>
                <a:ea typeface="+mn-ea"/>
                <a:cs typeface="+mn-cs"/>
              </a:defRPr>
            </a:lvl1pPr>
            <a:lvl2pPr marL="0" indent="0" algn="ctr" defTabSz="914400" rtl="0" eaLnBrk="1" latinLnBrk="0" hangingPunct="1">
              <a:lnSpc>
                <a:spcPct val="90000"/>
              </a:lnSpc>
              <a:spcBef>
                <a:spcPts val="1500"/>
              </a:spcBef>
              <a:buClr>
                <a:schemeClr val="accent1"/>
              </a:buClr>
              <a:buFont typeface="Arial" panose="020B0604020202020204" pitchFamily="34" charset="0"/>
              <a:buNone/>
              <a:defRPr lang="en-US" sz="2000" kern="1200" baseline="0" dirty="0" smtClean="0">
                <a:solidFill>
                  <a:schemeClr val="bg1">
                    <a:alpha val="60000"/>
                  </a:schemeClr>
                </a:solidFill>
                <a:latin typeface="+mn-lt"/>
                <a:ea typeface="+mn-ea"/>
                <a:cs typeface="+mn-cs"/>
              </a:defRPr>
            </a:lvl2pPr>
            <a:lvl3pPr marL="0" indent="0" algn="ctr" defTabSz="914400" rtl="0" eaLnBrk="1" latinLnBrk="0" hangingPunct="1">
              <a:lnSpc>
                <a:spcPct val="90000"/>
              </a:lnSpc>
              <a:spcBef>
                <a:spcPts val="1500"/>
              </a:spcBef>
              <a:buClr>
                <a:schemeClr val="accent1"/>
              </a:buClr>
              <a:buFont typeface="Arial" panose="020B0604020202020204" pitchFamily="34" charset="0"/>
              <a:buNone/>
              <a:defRPr lang="en-US" sz="2000" kern="1200" baseline="0" dirty="0" smtClean="0">
                <a:solidFill>
                  <a:schemeClr val="bg1">
                    <a:alpha val="60000"/>
                  </a:schemeClr>
                </a:solidFill>
                <a:latin typeface="+mn-lt"/>
                <a:ea typeface="+mn-ea"/>
                <a:cs typeface="+mn-cs"/>
              </a:defRPr>
            </a:lvl3pPr>
            <a:lvl4pPr marL="0" indent="0" algn="ctr" defTabSz="914400" rtl="0" eaLnBrk="1" latinLnBrk="0" hangingPunct="1">
              <a:lnSpc>
                <a:spcPct val="90000"/>
              </a:lnSpc>
              <a:spcBef>
                <a:spcPts val="1500"/>
              </a:spcBef>
              <a:buClr>
                <a:schemeClr val="accent1"/>
              </a:buClr>
              <a:buFont typeface="Arial" panose="020B0604020202020204" pitchFamily="34" charset="0"/>
              <a:buNone/>
              <a:defRPr lang="en-US" sz="2000" kern="1200" baseline="0" dirty="0" smtClean="0">
                <a:solidFill>
                  <a:schemeClr val="bg1">
                    <a:alpha val="60000"/>
                  </a:schemeClr>
                </a:solidFill>
                <a:latin typeface="+mn-lt"/>
                <a:ea typeface="+mn-ea"/>
                <a:cs typeface="+mn-cs"/>
              </a:defRPr>
            </a:lvl4pPr>
            <a:lvl5pPr marL="0" indent="0" algn="ctr" defTabSz="914400" rtl="0" eaLnBrk="1" latinLnBrk="0" hangingPunct="1">
              <a:lnSpc>
                <a:spcPct val="90000"/>
              </a:lnSpc>
              <a:spcBef>
                <a:spcPts val="1500"/>
              </a:spcBef>
              <a:buClr>
                <a:schemeClr val="accent1"/>
              </a:buClr>
              <a:buFont typeface="Arial" panose="020B0604020202020204" pitchFamily="34" charset="0"/>
              <a:buNone/>
              <a:defRPr lang="en-US" sz="2000" kern="1200" baseline="0" dirty="0">
                <a:solidFill>
                  <a:schemeClr val="bg1">
                    <a:alpha val="60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27134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lue Divider Slide">
    <p:spTree>
      <p:nvGrpSpPr>
        <p:cNvPr id="1" name=""/>
        <p:cNvGrpSpPr/>
        <p:nvPr/>
      </p:nvGrpSpPr>
      <p:grpSpPr>
        <a:xfrm>
          <a:off x="0" y="0"/>
          <a:ext cx="0" cy="0"/>
          <a:chOff x="0" y="0"/>
          <a:chExt cx="0" cy="0"/>
        </a:xfrm>
      </p:grpSpPr>
      <p:sp>
        <p:nvSpPr>
          <p:cNvPr id="7" name="Rectangle 6"/>
          <p:cNvSpPr/>
          <p:nvPr userDrawn="1"/>
        </p:nvSpPr>
        <p:spPr>
          <a:xfrm>
            <a:off x="3048" y="301149"/>
            <a:ext cx="12188952" cy="6858000"/>
          </a:xfrm>
          <a:prstGeom prst="rect">
            <a:avLst/>
          </a:prstGeom>
          <a:gradFill flip="none" rotWithShape="1">
            <a:gsLst>
              <a:gs pos="0">
                <a:schemeClr val="accent1"/>
              </a:gs>
              <a:gs pos="88000">
                <a:srgbClr val="19468E"/>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hasCustomPrompt="1"/>
          </p:nvPr>
        </p:nvSpPr>
        <p:spPr>
          <a:xfrm>
            <a:off x="503238" y="1703389"/>
            <a:ext cx="10844212" cy="1674811"/>
          </a:xfrm>
        </p:spPr>
        <p:txBody>
          <a:bodyPr anchor="b">
            <a:normAutofit/>
          </a:bodyPr>
          <a:lstStyle>
            <a:lvl1pPr>
              <a:defRPr sz="3700" spc="300">
                <a:solidFill>
                  <a:schemeClr val="bg1"/>
                </a:solidFill>
                <a:latin typeface="PayPal Sans Big Thin" panose="020B0403040504040204" pitchFamily="34" charset="0"/>
              </a:defRPr>
            </a:lvl1pPr>
          </a:lstStyle>
          <a:p>
            <a:r>
              <a:rPr lang="en-US" dirty="0"/>
              <a:t>CLICK TO EDIT MASTER TITLE STYLE</a:t>
            </a:r>
          </a:p>
        </p:txBody>
      </p:sp>
      <p:sp>
        <p:nvSpPr>
          <p:cNvPr id="3" name="Text Placeholder 2"/>
          <p:cNvSpPr>
            <a:spLocks noGrp="1"/>
          </p:cNvSpPr>
          <p:nvPr>
            <p:ph type="body" idx="1"/>
          </p:nvPr>
        </p:nvSpPr>
        <p:spPr>
          <a:xfrm>
            <a:off x="503238" y="3538856"/>
            <a:ext cx="10515600" cy="382587"/>
          </a:xfrm>
        </p:spPr>
        <p:txBody>
          <a:bodyPr tIns="0" rIns="0" bIns="0">
            <a:normAutofit/>
          </a:bodyPr>
          <a:lstStyle>
            <a:lvl1pPr marL="0" indent="0">
              <a:buNone/>
              <a:defRPr sz="1800">
                <a:solidFill>
                  <a:schemeClr val="bg1">
                    <a:alpha val="60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Tree>
    <p:extLst>
      <p:ext uri="{BB962C8B-B14F-4D97-AF65-F5344CB8AC3E}">
        <p14:creationId xmlns:p14="http://schemas.microsoft.com/office/powerpoint/2010/main" val="308190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04824" y="1619452"/>
            <a:ext cx="3575304" cy="2112264"/>
          </a:xfrm>
        </p:spPr>
        <p:txBody>
          <a:bodyPr anchor="t"/>
          <a:lstStyle>
            <a:lvl1pPr marL="0" algn="l" defTabSz="914400" rtl="0" eaLnBrk="1" latinLnBrk="0" hangingPunct="1">
              <a:lnSpc>
                <a:spcPct val="100000"/>
              </a:lnSpc>
              <a:spcBef>
                <a:spcPct val="0"/>
              </a:spcBef>
              <a:buNone/>
              <a:defRPr lang="en-US" sz="2700" kern="1200" dirty="0">
                <a:solidFill>
                  <a:schemeClr val="accent1"/>
                </a:solidFill>
                <a:latin typeface="+mj-lt"/>
                <a:ea typeface="+mj-ea"/>
                <a:cs typeface="+mj-cs"/>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07CF5707-6B01-4E28-B52C-5F626EA6C564}" type="slidenum">
              <a:rPr lang="en-US" smtClean="0"/>
              <a:pPr/>
              <a:t>‹#›</a:t>
            </a:fld>
            <a:endParaRPr lang="en-US" dirty="0"/>
          </a:p>
        </p:txBody>
      </p:sp>
      <p:sp>
        <p:nvSpPr>
          <p:cNvPr id="8" name="Rectangle 7"/>
          <p:cNvSpPr/>
          <p:nvPr userDrawn="1"/>
        </p:nvSpPr>
        <p:spPr>
          <a:xfrm>
            <a:off x="504825" y="1530349"/>
            <a:ext cx="3566160" cy="54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p>
        </p:txBody>
      </p:sp>
      <p:cxnSp>
        <p:nvCxnSpPr>
          <p:cNvPr id="9" name="Straight Connector 8"/>
          <p:cNvCxnSpPr/>
          <p:nvPr userDrawn="1"/>
        </p:nvCxnSpPr>
        <p:spPr>
          <a:xfrm>
            <a:off x="5698672" y="1524000"/>
            <a:ext cx="0" cy="42976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p:nvPr>
        </p:nvSpPr>
        <p:spPr>
          <a:xfrm>
            <a:off x="6190275" y="1528762"/>
            <a:ext cx="5495544" cy="4828032"/>
          </a:xfrm>
        </p:spPr>
        <p:txBody>
          <a:bodyPr/>
          <a:lstStyle>
            <a:lvl1pPr marL="0" indent="0" algn="l" defTabSz="914400" rtl="0" eaLnBrk="1" latinLnBrk="0" hangingPunct="1">
              <a:lnSpc>
                <a:spcPct val="90000"/>
              </a:lnSpc>
              <a:spcBef>
                <a:spcPts val="2500"/>
              </a:spcBef>
              <a:buClr>
                <a:schemeClr val="accent1"/>
              </a:buClr>
              <a:buFont typeface="Arial" panose="020B0604020202020204" pitchFamily="34" charset="0"/>
              <a:buNone/>
              <a:defRPr lang="en-US" sz="2000" kern="1200" dirty="0" smtClean="0">
                <a:solidFill>
                  <a:schemeClr val="accent1"/>
                </a:solidFill>
                <a:latin typeface="+mj-lt"/>
                <a:ea typeface="+mn-ea"/>
                <a:cs typeface="+mn-cs"/>
              </a:defRPr>
            </a:lvl1pPr>
            <a:lvl2pPr marL="0" indent="0">
              <a:spcBef>
                <a:spcPts val="1500"/>
              </a:spcBef>
              <a:buNone/>
              <a:defRPr sz="1800"/>
            </a:lvl2pPr>
          </a:lstStyle>
          <a:p>
            <a:pPr lvl="0"/>
            <a:r>
              <a:rPr lang="en-US" dirty="0"/>
              <a:t>Click to edit Master text styles</a:t>
            </a:r>
          </a:p>
          <a:p>
            <a:pPr lvl="1"/>
            <a:r>
              <a:rPr lang="en-US" dirty="0"/>
              <a:t>Second level</a:t>
            </a:r>
          </a:p>
        </p:txBody>
      </p:sp>
      <p:sp>
        <p:nvSpPr>
          <p:cNvPr id="15" name="Content Placeholder 14"/>
          <p:cNvSpPr>
            <a:spLocks noGrp="1"/>
          </p:cNvSpPr>
          <p:nvPr>
            <p:ph sz="quarter" idx="14" hasCustomPrompt="1"/>
          </p:nvPr>
        </p:nvSpPr>
        <p:spPr>
          <a:xfrm>
            <a:off x="0" y="6784848"/>
            <a:ext cx="12188952" cy="73152"/>
          </a:xfr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00" dirty="0" smtClean="0">
                <a:solidFill>
                  <a:schemeClr val="lt1"/>
                </a:solidFill>
              </a:defRPr>
            </a:lvl1pPr>
          </a:lstStyle>
          <a:p>
            <a:pPr lvl="0" algn="ctr"/>
            <a:r>
              <a:rPr lang="en-US" dirty="0"/>
              <a:t> </a:t>
            </a:r>
          </a:p>
        </p:txBody>
      </p:sp>
    </p:spTree>
    <p:extLst>
      <p:ext uri="{BB962C8B-B14F-4D97-AF65-F5344CB8AC3E}">
        <p14:creationId xmlns:p14="http://schemas.microsoft.com/office/powerpoint/2010/main" val="111681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Sub Head">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spcBef>
                <a:spcPts val="0"/>
              </a:spcBef>
              <a:spcAft>
                <a:spcPts val="600"/>
              </a:spcAft>
              <a:buFont typeface="+mj-lt"/>
              <a:buNone/>
              <a:defRPr sz="1600">
                <a:solidFill>
                  <a:schemeClr val="accent1"/>
                </a:solidFill>
              </a:defRPr>
            </a:lvl1pPr>
            <a:lvl2pPr marL="287338" indent="-228600">
              <a:spcBef>
                <a:spcPts val="300"/>
              </a:spcBef>
              <a:spcAft>
                <a:spcPts val="600"/>
              </a:spcAft>
              <a:buFont typeface="Arial" panose="020B0604020202020204" pitchFamily="34" charset="0"/>
              <a:buChar char="•"/>
              <a:defRPr>
                <a:solidFill>
                  <a:schemeClr val="bg2">
                    <a:lumMod val="75000"/>
                  </a:schemeClr>
                </a:solidFill>
              </a:defRPr>
            </a:lvl2pPr>
            <a:lvl3pPr marL="514350"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3pPr>
            <a:lvl4pPr marL="739775"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4pPr>
            <a:lvl5pPr marL="974725" indent="-228600">
              <a:spcBef>
                <a:spcPts val="300"/>
              </a:spcBef>
              <a:spcAft>
                <a:spcPts val="600"/>
              </a:spcAft>
              <a:buClr>
                <a:schemeClr val="accent1"/>
              </a:buClr>
              <a:buFont typeface="Arial" panose="020B0604020202020204" pitchFamily="34" charset="0"/>
              <a:buChar char="•"/>
              <a:defRPr>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11188700"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418215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userDrawn="1">
          <p15:clr>
            <a:srgbClr val="FBAE40"/>
          </p15:clr>
        </p15:guide>
        <p15:guide id="2" orient="horz" pos="8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Image">
    <p:spTree>
      <p:nvGrpSpPr>
        <p:cNvPr id="1" name=""/>
        <p:cNvGrpSpPr/>
        <p:nvPr/>
      </p:nvGrpSpPr>
      <p:grpSpPr>
        <a:xfrm>
          <a:off x="0" y="0"/>
          <a:ext cx="0" cy="0"/>
          <a:chOff x="0" y="0"/>
          <a:chExt cx="0" cy="0"/>
        </a:xfrm>
      </p:grpSpPr>
      <p:sp>
        <p:nvSpPr>
          <p:cNvPr id="8" name="Rectangle 7"/>
          <p:cNvSpPr/>
          <p:nvPr userDrawn="1"/>
        </p:nvSpPr>
        <p:spPr>
          <a:xfrm>
            <a:off x="1524" y="6784848"/>
            <a:ext cx="12188952" cy="73152"/>
          </a:xfrm>
          <a:prstGeom prst="rect">
            <a:avLst/>
          </a:prstGeom>
          <a:gradFill flip="none" rotWithShape="1">
            <a:gsLst>
              <a:gs pos="0">
                <a:srgbClr val="0092D4"/>
              </a:gs>
              <a:gs pos="89000">
                <a:srgbClr val="00318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3238" y="527050"/>
            <a:ext cx="4519678" cy="311150"/>
          </a:xfrm>
        </p:spPr>
        <p:txBody>
          <a:bodyPr/>
          <a:lstStyle/>
          <a:p>
            <a:r>
              <a:rPr lang="en-US" dirty="0"/>
              <a:t>Click to edit Master title style</a:t>
            </a:r>
          </a:p>
        </p:txBody>
      </p:sp>
      <p:sp>
        <p:nvSpPr>
          <p:cNvPr id="3" name="Content Placeholder 2"/>
          <p:cNvSpPr>
            <a:spLocks noGrp="1"/>
          </p:cNvSpPr>
          <p:nvPr>
            <p:ph idx="1"/>
          </p:nvPr>
        </p:nvSpPr>
        <p:spPr>
          <a:xfrm>
            <a:off x="503238" y="1528762"/>
            <a:ext cx="4514851" cy="4824413"/>
          </a:xfrm>
        </p:spPr>
        <p:txBody>
          <a:bodyPr/>
          <a:lstStyle>
            <a:lvl1pPr marL="0" indent="0">
              <a:spcBef>
                <a:spcPts val="0"/>
              </a:spcBef>
              <a:buFont typeface="+mj-lt"/>
              <a:buNone/>
              <a:defRPr sz="1600">
                <a:solidFill>
                  <a:schemeClr val="accent1"/>
                </a:solidFill>
              </a:defRPr>
            </a:lvl1pPr>
            <a:lvl2pPr marL="287338" indent="-228600">
              <a:spcBef>
                <a:spcPts val="300"/>
              </a:spcBef>
              <a:buFont typeface="Arial" panose="020B0604020202020204" pitchFamily="34" charset="0"/>
              <a:buChar char="•"/>
              <a:defRPr>
                <a:solidFill>
                  <a:schemeClr val="bg2">
                    <a:lumMod val="75000"/>
                  </a:schemeClr>
                </a:solidFill>
              </a:defRPr>
            </a:lvl2pPr>
            <a:lvl3pPr marL="514350" indent="-228600">
              <a:spcBef>
                <a:spcPts val="300"/>
              </a:spcBef>
              <a:buClr>
                <a:schemeClr val="accent1"/>
              </a:buClr>
              <a:buFont typeface="Arial" panose="020B0604020202020204" pitchFamily="34" charset="0"/>
              <a:buChar char="•"/>
              <a:defRPr>
                <a:solidFill>
                  <a:schemeClr val="bg2">
                    <a:lumMod val="75000"/>
                  </a:schemeClr>
                </a:solidFill>
              </a:defRPr>
            </a:lvl3pPr>
            <a:lvl4pPr marL="739775" indent="-228600">
              <a:spcBef>
                <a:spcPts val="300"/>
              </a:spcBef>
              <a:buClr>
                <a:schemeClr val="accent1"/>
              </a:buClr>
              <a:buFont typeface="Arial" panose="020B0604020202020204" pitchFamily="34" charset="0"/>
              <a:buChar char="•"/>
              <a:defRPr>
                <a:solidFill>
                  <a:schemeClr val="bg2">
                    <a:lumMod val="75000"/>
                  </a:schemeClr>
                </a:solidFill>
              </a:defRPr>
            </a:lvl4pPr>
            <a:lvl5pPr marL="974725" indent="-228600">
              <a:spcBef>
                <a:spcPts val="300"/>
              </a:spcBef>
              <a:buClr>
                <a:schemeClr val="accent1"/>
              </a:buClr>
              <a:buFont typeface="Arial" panose="020B0604020202020204" pitchFamily="34" charset="0"/>
              <a:buChar char="•"/>
              <a:defRPr>
                <a:solidFill>
                  <a:schemeClr val="bg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tx2">
                    <a:lumMod val="60000"/>
                    <a:lumOff val="40000"/>
                  </a:schemeClr>
                </a:solidFill>
              </a:defRPr>
            </a:lvl1pPr>
          </a:lstStyle>
          <a:p>
            <a:fld id="{07CF5707-6B01-4E28-B52C-5F626EA6C564}" type="slidenum">
              <a:rPr lang="en-US" smtClean="0"/>
              <a:pPr/>
              <a:t>‹#›</a:t>
            </a:fld>
            <a:endParaRPr lang="en-US" dirty="0"/>
          </a:p>
        </p:txBody>
      </p:sp>
      <p:sp>
        <p:nvSpPr>
          <p:cNvPr id="11" name="Text Placeholder 10"/>
          <p:cNvSpPr>
            <a:spLocks noGrp="1"/>
          </p:cNvSpPr>
          <p:nvPr>
            <p:ph type="body" sz="quarter" idx="13"/>
          </p:nvPr>
        </p:nvSpPr>
        <p:spPr>
          <a:xfrm>
            <a:off x="503238" y="851806"/>
            <a:ext cx="4519678" cy="479425"/>
          </a:xfrm>
        </p:spPr>
        <p:txBody>
          <a:bodyPr>
            <a:normAutofit/>
          </a:bodyPr>
          <a:lstStyle>
            <a:lvl1pPr marL="0" indent="0">
              <a:buNone/>
              <a:defRPr sz="2000">
                <a:solidFill>
                  <a:schemeClr val="bg2">
                    <a:lumMod val="75000"/>
                  </a:schemeClr>
                </a:solidFill>
                <a:latin typeface="+mn-lt"/>
              </a:defRPr>
            </a:lvl1pPr>
          </a:lstStyle>
          <a:p>
            <a:pPr lvl="0"/>
            <a:r>
              <a:rPr lang="en-US" dirty="0"/>
              <a:t>Click to edit Master text styles</a:t>
            </a:r>
          </a:p>
        </p:txBody>
      </p:sp>
      <p:sp>
        <p:nvSpPr>
          <p:cNvPr id="7" name="Picture Placeholder 6"/>
          <p:cNvSpPr>
            <a:spLocks noGrp="1"/>
          </p:cNvSpPr>
          <p:nvPr>
            <p:ph type="pic" sz="quarter" idx="14" hasCustomPrompt="1"/>
          </p:nvPr>
        </p:nvSpPr>
        <p:spPr>
          <a:xfrm>
            <a:off x="5294219" y="488950"/>
            <a:ext cx="6400800" cy="5864225"/>
          </a:xfrm>
        </p:spPr>
        <p:txBody>
          <a:bodyPr tIns="914400" anchor="ctr"/>
          <a:lstStyle>
            <a:lvl1pPr marL="0" indent="0" algn="ctr" defTabSz="914400" rtl="0" eaLnBrk="1" latinLnBrk="0" hangingPunct="1">
              <a:lnSpc>
                <a:spcPct val="90000"/>
              </a:lnSpc>
              <a:spcBef>
                <a:spcPts val="1500"/>
              </a:spcBef>
              <a:buClr>
                <a:schemeClr val="accent1"/>
              </a:buClr>
              <a:buFont typeface="Arial" panose="020B0604020202020204" pitchFamily="34" charset="0"/>
              <a:buNone/>
              <a:defRPr lang="en-US" sz="1600" kern="1200" baseline="0" dirty="0">
                <a:solidFill>
                  <a:schemeClr val="accent1">
                    <a:alpha val="40000"/>
                  </a:schemeClr>
                </a:solidFill>
                <a:latin typeface="+mn-lt"/>
                <a:ea typeface="+mn-ea"/>
                <a:cs typeface="+mn-cs"/>
              </a:defRPr>
            </a:lvl1pPr>
          </a:lstStyle>
          <a:p>
            <a:r>
              <a:rPr lang="en-US" dirty="0"/>
              <a:t>Click icon to insert picture</a:t>
            </a:r>
          </a:p>
        </p:txBody>
      </p:sp>
    </p:spTree>
    <p:extLst>
      <p:ext uri="{BB962C8B-B14F-4D97-AF65-F5344CB8AC3E}">
        <p14:creationId xmlns:p14="http://schemas.microsoft.com/office/powerpoint/2010/main" val="19587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960">
          <p15:clr>
            <a:srgbClr val="FBAE40"/>
          </p15:clr>
        </p15:guide>
        <p15:guide id="2" orient="horz" pos="80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w/ Orange Gradient Background">
    <p:spTree>
      <p:nvGrpSpPr>
        <p:cNvPr id="1" name=""/>
        <p:cNvGrpSpPr/>
        <p:nvPr/>
      </p:nvGrpSpPr>
      <p:grpSpPr>
        <a:xfrm>
          <a:off x="0" y="0"/>
          <a:ext cx="0" cy="0"/>
          <a:chOff x="0" y="0"/>
          <a:chExt cx="0" cy="0"/>
        </a:xfrm>
      </p:grpSpPr>
      <p:sp>
        <p:nvSpPr>
          <p:cNvPr id="9" name="Rectangle 8"/>
          <p:cNvSpPr/>
          <p:nvPr userDrawn="1"/>
        </p:nvSpPr>
        <p:spPr>
          <a:xfrm>
            <a:off x="3048" y="0"/>
            <a:ext cx="12188952" cy="6858000"/>
          </a:xfrm>
          <a:prstGeom prst="rect">
            <a:avLst/>
          </a:prstGeom>
          <a:gradFill flip="none" rotWithShape="1">
            <a:gsLst>
              <a:gs pos="0">
                <a:schemeClr val="accent5"/>
              </a:gs>
              <a:gs pos="9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dirty="0"/>
          </a:p>
        </p:txBody>
      </p:sp>
      <p:sp>
        <p:nvSpPr>
          <p:cNvPr id="2" name="Title 1"/>
          <p:cNvSpPr>
            <a:spLocks noGrp="1"/>
          </p:cNvSpPr>
          <p:nvPr>
            <p:ph type="title"/>
          </p:nvPr>
        </p:nvSpPr>
        <p:spPr>
          <a:xfrm>
            <a:off x="504824" y="488950"/>
            <a:ext cx="11187113" cy="3822192"/>
          </a:xfr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0" tIns="640080" rIns="731520" bIns="45720" numCol="1" spcCol="0" rtlCol="0" fromWordArt="0" anchor="t" anchorCtr="0" forceAA="0" compatLnSpc="1">
            <a:prstTxWarp prst="textNoShape">
              <a:avLst/>
            </a:prstTxWarp>
            <a:noAutofit/>
          </a:bodyPr>
          <a:lstStyle>
            <a:lvl1pPr>
              <a:lnSpc>
                <a:spcPct val="120000"/>
              </a:lnSpc>
              <a:defRPr lang="en-US" sz="4800" dirty="0">
                <a:solidFill>
                  <a:schemeClr val="lt1"/>
                </a:solidFill>
                <a:latin typeface="PayPal Sans Big Thin" panose="020B0403040504040204" pitchFamily="34" charset="0"/>
                <a:ea typeface="+mn-ea"/>
                <a:cs typeface="+mn-cs"/>
              </a:defRPr>
            </a:lvl1pPr>
          </a:lstStyle>
          <a:p>
            <a:pPr marL="0" lvl="0">
              <a:lnSpc>
                <a:spcPct val="100000"/>
              </a:lnSpc>
            </a:pPr>
            <a:r>
              <a:rPr lang="en-US" dirty="0"/>
              <a:t>Click to edit Master title style</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7CF5707-6B01-4E28-B52C-5F626EA6C564}" type="slidenum">
              <a:rPr lang="en-US" smtClean="0"/>
              <a:pPr/>
              <a:t>‹#›</a:t>
            </a:fld>
            <a:endParaRPr lang="en-US" dirty="0"/>
          </a:p>
        </p:txBody>
      </p:sp>
      <p:sp>
        <p:nvSpPr>
          <p:cNvPr id="4" name="Text Placeholder 3"/>
          <p:cNvSpPr>
            <a:spLocks noGrp="1"/>
          </p:cNvSpPr>
          <p:nvPr>
            <p:ph type="body" sz="quarter" idx="15" hasCustomPrompt="1"/>
          </p:nvPr>
        </p:nvSpPr>
        <p:spPr>
          <a:xfrm>
            <a:off x="503239" y="4313556"/>
            <a:ext cx="11188700" cy="565150"/>
          </a:xfrm>
        </p:spPr>
        <p:txBody>
          <a:bodyPr tIns="246888" rIns="0">
            <a:normAutofit/>
          </a:bodyPr>
          <a:lstStyle>
            <a:lvl1pPr marL="171450" indent="-171450" algn="r">
              <a:buClr>
                <a:schemeClr val="bg1"/>
              </a:buClr>
              <a:buFont typeface="Arial" panose="020B0604020202020204" pitchFamily="34" charset="0"/>
              <a:buChar char="─"/>
              <a:defRPr sz="1200" spc="100" baseline="0">
                <a:solidFill>
                  <a:schemeClr val="bg1"/>
                </a:solidFill>
              </a:defRPr>
            </a:lvl1pPr>
          </a:lstStyle>
          <a:p>
            <a:pPr lvl="0"/>
            <a:r>
              <a:rPr lang="en-US" dirty="0"/>
              <a:t> CLICK TO EDIT MASTER TEXT STYLE</a:t>
            </a:r>
          </a:p>
        </p:txBody>
      </p:sp>
    </p:spTree>
    <p:extLst>
      <p:ext uri="{BB962C8B-B14F-4D97-AF65-F5344CB8AC3E}">
        <p14:creationId xmlns:p14="http://schemas.microsoft.com/office/powerpoint/2010/main" val="279819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05">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824" y="527050"/>
            <a:ext cx="11187113" cy="31115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504824" y="1528762"/>
            <a:ext cx="11187114" cy="4824413"/>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037618" y="6356350"/>
            <a:ext cx="879763" cy="292608"/>
          </a:xfrm>
          <a:prstGeom prst="rect">
            <a:avLst/>
          </a:prstGeom>
        </p:spPr>
        <p:txBody>
          <a:bodyPr vert="horz" lIns="91440" tIns="45720" rIns="91440" bIns="45720" rtlCol="0" anchor="ctr"/>
          <a:lstStyle>
            <a:lvl1pPr marL="0" algn="l" defTabSz="914400" rtl="0" eaLnBrk="1" latinLnBrk="0" hangingPunct="1">
              <a:defRPr lang="en-US" sz="800" kern="1200" smtClean="0">
                <a:solidFill>
                  <a:schemeClr val="tx2">
                    <a:lumMod val="60000"/>
                    <a:lumOff val="40000"/>
                  </a:schemeClr>
                </a:solidFill>
                <a:latin typeface="+mn-lt"/>
                <a:ea typeface="+mn-ea"/>
                <a:cs typeface="+mn-cs"/>
              </a:defRPr>
            </a:lvl1pPr>
          </a:lstStyle>
          <a:p>
            <a:endParaRPr lang="en-US" dirty="0"/>
          </a:p>
        </p:txBody>
      </p:sp>
      <p:sp>
        <p:nvSpPr>
          <p:cNvPr id="6" name="Slide Number Placeholder 5"/>
          <p:cNvSpPr>
            <a:spLocks noGrp="1"/>
          </p:cNvSpPr>
          <p:nvPr>
            <p:ph type="sldNum" sz="quarter" idx="4"/>
          </p:nvPr>
        </p:nvSpPr>
        <p:spPr>
          <a:xfrm>
            <a:off x="11169650" y="6356350"/>
            <a:ext cx="527050" cy="292099"/>
          </a:xfrm>
          <a:prstGeom prst="rect">
            <a:avLst/>
          </a:prstGeom>
        </p:spPr>
        <p:txBody>
          <a:bodyPr vert="horz" lIns="0" tIns="45720" rIns="0" bIns="45720" rtlCol="0" anchor="ctr"/>
          <a:lstStyle>
            <a:lvl1pPr algn="r">
              <a:defRPr sz="1000" b="0">
                <a:solidFill>
                  <a:schemeClr val="tx2">
                    <a:lumMod val="60000"/>
                    <a:lumOff val="40000"/>
                  </a:schemeClr>
                </a:solidFill>
                <a:latin typeface="+mn-lt"/>
              </a:defRPr>
            </a:lvl1pPr>
          </a:lstStyle>
          <a:p>
            <a:fld id="{07CF5707-6B01-4E28-B52C-5F626EA6C564}" type="slidenum">
              <a:rPr lang="en-US" smtClean="0"/>
              <a:pPr/>
              <a:t>‹#›</a:t>
            </a:fld>
            <a:endParaRPr lang="en-US" dirty="0"/>
          </a:p>
        </p:txBody>
      </p:sp>
    </p:spTree>
    <p:extLst>
      <p:ext uri="{BB962C8B-B14F-4D97-AF65-F5344CB8AC3E}">
        <p14:creationId xmlns:p14="http://schemas.microsoft.com/office/powerpoint/2010/main" val="157610193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77" r:id="rId3"/>
    <p:sldLayoutId id="2147483650" r:id="rId4"/>
    <p:sldLayoutId id="2147483810" r:id="rId5"/>
    <p:sldLayoutId id="214748380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5000"/>
        </a:lnSpc>
        <a:spcBef>
          <a:spcPct val="0"/>
        </a:spcBef>
        <a:buNone/>
        <a:defRPr sz="2700"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0"/>
        </a:spcBef>
        <a:spcAft>
          <a:spcPts val="600"/>
        </a:spcAft>
        <a:buClr>
          <a:schemeClr val="accent1"/>
        </a:buClr>
        <a:buFont typeface="Arial" panose="020B0604020202020204" pitchFamily="34" charset="0"/>
        <a:buNone/>
        <a:defRPr sz="1600" kern="1200">
          <a:solidFill>
            <a:schemeClr val="accent1"/>
          </a:solidFill>
          <a:latin typeface="+mn-lt"/>
          <a:ea typeface="+mn-ea"/>
          <a:cs typeface="+mn-cs"/>
        </a:defRPr>
      </a:lvl1pPr>
      <a:lvl2pPr marL="287338"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600" kern="1200">
          <a:solidFill>
            <a:schemeClr val="bg2">
              <a:lumMod val="75000"/>
            </a:schemeClr>
          </a:solidFill>
          <a:latin typeface="+mn-lt"/>
          <a:ea typeface="+mn-ea"/>
          <a:cs typeface="+mn-cs"/>
        </a:defRPr>
      </a:lvl2pPr>
      <a:lvl3pPr marL="514350"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3pPr>
      <a:lvl4pPr marL="73977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4pPr>
      <a:lvl5pPr marL="97472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tabLst/>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7" userDrawn="1">
          <p15:clr>
            <a:srgbClr val="F26B43"/>
          </p15:clr>
        </p15:guide>
        <p15:guide id="2" pos="7365" userDrawn="1">
          <p15:clr>
            <a:srgbClr val="F26B43"/>
          </p15:clr>
        </p15:guide>
        <p15:guide id="3" orient="horz" pos="4002" userDrawn="1">
          <p15:clr>
            <a:srgbClr val="F26B43"/>
          </p15:clr>
        </p15:guide>
        <p15:guide id="6" orient="horz" pos="3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hbs.edu/research/pdf/08-038.pdf" TargetMode="External"/><Relationship Id="rId2" Type="http://schemas.openxmlformats.org/officeDocument/2006/relationships/hyperlink" Target="https://en.wikipedia.org/wiki/Nuclear_and_radiation_accidents_and_incidents" TargetMode="External"/><Relationship Id="rId1" Type="http://schemas.openxmlformats.org/officeDocument/2006/relationships/slideLayout" Target="../slideLayouts/slideLayout4.xml"/><Relationship Id="rId6" Type="http://schemas.openxmlformats.org/officeDocument/2006/relationships/hyperlink" Target="https://www.theguardian.com/news/datablog/2011/mar/14/nuclear-power-plant-accidents-list-rank" TargetMode="External"/><Relationship Id="rId5" Type="http://schemas.openxmlformats.org/officeDocument/2006/relationships/hyperlink" Target="https://en.wikipedia.org/wiki/Three_Mile_Island_accident" TargetMode="External"/><Relationship Id="rId4" Type="http://schemas.openxmlformats.org/officeDocument/2006/relationships/hyperlink" Target="http://www.hbs.edu/research/pdf/08-039.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Becquerel" TargetMode="External"/><Relationship Id="rId7" Type="http://schemas.openxmlformats.org/officeDocument/2006/relationships/image" Target="../media/image2.png"/><Relationship Id="rId2" Type="http://schemas.openxmlformats.org/officeDocument/2006/relationships/hyperlink" Target="https://en.wikipedia.org/wiki/Curies" TargetMode="External"/><Relationship Id="rId1" Type="http://schemas.openxmlformats.org/officeDocument/2006/relationships/slideLayout" Target="../slideLayouts/slideLayout4.xml"/><Relationship Id="rId6" Type="http://schemas.openxmlformats.org/officeDocument/2006/relationships/hyperlink" Target="https://xkcd.com/radiation/" TargetMode="External"/><Relationship Id="rId5" Type="http://schemas.openxmlformats.org/officeDocument/2006/relationships/hyperlink" Target="https://en.wikipedia.org/wiki/Iodine-131" TargetMode="External"/><Relationship Id="rId4" Type="http://schemas.openxmlformats.org/officeDocument/2006/relationships/hyperlink" Target="https://en.wikipedia.org/wiki/Krypt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rial" panose="020B0604020202020204" pitchFamily="34" charset="0"/>
                <a:cs typeface="Arial" panose="020B0604020202020204" pitchFamily="34" charset="0"/>
              </a:rPr>
              <a:t>Normal Accidents</a:t>
            </a:r>
          </a:p>
        </p:txBody>
      </p:sp>
      <p:sp>
        <p:nvSpPr>
          <p:cNvPr id="3" name="TextBox 2"/>
          <p:cNvSpPr txBox="1"/>
          <p:nvPr/>
        </p:nvSpPr>
        <p:spPr>
          <a:xfrm>
            <a:off x="3874770" y="4231323"/>
            <a:ext cx="4663440" cy="276999"/>
          </a:xfrm>
          <a:prstGeom prst="rect">
            <a:avLst/>
          </a:prstGeom>
          <a:noFill/>
        </p:spPr>
        <p:txBody>
          <a:bodyPr wrap="square" lIns="0" tIns="0" rIns="0" bIns="0" rtlCol="0">
            <a:spAutoFit/>
          </a:bodyPr>
          <a:lstStyle/>
          <a:p>
            <a:pPr algn="ctr"/>
            <a:r>
              <a:rPr lang="en-US" dirty="0">
                <a:solidFill>
                  <a:schemeClr val="bg1"/>
                </a:solidFill>
                <a:latin typeface="Arial" panose="020B0604020202020204" pitchFamily="34" charset="0"/>
                <a:cs typeface="Arial" panose="020B0604020202020204" pitchFamily="34" charset="0"/>
              </a:rPr>
              <a:t>Living with High-Risk Technologies</a:t>
            </a:r>
          </a:p>
        </p:txBody>
      </p:sp>
      <p:sp>
        <p:nvSpPr>
          <p:cNvPr id="5" name="TextBox 4"/>
          <p:cNvSpPr txBox="1"/>
          <p:nvPr/>
        </p:nvSpPr>
        <p:spPr>
          <a:xfrm>
            <a:off x="7180669" y="4458424"/>
            <a:ext cx="3898503" cy="276999"/>
          </a:xfrm>
          <a:prstGeom prst="rect">
            <a:avLst/>
          </a:prstGeom>
          <a:noFill/>
        </p:spPr>
        <p:txBody>
          <a:bodyPr wrap="none" lIns="0" tIns="0" rIns="0" bIns="0" rtlCol="0">
            <a:spAutoFit/>
          </a:bodyPr>
          <a:lstStyle/>
          <a:p>
            <a:pPr algn="ctr"/>
            <a:r>
              <a:rPr lang="en-US" dirty="0">
                <a:solidFill>
                  <a:schemeClr val="bg1"/>
                </a:solidFill>
                <a:latin typeface="Arial" panose="020B0604020202020204" pitchFamily="34" charset="0"/>
                <a:cs typeface="Arial" panose="020B0604020202020204" pitchFamily="34" charset="0"/>
              </a:rPr>
              <a:t>... and why it matters to your company</a:t>
            </a:r>
          </a:p>
        </p:txBody>
      </p:sp>
    </p:spTree>
    <p:extLst>
      <p:ext uri="{BB962C8B-B14F-4D97-AF65-F5344CB8AC3E}">
        <p14:creationId xmlns:p14="http://schemas.microsoft.com/office/powerpoint/2010/main" val="27322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Common Language</a:t>
            </a:r>
          </a:p>
        </p:txBody>
      </p:sp>
      <p:sp>
        <p:nvSpPr>
          <p:cNvPr id="8" name="Content Placeholder 7"/>
          <p:cNvSpPr>
            <a:spLocks noGrp="1"/>
          </p:cNvSpPr>
          <p:nvPr>
            <p:ph idx="1"/>
          </p:nvPr>
        </p:nvSpPr>
        <p:spPr>
          <a:xfrm>
            <a:off x="503238" y="838200"/>
            <a:ext cx="11187114" cy="5381625"/>
          </a:xfrm>
        </p:spPr>
        <p:txBody>
          <a:bodyPr/>
          <a:lstStyle/>
          <a:p>
            <a:r>
              <a:rPr lang="en-US" sz="2000" dirty="0"/>
              <a:t>Systems</a:t>
            </a:r>
          </a:p>
          <a:p>
            <a:pPr lvl="1"/>
            <a:r>
              <a:rPr lang="en-US" sz="1800" dirty="0"/>
              <a:t>The smallest element is a part</a:t>
            </a:r>
          </a:p>
          <a:p>
            <a:pPr lvl="1"/>
            <a:r>
              <a:rPr lang="en-US" sz="1800" dirty="0"/>
              <a:t>A unit is a collection of parts</a:t>
            </a:r>
          </a:p>
          <a:p>
            <a:pPr lvl="1"/>
            <a:r>
              <a:rPr lang="en-US" sz="1800" dirty="0"/>
              <a:t>A subsystem is a collection of units</a:t>
            </a:r>
          </a:p>
          <a:p>
            <a:pPr lvl="1"/>
            <a:r>
              <a:rPr lang="en-US" sz="1800" dirty="0"/>
              <a:t>Component and system are distinguished on the basis of whether or not interactions were expected or comprehensible to those who designed or operated the system</a:t>
            </a:r>
          </a:p>
          <a:p>
            <a:r>
              <a:rPr lang="en-US" sz="2000" dirty="0"/>
              <a:t>Accidents</a:t>
            </a:r>
          </a:p>
          <a:p>
            <a:pPr marL="285750" indent="-285750">
              <a:buFont typeface="Arial" charset="0"/>
              <a:buChar char="•"/>
            </a:pPr>
            <a:r>
              <a:rPr lang="en-US" sz="1800" dirty="0">
                <a:solidFill>
                  <a:schemeClr val="bg2">
                    <a:lumMod val="75000"/>
                  </a:schemeClr>
                </a:solidFill>
              </a:rPr>
              <a:t>Accident involves damage to a unit that disrupts the ongoing or future output of that system</a:t>
            </a:r>
          </a:p>
          <a:p>
            <a:pPr marL="285750" indent="-285750">
              <a:buFont typeface="Arial" charset="0"/>
              <a:buChar char="•"/>
            </a:pPr>
            <a:r>
              <a:rPr lang="en-US" sz="1800" b="1" dirty="0">
                <a:solidFill>
                  <a:schemeClr val="bg2">
                    <a:lumMod val="75000"/>
                  </a:schemeClr>
                </a:solidFill>
              </a:rPr>
              <a:t>If there is a problem, but no damage, then that is an incident</a:t>
            </a:r>
          </a:p>
          <a:p>
            <a:pPr marL="285750" indent="-285750">
              <a:buFont typeface="Arial" charset="0"/>
              <a:buChar char="•"/>
            </a:pPr>
            <a:r>
              <a:rPr lang="en-US" sz="1800" dirty="0">
                <a:solidFill>
                  <a:schemeClr val="bg2">
                    <a:lumMod val="75000"/>
                  </a:schemeClr>
                </a:solidFill>
              </a:rPr>
              <a:t>Accidents involve damage to systems or the system as a whole</a:t>
            </a:r>
          </a:p>
          <a:p>
            <a:pPr marL="285750" indent="-285750">
              <a:buFont typeface="Arial" charset="0"/>
              <a:buChar char="•"/>
            </a:pPr>
            <a:r>
              <a:rPr lang="en-US" sz="1800" dirty="0">
                <a:solidFill>
                  <a:schemeClr val="bg2">
                    <a:lumMod val="75000"/>
                  </a:schemeClr>
                </a:solidFill>
              </a:rPr>
              <a:t>Component failure accidents involve one or more component failure</a:t>
            </a:r>
          </a:p>
          <a:p>
            <a:pPr marL="285750" indent="-285750">
              <a:buFont typeface="Arial" charset="0"/>
              <a:buChar char="•"/>
            </a:pPr>
            <a:r>
              <a:rPr lang="en-US" sz="1800" b="1" dirty="0">
                <a:solidFill>
                  <a:schemeClr val="bg2">
                    <a:lumMod val="75000"/>
                  </a:schemeClr>
                </a:solidFill>
              </a:rPr>
              <a:t>System accidents</a:t>
            </a:r>
            <a:r>
              <a:rPr lang="en-US" sz="1800" dirty="0">
                <a:solidFill>
                  <a:schemeClr val="bg2">
                    <a:lumMod val="75000"/>
                  </a:schemeClr>
                </a:solidFill>
              </a:rPr>
              <a:t> involve the unanticipated interaction of multiple failures</a:t>
            </a:r>
          </a:p>
          <a:p>
            <a:r>
              <a:rPr lang="en-US" sz="2000" dirty="0"/>
              <a:t>Victims </a:t>
            </a:r>
            <a:r>
              <a:rPr lang="en-US" sz="800" i="1" dirty="0"/>
              <a:t>(we sometimes call these customers or employees)</a:t>
            </a:r>
          </a:p>
          <a:p>
            <a:pPr marL="285750" indent="-285750">
              <a:buFont typeface="Arial" charset="0"/>
              <a:buChar char="•"/>
            </a:pPr>
            <a:r>
              <a:rPr lang="en-US" sz="1800" dirty="0">
                <a:solidFill>
                  <a:schemeClr val="bg2">
                    <a:lumMod val="75000"/>
                  </a:schemeClr>
                </a:solidFill>
              </a:rPr>
              <a:t>First party victims are the operators of the system</a:t>
            </a:r>
          </a:p>
          <a:p>
            <a:pPr marL="285750" indent="-285750">
              <a:buFont typeface="Arial" charset="0"/>
              <a:buChar char="•"/>
            </a:pPr>
            <a:r>
              <a:rPr lang="en-US" sz="1800" dirty="0">
                <a:solidFill>
                  <a:schemeClr val="bg2">
                    <a:lumMod val="75000"/>
                  </a:schemeClr>
                </a:solidFill>
              </a:rPr>
              <a:t>Second party victims are associated with the system as suppliers or users but without influence over it</a:t>
            </a:r>
          </a:p>
          <a:p>
            <a:pPr marL="285750" indent="-285750">
              <a:buFont typeface="Arial" charset="0"/>
              <a:buChar char="•"/>
            </a:pPr>
            <a:r>
              <a:rPr lang="en-US" sz="1800" dirty="0">
                <a:solidFill>
                  <a:schemeClr val="bg2">
                    <a:lumMod val="75000"/>
                  </a:schemeClr>
                </a:solidFill>
              </a:rPr>
              <a:t>Third party victims are innocent bystanders </a:t>
            </a:r>
            <a:r>
              <a:rPr lang="en-US" sz="800" i="1" dirty="0">
                <a:solidFill>
                  <a:schemeClr val="bg2">
                    <a:lumMod val="75000"/>
                  </a:schemeClr>
                </a:solidFill>
              </a:rPr>
              <a:t>(this is obviously management)</a:t>
            </a:r>
          </a:p>
        </p:txBody>
      </p:sp>
      <p:sp>
        <p:nvSpPr>
          <p:cNvPr id="9" name="Text Placeholder 8"/>
          <p:cNvSpPr>
            <a:spLocks noGrp="1"/>
          </p:cNvSpPr>
          <p:nvPr>
            <p:ph type="body" sz="quarter" idx="13"/>
          </p:nvPr>
        </p:nvSpPr>
        <p:spPr/>
        <p:txBody>
          <a:bodyPr/>
          <a:lstStyle/>
          <a:p>
            <a:r>
              <a:rPr lang="en-US" dirty="0"/>
              <a:t> </a:t>
            </a: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90252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Normal accidents</a:t>
            </a:r>
          </a:p>
        </p:txBody>
      </p:sp>
      <p:sp>
        <p:nvSpPr>
          <p:cNvPr id="8" name="Content Placeholder 7"/>
          <p:cNvSpPr>
            <a:spLocks noGrp="1"/>
          </p:cNvSpPr>
          <p:nvPr>
            <p:ph idx="1"/>
          </p:nvPr>
        </p:nvSpPr>
        <p:spPr>
          <a:xfrm>
            <a:off x="503237" y="838200"/>
            <a:ext cx="11188699" cy="5381625"/>
          </a:xfrm>
        </p:spPr>
        <p:txBody>
          <a:bodyPr/>
          <a:lstStyle/>
          <a:p>
            <a:r>
              <a:rPr lang="en-US" sz="1800" dirty="0"/>
              <a:t>There are three conditions that make a system likely to be susceptible to Normal Accidents.</a:t>
            </a:r>
          </a:p>
          <a:p>
            <a:pPr marL="285750" indent="-285750">
              <a:buFont typeface="Arial" charset="0"/>
              <a:buChar char="•"/>
            </a:pPr>
            <a:r>
              <a:rPr lang="en-US" sz="1800" dirty="0"/>
              <a:t>The system is complex</a:t>
            </a:r>
          </a:p>
          <a:p>
            <a:pPr marL="573088" lvl="1" indent="-285750">
              <a:buFont typeface="Arial" charset="0"/>
              <a:buChar char="•"/>
            </a:pPr>
            <a:r>
              <a:rPr lang="en-US" sz="1800" dirty="0"/>
              <a:t>Proximity of pieces that are not in a production sequence</a:t>
            </a:r>
          </a:p>
          <a:p>
            <a:pPr marL="573088" lvl="1" indent="-285750">
              <a:buFont typeface="Arial" charset="0"/>
              <a:buChar char="•"/>
            </a:pPr>
            <a:r>
              <a:rPr lang="en-US" sz="1800" dirty="0"/>
              <a:t>Many common mode connections not in a production sequence</a:t>
            </a:r>
          </a:p>
          <a:p>
            <a:pPr marL="573088" lvl="1" indent="-285750">
              <a:buFont typeface="Arial" charset="0"/>
              <a:buChar char="•"/>
            </a:pPr>
            <a:r>
              <a:rPr lang="en-US" sz="1800" dirty="0"/>
              <a:t>Unfamiliar or unintended feedback loops</a:t>
            </a:r>
          </a:p>
          <a:p>
            <a:pPr marL="573088" lvl="1" indent="-285750">
              <a:buFont typeface="Arial" charset="0"/>
              <a:buChar char="•"/>
            </a:pPr>
            <a:r>
              <a:rPr lang="en-US" sz="1800" dirty="0"/>
              <a:t>Indirect or inferential information sources</a:t>
            </a:r>
          </a:p>
          <a:p>
            <a:pPr marL="573088" lvl="1" indent="-285750">
              <a:buFont typeface="Arial" charset="0"/>
              <a:buChar char="•"/>
            </a:pPr>
            <a:r>
              <a:rPr lang="en-US" sz="1800" dirty="0"/>
              <a:t>Limited understanding of some processes</a:t>
            </a:r>
          </a:p>
          <a:p>
            <a:pPr marL="285750" indent="-285750">
              <a:buFont typeface="Arial" charset="0"/>
              <a:buChar char="•"/>
            </a:pPr>
            <a:r>
              <a:rPr lang="en-US" sz="1800" dirty="0"/>
              <a:t>The system is tightly coupled</a:t>
            </a:r>
          </a:p>
          <a:p>
            <a:pPr marL="573088" lvl="1" indent="-285750">
              <a:buFont typeface="Arial" charset="0"/>
              <a:buChar char="•"/>
            </a:pPr>
            <a:r>
              <a:rPr lang="en-US" sz="1800" dirty="0"/>
              <a:t>Tight coupling is a mechanical term meaning there is no slack or buffer or give between two items. What happens in one directly affects what happens in the other.</a:t>
            </a:r>
          </a:p>
          <a:p>
            <a:pPr marL="573088" lvl="1" indent="-285750">
              <a:buFont typeface="Arial" charset="0"/>
              <a:buChar char="•"/>
            </a:pPr>
            <a:r>
              <a:rPr lang="en-US" sz="1800" dirty="0"/>
              <a:t>Loosely coupled systems tend to have ambiguous or flexible performance standards, and they may have little consumer monitoring, so the absence of the intended connection can remain unobserved.</a:t>
            </a:r>
          </a:p>
          <a:p>
            <a:pPr marL="285750" indent="-285750">
              <a:buFont typeface="Arial" charset="0"/>
              <a:buChar char="•"/>
            </a:pPr>
            <a:r>
              <a:rPr lang="en-US" sz="1800" dirty="0"/>
              <a:t>The system has catastrophic potential</a:t>
            </a:r>
          </a:p>
          <a:p>
            <a:pPr marL="573088" lvl="1" indent="-285750">
              <a:buFont typeface="Arial" charset="0"/>
              <a:buChar char="•"/>
            </a:pPr>
            <a:r>
              <a:rPr lang="en-US" sz="1800" dirty="0"/>
              <a:t>No one gets paid.</a:t>
            </a:r>
          </a:p>
          <a:p>
            <a:pPr marL="285750" indent="-285750">
              <a:buFont typeface="Arial" charset="0"/>
              <a:buChar char="•"/>
            </a:pPr>
            <a:endParaRPr lang="en-US" sz="1050" i="1" dirty="0">
              <a:solidFill>
                <a:schemeClr val="bg2">
                  <a:lumMod val="75000"/>
                </a:schemeClr>
              </a:solidFill>
            </a:endParaRP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59587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3238" y="527050"/>
            <a:ext cx="5897562" cy="311150"/>
          </a:xfrm>
        </p:spPr>
        <p:txBody>
          <a:bodyPr/>
          <a:lstStyle/>
          <a:p>
            <a:r>
              <a:rPr lang="en-US" dirty="0"/>
              <a:t>Linear &amp; Complex vs Tight &amp; Loose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8" y="1253756"/>
            <a:ext cx="5485526" cy="4873994"/>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8764" y="682625"/>
            <a:ext cx="5532676" cy="5439846"/>
          </a:xfrm>
          <a:prstGeom prst="rect">
            <a:avLst/>
          </a:prstGeom>
        </p:spPr>
      </p:pic>
      <p:sp>
        <p:nvSpPr>
          <p:cNvPr id="2" name="TextBox 1"/>
          <p:cNvSpPr txBox="1"/>
          <p:nvPr/>
        </p:nvSpPr>
        <p:spPr>
          <a:xfrm>
            <a:off x="7532138" y="250051"/>
            <a:ext cx="2445927" cy="276999"/>
          </a:xfrm>
          <a:prstGeom prst="rect">
            <a:avLst/>
          </a:prstGeom>
          <a:noFill/>
        </p:spPr>
        <p:txBody>
          <a:bodyPr wrap="none" lIns="0" tIns="0" rIns="0" bIns="0" rtlCol="0">
            <a:spAutoFit/>
          </a:bodyPr>
          <a:lstStyle/>
          <a:p>
            <a:pPr algn="ctr"/>
            <a:r>
              <a:rPr lang="en-US" dirty="0"/>
              <a:t>Let’s play “spot the bias”</a:t>
            </a:r>
          </a:p>
        </p:txBody>
      </p:sp>
    </p:spTree>
    <p:extLst>
      <p:ext uri="{BB962C8B-B14F-4D97-AF65-F5344CB8AC3E}">
        <p14:creationId xmlns:p14="http://schemas.microsoft.com/office/powerpoint/2010/main" val="173933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04824" y="1150811"/>
            <a:ext cx="10353676" cy="2307284"/>
          </a:xfrm>
        </p:spPr>
        <p:txBody>
          <a:bodyPr/>
          <a:lstStyle/>
          <a:p>
            <a:pPr marL="342900" indent="-342900">
              <a:buFont typeface="Arial" charset="0"/>
              <a:buChar char="•"/>
            </a:pPr>
            <a:r>
              <a:rPr lang="en-US" sz="2000" dirty="0">
                <a:solidFill>
                  <a:schemeClr val="tx1"/>
                </a:solidFill>
              </a:rPr>
              <a:t>“Any organization that designs a system will inevitably produce a design whose structure is a copy of the organization’s communication structure” (Conway, 1968). </a:t>
            </a:r>
          </a:p>
          <a:p>
            <a:pPr marL="342900" indent="-342900">
              <a:buFont typeface="Arial" charset="0"/>
              <a:buChar char="•"/>
            </a:pPr>
            <a:r>
              <a:rPr lang="en-US" sz="2000" dirty="0">
                <a:solidFill>
                  <a:schemeClr val="tx1"/>
                </a:solidFill>
              </a:rPr>
              <a:t>Modular designs are loosely-coupled in that changes made to one module have little impact on the others. </a:t>
            </a:r>
          </a:p>
          <a:p>
            <a:pPr marL="342900" indent="-342900">
              <a:buFont typeface="Arial" charset="0"/>
              <a:buChar char="•"/>
            </a:pPr>
            <a:r>
              <a:rPr lang="en-US" sz="2000" dirty="0">
                <a:solidFill>
                  <a:schemeClr val="tx1"/>
                </a:solidFill>
              </a:rPr>
              <a:t>Modularity promotes loose coupling, so that errors do not interact and cascade through the system. </a:t>
            </a:r>
          </a:p>
          <a:p>
            <a:endParaRPr lang="en-US" sz="2000" dirty="0"/>
          </a:p>
          <a:p>
            <a:endParaRPr lang="en-US" sz="2000" dirty="0"/>
          </a:p>
          <a:p>
            <a:endParaRPr lang="en-US" sz="2000" dirty="0"/>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
        <p:nvSpPr>
          <p:cNvPr id="2" name="Title 1"/>
          <p:cNvSpPr>
            <a:spLocks noGrp="1"/>
          </p:cNvSpPr>
          <p:nvPr>
            <p:ph type="title"/>
          </p:nvPr>
        </p:nvSpPr>
        <p:spPr/>
        <p:txBody>
          <a:bodyPr/>
          <a:lstStyle/>
          <a:p>
            <a:r>
              <a:rPr lang="en-US" sz="2800" dirty="0"/>
              <a:t>Product and Organizational Architectures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730" y="3299618"/>
            <a:ext cx="9893300" cy="2628900"/>
          </a:xfrm>
          <a:prstGeom prst="rect">
            <a:avLst/>
          </a:prstGeom>
        </p:spPr>
      </p:pic>
    </p:spTree>
    <p:extLst>
      <p:ext uri="{BB962C8B-B14F-4D97-AF65-F5344CB8AC3E}">
        <p14:creationId xmlns:p14="http://schemas.microsoft.com/office/powerpoint/2010/main" val="199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04824" y="1150810"/>
            <a:ext cx="11187114" cy="4824413"/>
          </a:xfrm>
        </p:spPr>
        <p:txBody>
          <a:bodyPr/>
          <a:lstStyle/>
          <a:p>
            <a:pPr marL="342900" indent="-342900">
              <a:buFont typeface="Arial" charset="0"/>
              <a:buChar char="•"/>
            </a:pPr>
            <a:r>
              <a:rPr lang="en-US" sz="2000" dirty="0">
                <a:solidFill>
                  <a:schemeClr val="tx1"/>
                </a:solidFill>
              </a:rPr>
              <a:t>A variety of studies have examined the link between a product’s architecture and the characteristics of the organization that develops it.</a:t>
            </a:r>
          </a:p>
          <a:p>
            <a:pPr marL="342900" indent="-342900">
              <a:buFont typeface="Arial" charset="0"/>
              <a:buChar char="•"/>
            </a:pPr>
            <a:r>
              <a:rPr lang="en-US" sz="2000" dirty="0">
                <a:solidFill>
                  <a:schemeClr val="tx1"/>
                </a:solidFill>
              </a:rPr>
              <a:t>Software products can be processed automatically to identify the dependencies that exist between their component elements (something that cannot be done with physical products). </a:t>
            </a:r>
          </a:p>
          <a:p>
            <a:pPr marL="342900" indent="-342900">
              <a:buFont typeface="Arial" charset="0"/>
              <a:buChar char="•"/>
            </a:pPr>
            <a:r>
              <a:rPr lang="en-US" sz="2000" dirty="0">
                <a:solidFill>
                  <a:schemeClr val="tx1"/>
                </a:solidFill>
              </a:rPr>
              <a:t>These dependencies, in turn, can be used to characterize a product’s architecture, by displaying the information visually and by calculating metrics that capture the overall level of coupling. </a:t>
            </a:r>
          </a:p>
          <a:p>
            <a:r>
              <a:rPr lang="en-US" sz="2000" dirty="0"/>
              <a:t>Design Structure Matrix (DSM). </a:t>
            </a:r>
          </a:p>
          <a:p>
            <a:pPr marL="342900" indent="-342900">
              <a:buFont typeface="Arial" charset="0"/>
              <a:buChar char="•"/>
            </a:pPr>
            <a:r>
              <a:rPr lang="en-US" sz="2000" dirty="0">
                <a:solidFill>
                  <a:schemeClr val="tx1"/>
                </a:solidFill>
              </a:rPr>
              <a:t>A DSM highlights a design’s structure by examining the dependencies that exist between its constituent elements in a square matrix.</a:t>
            </a:r>
          </a:p>
          <a:p>
            <a:pPr marL="342900" indent="-342900">
              <a:buFont typeface="Arial" charset="0"/>
              <a:buChar char="•"/>
            </a:pPr>
            <a:r>
              <a:rPr lang="en-US" sz="2000" dirty="0">
                <a:solidFill>
                  <a:schemeClr val="tx1"/>
                </a:solidFill>
              </a:rPr>
              <a:t>A key contribution of the DSM literature has been in showing that modularity depends not only on the number of dependencies between elements, but also on their pattern of distribution. </a:t>
            </a:r>
            <a:endParaRPr lang="en-US" sz="2000" dirty="0"/>
          </a:p>
          <a:p>
            <a:r>
              <a:rPr lang="en-US" sz="2000" dirty="0"/>
              <a:t>”Mirroring” Hypothesis</a:t>
            </a:r>
          </a:p>
          <a:p>
            <a:pPr marL="285750" indent="-285750">
              <a:buFont typeface="Arial" charset="0"/>
              <a:buChar char="•"/>
            </a:pPr>
            <a:r>
              <a:rPr lang="en-US" sz="2000" dirty="0">
                <a:solidFill>
                  <a:schemeClr val="tx1"/>
                </a:solidFill>
              </a:rPr>
              <a:t>Loosely-coupled organizations will tend to develop products with more modular architectures than tightly-coupled organizations.</a:t>
            </a:r>
          </a:p>
          <a:p>
            <a:endParaRPr lang="en-US" sz="2000" dirty="0"/>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
        <p:nvSpPr>
          <p:cNvPr id="2" name="Title 1"/>
          <p:cNvSpPr>
            <a:spLocks noGrp="1"/>
          </p:cNvSpPr>
          <p:nvPr>
            <p:ph type="title"/>
          </p:nvPr>
        </p:nvSpPr>
        <p:spPr/>
        <p:txBody>
          <a:bodyPr/>
          <a:lstStyle/>
          <a:p>
            <a:r>
              <a:rPr lang="en-US" sz="2800" dirty="0"/>
              <a:t>Exploring the Duality Between Product and Organizational Architectures: A Test of the Mirroring Hypothesis.</a:t>
            </a:r>
            <a:endParaRPr lang="en-US" dirty="0"/>
          </a:p>
        </p:txBody>
      </p:sp>
    </p:spTree>
    <p:extLst>
      <p:ext uri="{BB962C8B-B14F-4D97-AF65-F5344CB8AC3E}">
        <p14:creationId xmlns:p14="http://schemas.microsoft.com/office/powerpoint/2010/main" val="32676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3238" y="527050"/>
            <a:ext cx="5897562" cy="311150"/>
          </a:xfrm>
        </p:spPr>
        <p:txBody>
          <a:bodyPr/>
          <a:lstStyle/>
          <a:p>
            <a:r>
              <a:rPr lang="en-US" dirty="0"/>
              <a:t>Propagation costs</a:t>
            </a:r>
          </a:p>
        </p:txBody>
      </p:sp>
      <p:sp>
        <p:nvSpPr>
          <p:cNvPr id="16" name="Rectangle 15"/>
          <p:cNvSpPr>
            <a:spLocks noChangeArrowheads="1"/>
          </p:cNvSpPr>
          <p:nvPr/>
        </p:nvSpPr>
        <p:spPr bwMode="gray">
          <a:xfrm>
            <a:off x="-2177166" y="6430357"/>
            <a:ext cx="1981200" cy="2180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br>
              <a:rPr kumimoji="0" lang="en-US" sz="900" b="0" u="none" strike="noStrike" cap="none" normalizeH="0" dirty="0">
                <a:ln>
                  <a:noFill/>
                </a:ln>
                <a:solidFill>
                  <a:schemeClr val="bg1"/>
                </a:solidFill>
                <a:effectLst/>
              </a:rPr>
            </a:b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when printed.</a:t>
            </a:r>
            <a:endParaRPr kumimoji="0" lang="en-US" sz="900" b="0" u="none" strike="noStrike" cap="none" normalizeH="0" baseline="0" dirty="0">
              <a:ln>
                <a:noFill/>
              </a:ln>
              <a:solidFill>
                <a:schemeClr val="bg1"/>
              </a:solidFill>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32" y="2645863"/>
            <a:ext cx="6138027" cy="36635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259" y="69649"/>
            <a:ext cx="5529080" cy="326553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032" y="3429000"/>
            <a:ext cx="5472451" cy="3095171"/>
          </a:xfrm>
          <a:prstGeom prst="rect">
            <a:avLst/>
          </a:prstGeom>
        </p:spPr>
      </p:pic>
      <p:sp>
        <p:nvSpPr>
          <p:cNvPr id="3" name="TextBox 2"/>
          <p:cNvSpPr txBox="1"/>
          <p:nvPr/>
        </p:nvSpPr>
        <p:spPr>
          <a:xfrm>
            <a:off x="435637" y="1049534"/>
            <a:ext cx="5501425" cy="1107996"/>
          </a:xfrm>
          <a:prstGeom prst="rect">
            <a:avLst/>
          </a:prstGeom>
          <a:noFill/>
        </p:spPr>
        <p:txBody>
          <a:bodyPr wrap="square" lIns="0" tIns="0" rIns="0" bIns="0" rtlCol="0">
            <a:spAutoFit/>
          </a:bodyPr>
          <a:lstStyle/>
          <a:p>
            <a:pPr algn="ctr"/>
            <a:r>
              <a:rPr lang="en-US" i="1" dirty="0"/>
              <a:t>Propagation Cost</a:t>
            </a:r>
            <a:r>
              <a:rPr lang="en-US" dirty="0"/>
              <a:t>. Intuitively, this metric captures measures the percentage of system elements that can be affected, on average, when a change is made to a randomly chosen element. </a:t>
            </a:r>
          </a:p>
        </p:txBody>
      </p:sp>
      <p:sp>
        <p:nvSpPr>
          <p:cNvPr id="8" name="Rectangle 7"/>
          <p:cNvSpPr/>
          <p:nvPr/>
        </p:nvSpPr>
        <p:spPr>
          <a:xfrm>
            <a:off x="1496786" y="6170586"/>
            <a:ext cx="6096000" cy="246221"/>
          </a:xfrm>
          <a:prstGeom prst="rect">
            <a:avLst/>
          </a:prstGeom>
        </p:spPr>
        <p:txBody>
          <a:bodyPr>
            <a:spAutoFit/>
          </a:bodyPr>
          <a:lstStyle/>
          <a:p>
            <a:pPr algn="ctr"/>
            <a:r>
              <a:rPr lang="en-US" sz="1000" dirty="0"/>
              <a:t>Mann-Whitney-Wilcoxon (MWW) test of differences in means. </a:t>
            </a:r>
          </a:p>
        </p:txBody>
      </p:sp>
    </p:spTree>
    <p:extLst>
      <p:ext uri="{BB962C8B-B14F-4D97-AF65-F5344CB8AC3E}">
        <p14:creationId xmlns:p14="http://schemas.microsoft.com/office/powerpoint/2010/main" val="8937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04824" y="1150810"/>
            <a:ext cx="11187114" cy="4824413"/>
          </a:xfrm>
        </p:spPr>
        <p:txBody>
          <a:bodyPr/>
          <a:lstStyle/>
          <a:p>
            <a:r>
              <a:rPr lang="en-US" sz="2000" dirty="0"/>
              <a:t>Results</a:t>
            </a:r>
          </a:p>
          <a:p>
            <a:pPr marL="285750" indent="-285750">
              <a:buFont typeface="Arial" charset="0"/>
              <a:buChar char="•"/>
            </a:pPr>
            <a:r>
              <a:rPr lang="en-US" sz="2000" dirty="0">
                <a:solidFill>
                  <a:schemeClr val="tx1"/>
                </a:solidFill>
              </a:rPr>
              <a:t>The architectures of the products will differ significantly due to the form of the organization. </a:t>
            </a:r>
          </a:p>
          <a:p>
            <a:pPr marL="573088" lvl="1" indent="-285750">
              <a:buFont typeface="Arial" charset="0"/>
              <a:buChar char="•"/>
            </a:pPr>
            <a:r>
              <a:rPr lang="en-US" sz="2000" dirty="0">
                <a:solidFill>
                  <a:schemeClr val="tx1"/>
                </a:solidFill>
              </a:rPr>
              <a:t>Open source software products are likely to be more modular than commercial software products. </a:t>
            </a:r>
          </a:p>
          <a:p>
            <a:pPr marL="285750" indent="-285750">
              <a:buFont typeface="Arial" charset="0"/>
              <a:buChar char="•"/>
            </a:pPr>
            <a:r>
              <a:rPr lang="en-US" sz="2000" dirty="0">
                <a:solidFill>
                  <a:schemeClr val="tx1"/>
                </a:solidFill>
              </a:rPr>
              <a:t>Very high propagation cost suggests it is the </a:t>
            </a:r>
            <a:r>
              <a:rPr lang="en-US" sz="2000" i="1" dirty="0">
                <a:solidFill>
                  <a:schemeClr val="tx1"/>
                </a:solidFill>
              </a:rPr>
              <a:t>pattern </a:t>
            </a:r>
            <a:r>
              <a:rPr lang="en-US" sz="2000" dirty="0">
                <a:solidFill>
                  <a:schemeClr val="tx1"/>
                </a:solidFill>
              </a:rPr>
              <a:t>of dependencies, and not the number of them, that drives a high level of coupling between components. </a:t>
            </a:r>
          </a:p>
          <a:p>
            <a:pPr marL="285750" indent="-285750">
              <a:buFont typeface="Arial" charset="0"/>
              <a:buChar char="•"/>
            </a:pPr>
            <a:r>
              <a:rPr lang="en-US" sz="2000" dirty="0">
                <a:solidFill>
                  <a:schemeClr val="tx1"/>
                </a:solidFill>
              </a:rPr>
              <a:t>Early design choices have a profound impact on a system, however, as the system grows, the organizational form during development plays an increasingly large role. </a:t>
            </a:r>
          </a:p>
          <a:p>
            <a:pPr marL="285750" indent="-285750">
              <a:buFont typeface="Arial" charset="0"/>
              <a:buChar char="•"/>
            </a:pPr>
            <a:r>
              <a:rPr lang="en-US" sz="2000" dirty="0">
                <a:solidFill>
                  <a:schemeClr val="tx1"/>
                </a:solidFill>
              </a:rPr>
              <a:t>This highlights the impact of organizational design decisions on the structure of the software that will be developed.</a:t>
            </a:r>
          </a:p>
        </p:txBody>
      </p:sp>
      <p:sp>
        <p:nvSpPr>
          <p:cNvPr id="9" name="Text Placeholder 8"/>
          <p:cNvSpPr>
            <a:spLocks noGrp="1"/>
          </p:cNvSpPr>
          <p:nvPr>
            <p:ph type="body" sz="quarter" idx="13"/>
          </p:nvPr>
        </p:nvSpPr>
        <p:spPr/>
        <p:txBody>
          <a:bodyPr/>
          <a:lstStyle/>
          <a:p>
            <a:r>
              <a:rPr lang="en-US" dirty="0"/>
              <a:t> </a:t>
            </a: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
        <p:nvSpPr>
          <p:cNvPr id="2" name="Title 1"/>
          <p:cNvSpPr>
            <a:spLocks noGrp="1"/>
          </p:cNvSpPr>
          <p:nvPr>
            <p:ph type="title"/>
          </p:nvPr>
        </p:nvSpPr>
        <p:spPr/>
        <p:txBody>
          <a:bodyPr/>
          <a:lstStyle/>
          <a:p>
            <a:r>
              <a:rPr lang="en-US" sz="2800" dirty="0"/>
              <a:t>The Duality Between Product and Organizational Architectures</a:t>
            </a:r>
            <a:endParaRPr lang="en-US" dirty="0"/>
          </a:p>
        </p:txBody>
      </p:sp>
    </p:spTree>
    <p:extLst>
      <p:ext uri="{BB962C8B-B14F-4D97-AF65-F5344CB8AC3E}">
        <p14:creationId xmlns:p14="http://schemas.microsoft.com/office/powerpoint/2010/main" val="120720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3237" y="257175"/>
            <a:ext cx="11187113" cy="311150"/>
          </a:xfrm>
        </p:spPr>
        <p:txBody>
          <a:bodyPr/>
          <a:lstStyle/>
          <a:p>
            <a:r>
              <a:rPr lang="en-US" dirty="0"/>
              <a:t>Conclusions</a:t>
            </a:r>
          </a:p>
        </p:txBody>
      </p:sp>
      <p:sp>
        <p:nvSpPr>
          <p:cNvPr id="8" name="Content Placeholder 7"/>
          <p:cNvSpPr>
            <a:spLocks noGrp="1"/>
          </p:cNvSpPr>
          <p:nvPr>
            <p:ph idx="1"/>
          </p:nvPr>
        </p:nvSpPr>
        <p:spPr>
          <a:xfrm>
            <a:off x="503237" y="558171"/>
            <a:ext cx="10268839" cy="1637371"/>
          </a:xfrm>
        </p:spPr>
        <p:txBody>
          <a:bodyPr/>
          <a:lstStyle/>
          <a:p>
            <a:r>
              <a:rPr lang="en-US" sz="2200" b="1" dirty="0"/>
              <a:t>Complexity is the enemy of reliability</a:t>
            </a:r>
          </a:p>
          <a:p>
            <a:pPr marL="285750" indent="-285750">
              <a:buFont typeface="Arial" charset="0"/>
              <a:buChar char="•"/>
            </a:pPr>
            <a:r>
              <a:rPr lang="en-US" sz="2000" dirty="0">
                <a:solidFill>
                  <a:schemeClr val="tx1"/>
                </a:solidFill>
              </a:rPr>
              <a:t>Until we prioritize simplicity in design and implementation </a:t>
            </a:r>
            <a:r>
              <a:rPr lang="en-US" sz="2000" b="1" dirty="0">
                <a:solidFill>
                  <a:schemeClr val="tx1"/>
                </a:solidFill>
              </a:rPr>
              <a:t>our System Accidents will all be Normal Accidents</a:t>
            </a:r>
          </a:p>
          <a:p>
            <a:pPr marL="285750" indent="-285750">
              <a:buFont typeface="Arial" charset="0"/>
              <a:buChar char="•"/>
            </a:pPr>
            <a:r>
              <a:rPr lang="en-US" sz="2000" dirty="0">
                <a:solidFill>
                  <a:schemeClr val="tx1"/>
                </a:solidFill>
              </a:rPr>
              <a:t>Automation and process improvements only slow down the inevitable, they will never solve the problem</a:t>
            </a: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
        <p:nvSpPr>
          <p:cNvPr id="7" name="Content Placeholder 7"/>
          <p:cNvSpPr txBox="1">
            <a:spLocks/>
          </p:cNvSpPr>
          <p:nvPr/>
        </p:nvSpPr>
        <p:spPr>
          <a:xfrm>
            <a:off x="503239" y="2175012"/>
            <a:ext cx="5143603" cy="3629354"/>
          </a:xfrm>
          <a:prstGeom prst="rect">
            <a:avLst/>
          </a:prstGeom>
        </p:spPr>
        <p:txBody>
          <a:bodyPr vert="horz" lIns="0" tIns="45720" rIns="91440" bIns="45720" rtlCol="0">
            <a:noAutofit/>
          </a:bodyPr>
          <a:lstStyle>
            <a:lvl1pPr marL="0" indent="0" algn="l" defTabSz="914400" rtl="0" eaLnBrk="1" latinLnBrk="0" hangingPunct="1">
              <a:lnSpc>
                <a:spcPct val="90000"/>
              </a:lnSpc>
              <a:spcBef>
                <a:spcPts val="0"/>
              </a:spcBef>
              <a:spcAft>
                <a:spcPts val="600"/>
              </a:spcAft>
              <a:buClr>
                <a:schemeClr val="accent1"/>
              </a:buClr>
              <a:buFont typeface="+mj-lt"/>
              <a:buNone/>
              <a:defRPr sz="1600" kern="1200">
                <a:solidFill>
                  <a:schemeClr val="accent1"/>
                </a:solidFill>
                <a:latin typeface="+mn-lt"/>
                <a:ea typeface="+mn-ea"/>
                <a:cs typeface="+mn-cs"/>
              </a:defRPr>
            </a:lvl1pPr>
            <a:lvl2pPr marL="287338"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600" kern="1200">
                <a:solidFill>
                  <a:schemeClr val="bg2">
                    <a:lumMod val="75000"/>
                  </a:schemeClr>
                </a:solidFill>
                <a:latin typeface="+mn-lt"/>
                <a:ea typeface="+mn-ea"/>
                <a:cs typeface="+mn-cs"/>
              </a:defRPr>
            </a:lvl2pPr>
            <a:lvl3pPr marL="514350"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3pPr>
            <a:lvl4pPr marL="73977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4pPr>
            <a:lvl5pPr marL="97472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tabLst/>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Reduce Complexity</a:t>
            </a:r>
          </a:p>
          <a:p>
            <a:pPr marL="342900" indent="-342900">
              <a:buFont typeface="Arial" charset="0"/>
              <a:buChar char="•"/>
            </a:pPr>
            <a:r>
              <a:rPr lang="en-US" sz="2000" dirty="0">
                <a:solidFill>
                  <a:schemeClr val="tx1"/>
                </a:solidFill>
              </a:rPr>
              <a:t>There must be a sustained focus on creating linear relationships</a:t>
            </a:r>
          </a:p>
          <a:p>
            <a:pPr marL="630238" lvl="1" indent="-342900">
              <a:buFont typeface="Arial" charset="0"/>
              <a:buChar char="•"/>
            </a:pPr>
            <a:r>
              <a:rPr lang="en-US" sz="2000" dirty="0">
                <a:solidFill>
                  <a:schemeClr val="tx1"/>
                </a:solidFill>
              </a:rPr>
              <a:t>Companies are terrible at doing things that are hard organizationally</a:t>
            </a:r>
          </a:p>
        </p:txBody>
      </p:sp>
      <p:sp>
        <p:nvSpPr>
          <p:cNvPr id="9" name="Content Placeholder 7"/>
          <p:cNvSpPr txBox="1">
            <a:spLocks/>
          </p:cNvSpPr>
          <p:nvPr/>
        </p:nvSpPr>
        <p:spPr>
          <a:xfrm>
            <a:off x="6351045" y="1974863"/>
            <a:ext cx="5703425" cy="4533272"/>
          </a:xfrm>
          <a:prstGeom prst="rect">
            <a:avLst/>
          </a:prstGeom>
        </p:spPr>
        <p:txBody>
          <a:bodyPr vert="horz" lIns="0" tIns="45720" rIns="91440" bIns="45720" rtlCol="0">
            <a:noAutofit/>
          </a:bodyPr>
          <a:lstStyle>
            <a:lvl1pPr marL="0" indent="0" algn="l" defTabSz="914400" rtl="0" eaLnBrk="1" latinLnBrk="0" hangingPunct="1">
              <a:lnSpc>
                <a:spcPct val="90000"/>
              </a:lnSpc>
              <a:spcBef>
                <a:spcPts val="0"/>
              </a:spcBef>
              <a:spcAft>
                <a:spcPts val="600"/>
              </a:spcAft>
              <a:buClr>
                <a:schemeClr val="accent1"/>
              </a:buClr>
              <a:buFont typeface="+mj-lt"/>
              <a:buNone/>
              <a:defRPr sz="1600" kern="1200">
                <a:solidFill>
                  <a:schemeClr val="accent1"/>
                </a:solidFill>
                <a:latin typeface="+mn-lt"/>
                <a:ea typeface="+mn-ea"/>
                <a:cs typeface="+mn-cs"/>
              </a:defRPr>
            </a:lvl1pPr>
            <a:lvl2pPr marL="287338"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600" kern="1200">
                <a:solidFill>
                  <a:schemeClr val="bg2">
                    <a:lumMod val="75000"/>
                  </a:schemeClr>
                </a:solidFill>
                <a:latin typeface="+mn-lt"/>
                <a:ea typeface="+mn-ea"/>
                <a:cs typeface="+mn-cs"/>
              </a:defRPr>
            </a:lvl2pPr>
            <a:lvl3pPr marL="514350"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3pPr>
            <a:lvl4pPr marL="73977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defRPr sz="1400" kern="1200">
                <a:solidFill>
                  <a:schemeClr val="bg2">
                    <a:lumMod val="75000"/>
                  </a:schemeClr>
                </a:solidFill>
                <a:latin typeface="+mn-lt"/>
                <a:ea typeface="+mn-ea"/>
                <a:cs typeface="+mn-cs"/>
              </a:defRPr>
            </a:lvl4pPr>
            <a:lvl5pPr marL="974725" indent="-228600" algn="l" defTabSz="914400" rtl="0" eaLnBrk="1" latinLnBrk="0" hangingPunct="1">
              <a:lnSpc>
                <a:spcPct val="90000"/>
              </a:lnSpc>
              <a:spcBef>
                <a:spcPts val="300"/>
              </a:spcBef>
              <a:spcAft>
                <a:spcPts val="600"/>
              </a:spcAft>
              <a:buClr>
                <a:schemeClr val="accent1"/>
              </a:buClr>
              <a:buFont typeface="Arial" panose="020B0604020202020204" pitchFamily="34" charset="0"/>
              <a:buChar char="•"/>
              <a:tabLst/>
              <a:defRPr sz="1400" kern="1200">
                <a:solidFill>
                  <a:schemeClr val="bg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Become more loosely coupled (increased modularity)</a:t>
            </a:r>
          </a:p>
          <a:p>
            <a:pPr marL="285750" indent="-285750">
              <a:buFont typeface="Arial" charset="0"/>
              <a:buChar char="•"/>
            </a:pPr>
            <a:r>
              <a:rPr lang="en-US" sz="2000" dirty="0">
                <a:solidFill>
                  <a:schemeClr val="tx1"/>
                </a:solidFill>
              </a:rPr>
              <a:t>Modularity decreases dependencies</a:t>
            </a:r>
          </a:p>
          <a:p>
            <a:pPr marL="285750" indent="-285750">
              <a:buFont typeface="Arial" charset="0"/>
              <a:buChar char="•"/>
            </a:pPr>
            <a:r>
              <a:rPr lang="en-US" sz="2000" dirty="0">
                <a:solidFill>
                  <a:schemeClr val="tx1"/>
                </a:solidFill>
              </a:rPr>
              <a:t>Reduces propagation cost</a:t>
            </a:r>
          </a:p>
          <a:p>
            <a:pPr marL="285750" indent="-285750">
              <a:buFont typeface="Arial" charset="0"/>
              <a:buChar char="•"/>
            </a:pPr>
            <a:r>
              <a:rPr lang="en-US" sz="2000" dirty="0">
                <a:solidFill>
                  <a:schemeClr val="tx1"/>
                </a:solidFill>
              </a:rPr>
              <a:t>Improves reliability</a:t>
            </a:r>
          </a:p>
          <a:p>
            <a:r>
              <a:rPr lang="en-US" sz="2200" b="1" dirty="0"/>
              <a:t>Our organizational structure causes bugs</a:t>
            </a:r>
          </a:p>
          <a:p>
            <a:pPr marL="285750" indent="-285750">
              <a:buFont typeface="Arial" charset="0"/>
              <a:buChar char="•"/>
            </a:pPr>
            <a:r>
              <a:rPr lang="en-US" sz="2000" dirty="0">
                <a:solidFill>
                  <a:schemeClr val="tx1"/>
                </a:solidFill>
              </a:rPr>
              <a:t>Increasing co-location and hierarchy provably leads to</a:t>
            </a:r>
          </a:p>
          <a:p>
            <a:pPr marL="573088" lvl="1" indent="-285750">
              <a:buFont typeface="Arial" charset="0"/>
              <a:buChar char="•"/>
            </a:pPr>
            <a:r>
              <a:rPr lang="en-US" sz="2000" dirty="0">
                <a:solidFill>
                  <a:schemeClr val="tx1"/>
                </a:solidFill>
              </a:rPr>
              <a:t>Tightly coupled systems</a:t>
            </a:r>
          </a:p>
          <a:p>
            <a:pPr marL="573088" lvl="1" indent="-285750">
              <a:buFont typeface="Arial" charset="0"/>
              <a:buChar char="•"/>
            </a:pPr>
            <a:r>
              <a:rPr lang="en-US" sz="2000" dirty="0">
                <a:solidFill>
                  <a:schemeClr val="tx1"/>
                </a:solidFill>
              </a:rPr>
              <a:t>Reduced modularity</a:t>
            </a:r>
          </a:p>
          <a:p>
            <a:r>
              <a:rPr lang="en-US" sz="2200" b="1" dirty="0"/>
              <a:t>Inner source has to be a priority</a:t>
            </a:r>
          </a:p>
          <a:p>
            <a:pPr marL="285750" indent="-285750">
              <a:buFont typeface="Arial" charset="0"/>
              <a:buChar char="•"/>
            </a:pPr>
            <a:r>
              <a:rPr lang="en-US" sz="2000" dirty="0">
                <a:solidFill>
                  <a:schemeClr val="tx1"/>
                </a:solidFill>
              </a:rPr>
              <a:t>Increases modularity</a:t>
            </a:r>
          </a:p>
          <a:p>
            <a:pPr marL="285750" indent="-285750">
              <a:buFont typeface="Arial" charset="0"/>
              <a:buChar char="•"/>
            </a:pPr>
            <a:r>
              <a:rPr lang="en-US" sz="2000" dirty="0">
                <a:solidFill>
                  <a:schemeClr val="tx1"/>
                </a:solidFill>
              </a:rPr>
              <a:t>Leads to loose coupling</a:t>
            </a:r>
          </a:p>
          <a:p>
            <a:pPr marL="285750" indent="-285750">
              <a:buFont typeface="Arial" charset="0"/>
              <a:buChar char="•"/>
            </a:pPr>
            <a:endParaRPr lang="en-US" sz="2000" dirty="0">
              <a:solidFill>
                <a:schemeClr val="tx1"/>
              </a:solidFill>
            </a:endParaRPr>
          </a:p>
        </p:txBody>
      </p:sp>
    </p:spTree>
    <p:extLst>
      <p:ext uri="{BB962C8B-B14F-4D97-AF65-F5344CB8AC3E}">
        <p14:creationId xmlns:p14="http://schemas.microsoft.com/office/powerpoint/2010/main" val="168700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References</a:t>
            </a:r>
          </a:p>
        </p:txBody>
      </p:sp>
      <p:sp>
        <p:nvSpPr>
          <p:cNvPr id="8" name="Content Placeholder 7"/>
          <p:cNvSpPr>
            <a:spLocks noGrp="1"/>
          </p:cNvSpPr>
          <p:nvPr>
            <p:ph idx="1"/>
          </p:nvPr>
        </p:nvSpPr>
        <p:spPr>
          <a:xfrm>
            <a:off x="504823" y="838200"/>
            <a:ext cx="11187114" cy="5289550"/>
          </a:xfrm>
        </p:spPr>
        <p:txBody>
          <a:bodyPr/>
          <a:lstStyle/>
          <a:p>
            <a:pPr marL="342900" indent="-342900">
              <a:buFont typeface="Arial" charset="0"/>
              <a:buChar char="•"/>
            </a:pPr>
            <a:endParaRPr lang="en-US" sz="2000" dirty="0"/>
          </a:p>
          <a:p>
            <a:pPr marL="342900" indent="-342900">
              <a:buFont typeface="Arial" charset="0"/>
              <a:buChar char="•"/>
            </a:pPr>
            <a:r>
              <a:rPr lang="en-US" sz="2000" dirty="0">
                <a:hlinkClick r:id="rId2"/>
              </a:rPr>
              <a:t>Nuclear and Radiation Accidents and Incidents (Wikipedia)</a:t>
            </a:r>
            <a:endParaRPr lang="en-US" sz="2000" dirty="0"/>
          </a:p>
          <a:p>
            <a:pPr marL="342900" indent="-342900">
              <a:buFont typeface="Arial" charset="0"/>
              <a:buChar char="•"/>
            </a:pPr>
            <a:r>
              <a:rPr lang="en-US" sz="2000" dirty="0"/>
              <a:t>MacCormack, A.; Rusnak, J.; Baldwin, C.Y.; 2007b: The Impact of Component Modularity on Design Evolution: Evidence from the Software Industry. Working Paper 08-038, Harvard Business School; </a:t>
            </a:r>
            <a:r>
              <a:rPr lang="en-US" sz="2000" dirty="0">
                <a:hlinkClick r:id="rId3"/>
              </a:rPr>
              <a:t>http://www.hbs.edu/research/pdf/08-038.pdf</a:t>
            </a:r>
            <a:endParaRPr lang="en-US" sz="2000" dirty="0"/>
          </a:p>
          <a:p>
            <a:pPr marL="342900" indent="-342900">
              <a:buFont typeface="Arial" charset="0"/>
              <a:buChar char="•"/>
            </a:pPr>
            <a:r>
              <a:rPr lang="en-US" sz="2000" dirty="0"/>
              <a:t>MacCormack, A.; Rusnak, J.; Baldwin, C.Y.; 2007a: Exploring the Duality Between Product and Organizational Architectures: A Test of the Mirroring Hypothesis. Working Paper 08-039, Harvard Business School; </a:t>
            </a:r>
            <a:r>
              <a:rPr lang="en-US" sz="2000" dirty="0">
                <a:hlinkClick r:id="rId4"/>
              </a:rPr>
              <a:t>http://www.hbs.edu/research/pdf/08-039.pdf</a:t>
            </a:r>
            <a:r>
              <a:rPr lang="en-US" sz="2000" dirty="0"/>
              <a:t> </a:t>
            </a:r>
          </a:p>
          <a:p>
            <a:pPr marL="342900" indent="-342900">
              <a:buFont typeface="Arial" charset="0"/>
              <a:buChar char="•"/>
            </a:pPr>
            <a:r>
              <a:rPr lang="en-US" sz="2000" i="1" dirty="0"/>
              <a:t>Software Failures, Security, and Cyberattacks</a:t>
            </a:r>
            <a:r>
              <a:rPr lang="en-US" sz="2000" dirty="0"/>
              <a:t>. Charles Perrow 3/31/08 </a:t>
            </a:r>
            <a:endParaRPr lang="en-US" sz="2000" dirty="0">
              <a:hlinkClick r:id="rId5"/>
            </a:endParaRPr>
          </a:p>
          <a:p>
            <a:pPr marL="342900" indent="-342900">
              <a:buFont typeface="Arial" charset="0"/>
              <a:buChar char="•"/>
            </a:pPr>
            <a:r>
              <a:rPr lang="en-US" sz="2000" dirty="0">
                <a:hlinkClick r:id="rId5"/>
              </a:rPr>
              <a:t>Three Mile Island Accident (Wikipedia)</a:t>
            </a:r>
            <a:endParaRPr lang="en-US" sz="2000" dirty="0"/>
          </a:p>
          <a:p>
            <a:pPr marL="342900" indent="-342900">
              <a:buFont typeface="Arial" charset="0"/>
              <a:buChar char="•"/>
            </a:pPr>
            <a:r>
              <a:rPr lang="en-US" sz="2000" dirty="0">
                <a:hlinkClick r:id="rId6"/>
              </a:rPr>
              <a:t>The Guardian, Nuclear power plant accidents: listed and ranked since 1952</a:t>
            </a:r>
            <a:endParaRPr lang="en-US" sz="2000" dirty="0"/>
          </a:p>
          <a:p>
            <a:pPr marL="342900" indent="-342900">
              <a:buFont typeface="Arial" charset="0"/>
              <a:buChar char="•"/>
            </a:pPr>
            <a:r>
              <a:rPr lang="en-US" sz="2000" i="1" dirty="0"/>
              <a:t>The Report Of The President’s Commission  On The Accident At Three Mile Island</a:t>
            </a:r>
          </a:p>
          <a:p>
            <a:pPr marL="342900" indent="-342900">
              <a:buFont typeface="Arial" charset="0"/>
              <a:buChar char="•"/>
            </a:pPr>
            <a:r>
              <a:rPr lang="en-US" sz="2000" dirty="0"/>
              <a:t>... and obviously the book</a:t>
            </a:r>
          </a:p>
          <a:p>
            <a:pPr marL="342900" indent="-342900">
              <a:buFont typeface="Arial" charset="0"/>
              <a:buChar char="•"/>
            </a:pPr>
            <a:r>
              <a:rPr lang="en-US" sz="2000" dirty="0"/>
              <a:t>... and many more</a:t>
            </a: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6236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Appendices</a:t>
            </a:r>
          </a:p>
        </p:txBody>
      </p:sp>
    </p:spTree>
    <p:extLst>
      <p:ext uri="{BB962C8B-B14F-4D97-AF65-F5344CB8AC3E}">
        <p14:creationId xmlns:p14="http://schemas.microsoft.com/office/powerpoint/2010/main" val="409515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Table of contents</a:t>
            </a:r>
          </a:p>
        </p:txBody>
      </p:sp>
      <p:sp>
        <p:nvSpPr>
          <p:cNvPr id="5" name="Text Placeholder 4"/>
          <p:cNvSpPr>
            <a:spLocks noGrp="1"/>
          </p:cNvSpPr>
          <p:nvPr>
            <p:ph type="body" sz="quarter" idx="13"/>
          </p:nvPr>
        </p:nvSpPr>
        <p:spPr/>
        <p:txBody>
          <a:bodyPr/>
          <a:lstStyle/>
          <a:p>
            <a:pPr marL="457200" indent="-457200">
              <a:lnSpc>
                <a:spcPct val="100000"/>
              </a:lnSpc>
              <a:spcAft>
                <a:spcPts val="0"/>
              </a:spcAft>
              <a:buFont typeface="+mj-lt"/>
              <a:buAutoNum type="arabicPeriod"/>
            </a:pPr>
            <a:r>
              <a:rPr lang="en-US" dirty="0">
                <a:latin typeface="Arial" panose="020B0604020202020204" pitchFamily="34" charset="0"/>
                <a:cs typeface="Arial" panose="020B0604020202020204" pitchFamily="34" charset="0"/>
              </a:rPr>
              <a:t>Three Mile Island</a:t>
            </a:r>
          </a:p>
          <a:p>
            <a:pPr marL="971550" lvl="2" indent="-457200">
              <a:lnSpc>
                <a:spcPct val="100000"/>
              </a:lnSpc>
              <a:spcAft>
                <a:spcPts val="0"/>
              </a:spcAft>
              <a:buFont typeface="+mj-lt"/>
              <a:buAutoNum type="alphaUcPeriod"/>
            </a:pPr>
            <a:r>
              <a:rPr lang="en-US" dirty="0">
                <a:latin typeface="Arial" panose="020B0604020202020204" pitchFamily="34" charset="0"/>
                <a:cs typeface="Arial" panose="020B0604020202020204" pitchFamily="34" charset="0"/>
              </a:rPr>
              <a:t>Background</a:t>
            </a:r>
          </a:p>
          <a:p>
            <a:pPr marL="971550" lvl="2" indent="-457200">
              <a:lnSpc>
                <a:spcPct val="100000"/>
              </a:lnSpc>
              <a:spcAft>
                <a:spcPts val="0"/>
              </a:spcAft>
              <a:buFont typeface="+mj-lt"/>
              <a:buAutoNum type="alphaUcPeriod"/>
            </a:pPr>
            <a:r>
              <a:rPr lang="en-US" dirty="0">
                <a:latin typeface="Arial" panose="020B0604020202020204" pitchFamily="34" charset="0"/>
                <a:cs typeface="Arial" panose="020B0604020202020204" pitchFamily="34" charset="0"/>
              </a:rPr>
              <a:t>Chain of events</a:t>
            </a:r>
          </a:p>
          <a:p>
            <a:pPr marL="971550" lvl="2" indent="-457200">
              <a:lnSpc>
                <a:spcPct val="100000"/>
              </a:lnSpc>
              <a:spcAft>
                <a:spcPts val="0"/>
              </a:spcAft>
              <a:buFont typeface="+mj-lt"/>
              <a:buAutoNum type="alphaUcPeriod"/>
            </a:pPr>
            <a:r>
              <a:rPr lang="en-US" dirty="0">
                <a:latin typeface="Arial" panose="020B0604020202020204" pitchFamily="34" charset="0"/>
                <a:cs typeface="Arial" panose="020B0604020202020204" pitchFamily="34" charset="0"/>
              </a:rPr>
              <a:t>Prediction</a:t>
            </a:r>
          </a:p>
          <a:p>
            <a:pPr marL="971550" lvl="2" indent="-457200">
              <a:lnSpc>
                <a:spcPct val="100000"/>
              </a:lnSpc>
              <a:spcAft>
                <a:spcPts val="0"/>
              </a:spcAft>
              <a:buFont typeface="+mj-lt"/>
              <a:buAutoNum type="alphaUcPeriod"/>
            </a:pPr>
            <a:r>
              <a:rPr lang="en-US" dirty="0">
                <a:latin typeface="Arial" panose="020B0604020202020204" pitchFamily="34" charset="0"/>
                <a:cs typeface="Arial" panose="020B0604020202020204" pitchFamily="34" charset="0"/>
              </a:rPr>
              <a:t>Actual</a:t>
            </a:r>
          </a:p>
          <a:p>
            <a:pPr marL="457200" indent="-457200">
              <a:lnSpc>
                <a:spcPct val="100000"/>
              </a:lnSpc>
              <a:spcAft>
                <a:spcPts val="0"/>
              </a:spcAft>
              <a:buFont typeface="+mj-lt"/>
              <a:buAutoNum type="arabicPeriod"/>
            </a:pPr>
            <a:r>
              <a:rPr lang="en-US" dirty="0">
                <a:latin typeface="Arial" panose="020B0604020202020204" pitchFamily="34" charset="0"/>
                <a:cs typeface="Arial" panose="020B0604020202020204" pitchFamily="34" charset="0"/>
              </a:rPr>
              <a:t>Common language</a:t>
            </a:r>
          </a:p>
          <a:p>
            <a:pPr marL="457200" indent="-457200">
              <a:lnSpc>
                <a:spcPct val="100000"/>
              </a:lnSpc>
              <a:spcAft>
                <a:spcPts val="0"/>
              </a:spcAft>
              <a:buFont typeface="+mj-lt"/>
              <a:buAutoNum type="arabicPeriod"/>
            </a:pPr>
            <a:r>
              <a:rPr lang="en-US" dirty="0">
                <a:latin typeface="Arial" panose="020B0604020202020204" pitchFamily="34" charset="0"/>
                <a:cs typeface="Arial" panose="020B0604020202020204" pitchFamily="34" charset="0"/>
              </a:rPr>
              <a:t>Complexity &amp; Coupling</a:t>
            </a:r>
          </a:p>
          <a:p>
            <a:pPr marL="457200" indent="-457200">
              <a:lnSpc>
                <a:spcPct val="100000"/>
              </a:lnSpc>
              <a:spcAft>
                <a:spcPts val="0"/>
              </a:spcAft>
              <a:buFont typeface="+mj-lt"/>
              <a:buAutoNum type="arabicPeriod"/>
            </a:pPr>
            <a:r>
              <a:rPr lang="en-US" dirty="0">
                <a:latin typeface="Arial" panose="020B0604020202020204" pitchFamily="34" charset="0"/>
                <a:cs typeface="Arial" panose="020B0604020202020204" pitchFamily="34" charset="0"/>
              </a:rPr>
              <a:t>Modularity</a:t>
            </a:r>
          </a:p>
          <a:p>
            <a:pPr marL="457200" indent="-457200">
              <a:lnSpc>
                <a:spcPct val="100000"/>
              </a:lnSpc>
              <a:spcAft>
                <a:spcPts val="0"/>
              </a:spcAft>
              <a:buFont typeface="+mj-lt"/>
              <a:buAutoNum type="arabicPeriod"/>
            </a:pPr>
            <a:r>
              <a:rPr lang="en-US" dirty="0">
                <a:latin typeface="Arial" panose="020B0604020202020204" pitchFamily="34" charset="0"/>
                <a:cs typeface="Arial" panose="020B0604020202020204" pitchFamily="34" charset="0"/>
              </a:rPr>
              <a:t>Mirroring Hypothesis</a:t>
            </a:r>
          </a:p>
          <a:p>
            <a:pPr marL="457200" indent="-457200">
              <a:lnSpc>
                <a:spcPct val="100000"/>
              </a:lnSpc>
              <a:spcAft>
                <a:spcPts val="0"/>
              </a:spcAft>
              <a:buFont typeface="+mj-lt"/>
              <a:buAutoNum type="arabicPeriod"/>
            </a:pPr>
            <a:r>
              <a:rPr lang="en-US" dirty="0">
                <a:latin typeface="Arial" panose="020B0604020202020204" pitchFamily="34" charset="0"/>
                <a:cs typeface="Arial" panose="020B0604020202020204" pitchFamily="34" charset="0"/>
              </a:rPr>
              <a:t>Conclusions</a:t>
            </a:r>
          </a:p>
        </p:txBody>
      </p:sp>
      <p:sp>
        <p:nvSpPr>
          <p:cNvPr id="6" name="Content Placeholder 5"/>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93968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3238" y="527050"/>
            <a:ext cx="5897562" cy="311150"/>
          </a:xfrm>
        </p:spPr>
        <p:txBody>
          <a:bodyPr/>
          <a:lstStyle/>
          <a:p>
            <a:r>
              <a:rPr lang="en-US" dirty="0"/>
              <a:t>Coupling Explanation</a:t>
            </a:r>
          </a:p>
        </p:txBody>
      </p:sp>
      <p:sp>
        <p:nvSpPr>
          <p:cNvPr id="8" name="Content Placeholder 7"/>
          <p:cNvSpPr>
            <a:spLocks noGrp="1"/>
          </p:cNvSpPr>
          <p:nvPr>
            <p:ph idx="1"/>
          </p:nvPr>
        </p:nvSpPr>
        <p:spPr>
          <a:xfrm>
            <a:off x="508065" y="1297781"/>
            <a:ext cx="4514851" cy="4598988"/>
          </a:xfrm>
        </p:spPr>
        <p:txBody>
          <a:bodyPr/>
          <a:lstStyle/>
          <a:p>
            <a:pPr lvl="1"/>
            <a:endParaRPr lang="en-US" dirty="0"/>
          </a:p>
          <a:p>
            <a:pPr lvl="1"/>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315" y="1297781"/>
            <a:ext cx="6814970" cy="4407572"/>
          </a:xfrm>
          <a:prstGeom prst="rect">
            <a:avLst/>
          </a:prstGeom>
        </p:spPr>
      </p:pic>
    </p:spTree>
    <p:extLst>
      <p:ext uri="{BB962C8B-B14F-4D97-AF65-F5344CB8AC3E}">
        <p14:creationId xmlns:p14="http://schemas.microsoft.com/office/powerpoint/2010/main" val="1892113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Arial" panose="020B0604020202020204" pitchFamily="34" charset="0"/>
                <a:cs typeface="Arial" panose="020B0604020202020204" pitchFamily="34" charset="0"/>
              </a:rPr>
              <a:t>Normal Accidents	</a:t>
            </a:r>
          </a:p>
        </p:txBody>
      </p:sp>
      <p:sp>
        <p:nvSpPr>
          <p:cNvPr id="8" name="Content Placeholder 7"/>
          <p:cNvSpPr>
            <a:spLocks noGrp="1"/>
          </p:cNvSpPr>
          <p:nvPr>
            <p:ph idx="1"/>
          </p:nvPr>
        </p:nvSpPr>
        <p:spPr/>
        <p:txBody>
          <a:bodyPr/>
          <a:lstStyle/>
          <a:p>
            <a:r>
              <a:rPr lang="en-US" dirty="0">
                <a:latin typeface="Arial" panose="020B0604020202020204" pitchFamily="34" charset="0"/>
                <a:cs typeface="Arial" panose="020B0604020202020204" pitchFamily="34" charset="0"/>
              </a:rPr>
              <a:t>Charles Perrow</a:t>
            </a:r>
          </a:p>
          <a:p>
            <a:pPr lvl="1"/>
            <a:r>
              <a:rPr lang="en-US" dirty="0">
                <a:latin typeface="Arial" panose="020B0604020202020204" pitchFamily="34" charset="0"/>
                <a:cs typeface="Arial" panose="020B0604020202020204" pitchFamily="34" charset="0"/>
              </a:rPr>
              <a:t>Professor of Sociology at Yale</a:t>
            </a:r>
          </a:p>
          <a:p>
            <a:pPr lvl="1"/>
            <a:r>
              <a:rPr lang="en-US" dirty="0">
                <a:latin typeface="Arial" panose="020B0604020202020204" pitchFamily="34" charset="0"/>
                <a:cs typeface="Arial" panose="020B0604020202020204" pitchFamily="34" charset="0"/>
              </a:rPr>
              <a:t>First published in 1984</a:t>
            </a:r>
          </a:p>
          <a:p>
            <a:pPr lvl="1"/>
            <a:r>
              <a:rPr lang="is-IS" dirty="0">
                <a:latin typeface="Arial" panose="020B0604020202020204" pitchFamily="34" charset="0"/>
                <a:cs typeface="Arial" panose="020B0604020202020204" pitchFamily="34" charset="0"/>
              </a:rPr>
              <a:t>ISBN 0-691-00412-9 </a:t>
            </a:r>
          </a:p>
          <a:p>
            <a:pPr lvl="1"/>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It’s not light reading.</a:t>
            </a:r>
          </a:p>
          <a:p>
            <a:pPr lvl="1"/>
            <a:r>
              <a:rPr lang="en-US" dirty="0">
                <a:latin typeface="Arial" panose="020B0604020202020204" pitchFamily="34" charset="0"/>
                <a:cs typeface="Arial" panose="020B0604020202020204" pitchFamily="34" charset="0"/>
              </a:rPr>
              <a:t>Heavily relies on anecdotes, which are interesting, but not the singular of data.  However, there are a lot of them.</a:t>
            </a:r>
          </a:p>
          <a:p>
            <a:pPr lvl="1"/>
            <a:r>
              <a:rPr lang="en-US" dirty="0">
                <a:latin typeface="Arial" panose="020B0604020202020204" pitchFamily="34" charset="0"/>
                <a:cs typeface="Arial" panose="020B0604020202020204" pitchFamily="34" charset="0"/>
              </a:rPr>
              <a:t>Covers</a:t>
            </a:r>
          </a:p>
          <a:p>
            <a:pPr lvl="2"/>
            <a:r>
              <a:rPr lang="en-US" dirty="0">
                <a:latin typeface="Arial" panose="020B0604020202020204" pitchFamily="34" charset="0"/>
                <a:cs typeface="Arial" panose="020B0604020202020204" pitchFamily="34" charset="0"/>
              </a:rPr>
              <a:t>Nuclear</a:t>
            </a:r>
          </a:p>
          <a:p>
            <a:pPr lvl="2"/>
            <a:r>
              <a:rPr lang="en-US" dirty="0">
                <a:latin typeface="Arial" panose="020B0604020202020204" pitchFamily="34" charset="0"/>
                <a:cs typeface="Arial" panose="020B0604020202020204" pitchFamily="34" charset="0"/>
              </a:rPr>
              <a:t>Air traffic control</a:t>
            </a:r>
          </a:p>
          <a:p>
            <a:pPr lvl="2"/>
            <a:r>
              <a:rPr lang="en-US" dirty="0">
                <a:latin typeface="Arial" panose="020B0604020202020204" pitchFamily="34" charset="0"/>
                <a:cs typeface="Arial" panose="020B0604020202020204" pitchFamily="34" charset="0"/>
              </a:rPr>
              <a:t>Maritime navigation</a:t>
            </a:r>
          </a:p>
          <a:p>
            <a:pPr lvl="2"/>
            <a:r>
              <a:rPr lang="en-US" dirty="0">
                <a:latin typeface="Arial" panose="020B0604020202020204" pitchFamily="34" charset="0"/>
                <a:cs typeface="Arial" panose="020B0604020202020204" pitchFamily="34" charset="0"/>
              </a:rPr>
              <a:t>Dams and mining</a:t>
            </a:r>
          </a:p>
          <a:p>
            <a:pPr lvl="1"/>
            <a:endParaRPr lang="en-US" dirty="0"/>
          </a:p>
        </p:txBody>
      </p:sp>
      <p:sp>
        <p:nvSpPr>
          <p:cNvPr id="9" name="Text Placeholder 8"/>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Living with High-Risk Technologies</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344" y="527050"/>
            <a:ext cx="3630168" cy="5395154"/>
          </a:xfrm>
          <a:prstGeom prst="rect">
            <a:avLst/>
          </a:prstGeom>
        </p:spPr>
      </p:pic>
    </p:spTree>
    <p:extLst>
      <p:ext uri="{BB962C8B-B14F-4D97-AF65-F5344CB8AC3E}">
        <p14:creationId xmlns:p14="http://schemas.microsoft.com/office/powerpoint/2010/main" val="190286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Arial" panose="020B0604020202020204" pitchFamily="34" charset="0"/>
                <a:cs typeface="Arial" panose="020B0604020202020204" pitchFamily="34" charset="0"/>
              </a:rPr>
              <a:t>Three Mile Island</a:t>
            </a:r>
          </a:p>
        </p:txBody>
      </p:sp>
      <p:sp>
        <p:nvSpPr>
          <p:cNvPr id="8" name="Content Placeholder 7"/>
          <p:cNvSpPr>
            <a:spLocks noGrp="1"/>
          </p:cNvSpPr>
          <p:nvPr>
            <p:ph idx="1"/>
          </p:nvPr>
        </p:nvSpPr>
        <p:spPr>
          <a:xfrm>
            <a:off x="503238" y="887411"/>
            <a:ext cx="7116762" cy="4824413"/>
          </a:xfrm>
        </p:spPr>
        <p:txBody>
          <a:bodyPr/>
          <a:lstStyle/>
          <a:p>
            <a:r>
              <a:rPr lang="en-US" sz="2000" dirty="0">
                <a:latin typeface="Arial" panose="020B0604020202020204" pitchFamily="34" charset="0"/>
                <a:cs typeface="Arial" panose="020B0604020202020204" pitchFamily="34" charset="0"/>
              </a:rPr>
              <a:t>About</a:t>
            </a:r>
          </a:p>
          <a:p>
            <a:pPr lvl="1"/>
            <a:r>
              <a:rPr lang="en-US" sz="1800" dirty="0">
                <a:latin typeface="Arial" panose="020B0604020202020204" pitchFamily="34" charset="0"/>
                <a:cs typeface="Arial" panose="020B0604020202020204" pitchFamily="34" charset="0"/>
              </a:rPr>
              <a:t>Two separate unites (TMI—1 &amp; TMI-2) generating 852 MWe and 906MWe respectively</a:t>
            </a:r>
          </a:p>
          <a:p>
            <a:pPr lvl="1"/>
            <a:r>
              <a:rPr lang="en-US" sz="1800" dirty="0">
                <a:latin typeface="Arial" panose="020B0604020202020204" pitchFamily="34" charset="0"/>
                <a:cs typeface="Arial" panose="020B0604020202020204" pitchFamily="34" charset="0"/>
              </a:rPr>
              <a:t>So named for being three miles downriver from Middletown, PA, a booming metropolis of 8,900 people as of 2010.</a:t>
            </a:r>
          </a:p>
          <a:p>
            <a:pPr lvl="1"/>
            <a:r>
              <a:rPr lang="en-US" sz="1800" dirty="0">
                <a:latin typeface="Arial" panose="020B0604020202020204" pitchFamily="34" charset="0"/>
                <a:cs typeface="Arial" panose="020B0604020202020204" pitchFamily="34" charset="0"/>
              </a:rPr>
              <a:t>Populations of 211,000 within 10 miles and 2.8 million within 50 miles</a:t>
            </a:r>
          </a:p>
          <a:p>
            <a:r>
              <a:rPr lang="en-US" sz="2000" dirty="0">
                <a:latin typeface="Arial" panose="020B0604020202020204" pitchFamily="34" charset="0"/>
                <a:cs typeface="Arial" panose="020B0604020202020204" pitchFamily="34" charset="0"/>
              </a:rPr>
              <a:t>History</a:t>
            </a:r>
          </a:p>
          <a:p>
            <a:pPr lvl="1"/>
            <a:r>
              <a:rPr lang="en-US" sz="1800" dirty="0">
                <a:latin typeface="Arial" panose="020B0604020202020204" pitchFamily="34" charset="0"/>
                <a:cs typeface="Arial" panose="020B0604020202020204" pitchFamily="34" charset="0"/>
              </a:rPr>
              <a:t>Most infamous nuclear power generating station in the U.S.</a:t>
            </a:r>
          </a:p>
          <a:p>
            <a:pPr lvl="1"/>
            <a:r>
              <a:rPr lang="en-US" sz="1800" dirty="0">
                <a:latin typeface="Arial" panose="020B0604020202020204" pitchFamily="34" charset="0"/>
                <a:cs typeface="Arial" panose="020B0604020202020204" pitchFamily="34" charset="0"/>
              </a:rPr>
              <a:t>TMI-2 began commercial operation on December 30, 1978.</a:t>
            </a:r>
          </a:p>
          <a:p>
            <a:pPr lvl="1"/>
            <a:r>
              <a:rPr lang="en-US" sz="1800" dirty="0">
                <a:latin typeface="Arial" panose="020B0604020202020204" pitchFamily="34" charset="0"/>
                <a:cs typeface="Arial" panose="020B0604020202020204" pitchFamily="34" charset="0"/>
              </a:rPr>
              <a:t>March 28, 1979, partial meltdown of the reactor core</a:t>
            </a:r>
          </a:p>
          <a:p>
            <a:pPr lvl="2"/>
            <a:r>
              <a:rPr lang="en-US" dirty="0">
                <a:latin typeface="Arial" panose="020B0604020202020204" pitchFamily="34" charset="0"/>
                <a:cs typeface="Arial" panose="020B0604020202020204" pitchFamily="34" charset="0"/>
              </a:rPr>
              <a:t>Released an estimated 43,000 </a:t>
            </a:r>
            <a:r>
              <a:rPr lang="en-US" dirty="0">
                <a:latin typeface="Arial" panose="020B0604020202020204" pitchFamily="34" charset="0"/>
                <a:cs typeface="Arial" panose="020B0604020202020204" pitchFamily="34" charset="0"/>
                <a:hlinkClick r:id="rId2" tooltip="Curies"/>
              </a:rPr>
              <a:t>curies</a:t>
            </a:r>
            <a:r>
              <a:rPr lang="en-US" dirty="0">
                <a:latin typeface="Arial" panose="020B0604020202020204" pitchFamily="34" charset="0"/>
                <a:cs typeface="Arial" panose="020B0604020202020204" pitchFamily="34" charset="0"/>
              </a:rPr>
              <a:t> (1.59 </a:t>
            </a:r>
            <a:r>
              <a:rPr lang="en-US" dirty="0">
                <a:latin typeface="Arial" panose="020B0604020202020204" pitchFamily="34" charset="0"/>
                <a:cs typeface="Arial" panose="020B0604020202020204" pitchFamily="34" charset="0"/>
                <a:hlinkClick r:id="rId3" tooltip="Becquerel"/>
              </a:rPr>
              <a:t>PBq</a:t>
            </a:r>
            <a:r>
              <a:rPr lang="en-US" dirty="0">
                <a:latin typeface="Arial" panose="020B0604020202020204" pitchFamily="34" charset="0"/>
                <a:cs typeface="Arial" panose="020B0604020202020204" pitchFamily="34" charset="0"/>
              </a:rPr>
              <a:t>) of radioactive </a:t>
            </a:r>
            <a:r>
              <a:rPr lang="en-US" dirty="0">
                <a:latin typeface="Arial" panose="020B0604020202020204" pitchFamily="34" charset="0"/>
                <a:cs typeface="Arial" panose="020B0604020202020204" pitchFamily="34" charset="0"/>
                <a:hlinkClick r:id="rId4" tooltip="Krypton"/>
              </a:rPr>
              <a:t>krypton</a:t>
            </a:r>
            <a:r>
              <a:rPr lang="en-US" dirty="0">
                <a:latin typeface="Arial" panose="020B0604020202020204" pitchFamily="34" charset="0"/>
                <a:cs typeface="Arial" panose="020B0604020202020204" pitchFamily="34" charset="0"/>
              </a:rPr>
              <a:t>-85 gas.</a:t>
            </a:r>
          </a:p>
          <a:p>
            <a:pPr lvl="2"/>
            <a:r>
              <a:rPr lang="en-US" dirty="0">
                <a:latin typeface="Arial" panose="020B0604020202020204" pitchFamily="34" charset="0"/>
                <a:cs typeface="Arial" panose="020B0604020202020204" pitchFamily="34" charset="0"/>
              </a:rPr>
              <a:t>Less than 20 curies (740 GBq) of the especially hazardous </a:t>
            </a:r>
            <a:r>
              <a:rPr lang="en-US" dirty="0">
                <a:latin typeface="Arial" panose="020B0604020202020204" pitchFamily="34" charset="0"/>
                <a:cs typeface="Arial" panose="020B0604020202020204" pitchFamily="34" charset="0"/>
                <a:hlinkClick r:id="rId5" tooltip="Iodine-131"/>
              </a:rPr>
              <a:t>iodine-131</a:t>
            </a:r>
            <a:endParaRPr lang="en-US"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Notable</a:t>
            </a:r>
            <a:endParaRPr lang="en-US" dirty="0">
              <a:latin typeface="Arial" panose="020B0604020202020204" pitchFamily="34" charset="0"/>
              <a:cs typeface="Arial" panose="020B0604020202020204" pitchFamily="34" charset="0"/>
            </a:endParaRPr>
          </a:p>
          <a:p>
            <a:pPr marL="285750" indent="-285750">
              <a:buFont typeface="Arial" charset="0"/>
              <a:buChar char="•"/>
            </a:pPr>
            <a:r>
              <a:rPr lang="en-US" sz="1800" dirty="0">
                <a:solidFill>
                  <a:schemeClr val="bg2">
                    <a:lumMod val="75000"/>
                  </a:schemeClr>
                </a:solidFill>
                <a:latin typeface="Arial" panose="020B0604020202020204" pitchFamily="34" charset="0"/>
                <a:cs typeface="Arial" panose="020B0604020202020204" pitchFamily="34" charset="0"/>
              </a:rPr>
              <a:t>There is always a </a:t>
            </a:r>
            <a:r>
              <a:rPr lang="en-US" sz="1800" dirty="0">
                <a:solidFill>
                  <a:schemeClr val="bg2">
                    <a:lumMod val="75000"/>
                  </a:schemeClr>
                </a:solidFill>
                <a:latin typeface="Arial" panose="020B0604020202020204" pitchFamily="34" charset="0"/>
                <a:cs typeface="Arial" panose="020B0604020202020204" pitchFamily="34" charset="0"/>
                <a:hlinkClick r:id="rId6"/>
              </a:rPr>
              <a:t>relevant XKCD</a:t>
            </a:r>
            <a:r>
              <a:rPr lang="en-US" sz="1800" dirty="0">
                <a:solidFill>
                  <a:schemeClr val="bg2">
                    <a:lumMod val="75000"/>
                  </a:schemeClr>
                </a:solidFill>
                <a:latin typeface="Arial" panose="020B0604020202020204" pitchFamily="34" charset="0"/>
                <a:cs typeface="Arial" panose="020B0604020202020204" pitchFamily="34" charset="0"/>
              </a:rPr>
              <a:t>.</a:t>
            </a:r>
          </a:p>
        </p:txBody>
      </p:sp>
      <p:sp>
        <p:nvSpPr>
          <p:cNvPr id="9" name="Text Placeholder 8"/>
          <p:cNvSpPr>
            <a:spLocks noGrp="1"/>
          </p:cNvSpPr>
          <p:nvPr>
            <p:ph type="body" sz="quarter" idx="13"/>
          </p:nvPr>
        </p:nvSpPr>
        <p:spPr/>
        <p:txBody>
          <a:bodyPr/>
          <a:lstStyle/>
          <a:p>
            <a:r>
              <a:rPr lang="en-US" dirty="0"/>
              <a:t> </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rcRect/>
          <a:stretch/>
        </p:blipFill>
        <p:spPr>
          <a:xfrm>
            <a:off x="7678798" y="790452"/>
            <a:ext cx="4110576" cy="5018329"/>
          </a:xfrm>
          <a:prstGeom prst="rect">
            <a:avLst/>
          </a:prstGeom>
        </p:spPr>
      </p:pic>
    </p:spTree>
    <p:extLst>
      <p:ext uri="{BB962C8B-B14F-4D97-AF65-F5344CB8AC3E}">
        <p14:creationId xmlns:p14="http://schemas.microsoft.com/office/powerpoint/2010/main" val="3666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Arial" panose="020B0604020202020204" pitchFamily="34" charset="0"/>
                <a:cs typeface="Arial" panose="020B0604020202020204" pitchFamily="34" charset="0"/>
              </a:rPr>
              <a:t>Chain of events</a:t>
            </a:r>
          </a:p>
        </p:txBody>
      </p:sp>
      <p:sp>
        <p:nvSpPr>
          <p:cNvPr id="8" name="Content Placeholder 7"/>
          <p:cNvSpPr>
            <a:spLocks noGrp="1"/>
          </p:cNvSpPr>
          <p:nvPr>
            <p:ph idx="1"/>
          </p:nvPr>
        </p:nvSpPr>
        <p:spPr>
          <a:xfrm>
            <a:off x="503238" y="938553"/>
            <a:ext cx="11187114" cy="5189197"/>
          </a:xfrm>
        </p:spPr>
        <p:txBody>
          <a:bodyPr/>
          <a:lstStyle/>
          <a:p>
            <a:r>
              <a:rPr lang="en-US" sz="2000" dirty="0">
                <a:latin typeface="Arial" panose="020B0604020202020204" pitchFamily="34" charset="0"/>
                <a:cs typeface="Arial" panose="020B0604020202020204" pitchFamily="34" charset="0"/>
              </a:rPr>
              <a:t>Root Cause Analysis</a:t>
            </a:r>
            <a:endParaRPr lang="en-US" sz="1800" dirty="0">
              <a:latin typeface="Arial" panose="020B0604020202020204" pitchFamily="34" charset="0"/>
              <a:cs typeface="Arial" panose="020B0604020202020204" pitchFamily="34" charset="0"/>
            </a:endParaRPr>
          </a:p>
          <a:p>
            <a:pPr marL="285750" indent="-285750">
              <a:buFont typeface="Arial" charset="0"/>
              <a:buChar char="•"/>
            </a:pPr>
            <a:r>
              <a:rPr lang="en-US" sz="1800" dirty="0">
                <a:solidFill>
                  <a:schemeClr val="bg2">
                    <a:lumMod val="75000"/>
                  </a:schemeClr>
                </a:solidFill>
                <a:latin typeface="Arial" panose="020B0604020202020204" pitchFamily="34" charset="0"/>
                <a:cs typeface="Arial" panose="020B0604020202020204" pitchFamily="34" charset="0"/>
              </a:rPr>
              <a:t>The conclusion of the President’s commission that investigated the Three Mile Island accident was that it was the result of human error, particularly on the part of the plant’s operators.</a:t>
            </a:r>
          </a:p>
          <a:p>
            <a:pPr marL="285750" indent="-285750">
              <a:buFont typeface="Arial" charset="0"/>
              <a:buChar char="•"/>
            </a:pPr>
            <a:r>
              <a:rPr lang="en-US" sz="1800" dirty="0">
                <a:solidFill>
                  <a:schemeClr val="bg2">
                    <a:lumMod val="75000"/>
                  </a:schemeClr>
                </a:solidFill>
                <a:latin typeface="Arial" panose="020B0604020202020204" pitchFamily="34" charset="0"/>
                <a:cs typeface="Arial" panose="020B0604020202020204" pitchFamily="34" charset="0"/>
              </a:rPr>
              <a:t>We can talk about the details, but honestly, it doesn’t matter because it will sound so familiar.</a:t>
            </a:r>
          </a:p>
          <a:p>
            <a:r>
              <a:rPr lang="en-US" sz="2000" dirty="0">
                <a:latin typeface="Arial" panose="020B0604020202020204" pitchFamily="34" charset="0"/>
                <a:cs typeface="Arial" panose="020B0604020202020204" pitchFamily="34" charset="0"/>
              </a:rPr>
              <a:t>RESTR19790328</a:t>
            </a:r>
          </a:p>
          <a:p>
            <a:pPr marL="285750" indent="-285750">
              <a:buFont typeface="Arial" charset="0"/>
              <a:buChar char="•"/>
            </a:pPr>
            <a:r>
              <a:rPr lang="en-US" sz="1800" b="1" dirty="0">
                <a:solidFill>
                  <a:srgbClr val="FF0000"/>
                </a:solidFill>
                <a:latin typeface="Arial" panose="020B0604020202020204" pitchFamily="34" charset="0"/>
                <a:cs typeface="Arial" panose="020B0604020202020204" pitchFamily="34" charset="0"/>
              </a:rPr>
              <a:t>Bad news</a:t>
            </a:r>
            <a:r>
              <a:rPr lang="en-US" sz="1800" dirty="0">
                <a:solidFill>
                  <a:schemeClr val="bg2">
                    <a:lumMod val="75000"/>
                  </a:schemeClr>
                </a:solidFill>
                <a:latin typeface="Arial" panose="020B0604020202020204" pitchFamily="34" charset="0"/>
                <a:cs typeface="Arial" panose="020B0604020202020204" pitchFamily="34" charset="0"/>
              </a:rPr>
              <a:t>: Started with a blockage in what is called the plant’s polisher (a water filter).  Polisher problems were not unusual or particularly serious.</a:t>
            </a:r>
          </a:p>
          <a:p>
            <a:pPr lvl="1"/>
            <a:r>
              <a:rPr lang="en-US" sz="1800" b="1" dirty="0">
                <a:solidFill>
                  <a:srgbClr val="FF0000"/>
                </a:solidFill>
                <a:latin typeface="Arial" panose="020B0604020202020204" pitchFamily="34" charset="0"/>
                <a:cs typeface="Arial" panose="020B0604020202020204" pitchFamily="34" charset="0"/>
              </a:rPr>
              <a:t>Bad news</a:t>
            </a:r>
            <a:r>
              <a:rPr lang="en-US" sz="1800" dirty="0">
                <a:solidFill>
                  <a:schemeClr val="bg2">
                    <a:lumMod val="75000"/>
                  </a:schemeClr>
                </a:solidFill>
                <a:latin typeface="Arial" panose="020B0604020202020204" pitchFamily="34" charset="0"/>
                <a:cs typeface="Arial" panose="020B0604020202020204" pitchFamily="34" charset="0"/>
              </a:rPr>
              <a:t>: The blockage caused moisture to leak into the plant’s air system, inadvertently tripping two valves and shutting down the flow of cold water into the plant’s steam generator.</a:t>
            </a:r>
          </a:p>
          <a:p>
            <a:pPr marL="285750" indent="-285750">
              <a:buFont typeface="Arial" charset="0"/>
              <a:buChar char="•"/>
            </a:pPr>
            <a:r>
              <a:rPr lang="en-US" sz="1800" b="1" dirty="0">
                <a:solidFill>
                  <a:schemeClr val="accent6"/>
                </a:solidFill>
                <a:latin typeface="Arial" panose="020B0604020202020204" pitchFamily="34" charset="0"/>
                <a:cs typeface="Arial" panose="020B0604020202020204" pitchFamily="34" charset="0"/>
              </a:rPr>
              <a:t>Good news</a:t>
            </a:r>
            <a:r>
              <a:rPr lang="en-US" sz="1800" dirty="0">
                <a:solidFill>
                  <a:schemeClr val="bg2">
                    <a:lumMod val="75000"/>
                  </a:schemeClr>
                </a:solidFill>
                <a:latin typeface="Arial" panose="020B0604020202020204" pitchFamily="34" charset="0"/>
                <a:cs typeface="Arial" panose="020B0604020202020204" pitchFamily="34" charset="0"/>
              </a:rPr>
              <a:t>: TMI had a backup cooling system for precisely this situation!</a:t>
            </a:r>
          </a:p>
          <a:p>
            <a:pPr marL="285750" indent="-285750">
              <a:buFont typeface="Arial" charset="0"/>
              <a:buChar char="•"/>
            </a:pPr>
            <a:r>
              <a:rPr lang="en-US" sz="1800" b="1" dirty="0">
                <a:solidFill>
                  <a:srgbClr val="FF0000"/>
                </a:solidFill>
                <a:latin typeface="Arial" panose="020B0604020202020204" pitchFamily="34" charset="0"/>
                <a:cs typeface="Arial" panose="020B0604020202020204" pitchFamily="34" charset="0"/>
              </a:rPr>
              <a:t>Bad news</a:t>
            </a:r>
            <a:r>
              <a:rPr lang="en-US" sz="1800" dirty="0">
                <a:solidFill>
                  <a:schemeClr val="bg2">
                    <a:lumMod val="75000"/>
                  </a:schemeClr>
                </a:solidFill>
                <a:latin typeface="Arial" panose="020B0604020202020204" pitchFamily="34" charset="0"/>
                <a:cs typeface="Arial" panose="020B0604020202020204" pitchFamily="34" charset="0"/>
              </a:rPr>
              <a:t>:  But on that particular day the valves for the backup system weren’t open.</a:t>
            </a:r>
          </a:p>
          <a:p>
            <a:pPr marL="573088" lvl="1" indent="-285750">
              <a:buFont typeface="Arial" charset="0"/>
              <a:buChar char="•"/>
            </a:pPr>
            <a:r>
              <a:rPr lang="en-US" sz="1800" b="1" dirty="0">
                <a:solidFill>
                  <a:srgbClr val="FF0000"/>
                </a:solidFill>
                <a:latin typeface="Arial" panose="020B0604020202020204" pitchFamily="34" charset="0"/>
                <a:cs typeface="Arial" panose="020B0604020202020204" pitchFamily="34" charset="0"/>
              </a:rPr>
              <a:t>Bad news</a:t>
            </a:r>
            <a:r>
              <a:rPr lang="en-US" sz="1800" dirty="0">
                <a:solidFill>
                  <a:schemeClr val="bg2">
                    <a:lumMod val="75000"/>
                  </a:schemeClr>
                </a:solidFill>
                <a:latin typeface="Arial" panose="020B0604020202020204" pitchFamily="34" charset="0"/>
                <a:cs typeface="Arial" panose="020B0604020202020204" pitchFamily="34" charset="0"/>
              </a:rPr>
              <a:t>: They had been closed, and an indicator in the control room showing they were closed was blocked by a repair tag hanging from a switch above it. </a:t>
            </a:r>
          </a:p>
          <a:p>
            <a:pPr marL="285750" indent="-285750">
              <a:buFont typeface="Arial" charset="0"/>
              <a:buChar char="•"/>
            </a:pPr>
            <a:r>
              <a:rPr lang="en-US" sz="1800" b="1" dirty="0">
                <a:solidFill>
                  <a:schemeClr val="accent6"/>
                </a:solidFill>
                <a:latin typeface="Arial" panose="020B0604020202020204" pitchFamily="34" charset="0"/>
                <a:cs typeface="Arial" panose="020B0604020202020204" pitchFamily="34" charset="0"/>
              </a:rPr>
              <a:t>Good news</a:t>
            </a:r>
            <a:r>
              <a:rPr lang="en-US" sz="1800" dirty="0">
                <a:solidFill>
                  <a:schemeClr val="bg2">
                    <a:lumMod val="75000"/>
                  </a:schemeClr>
                </a:solidFill>
                <a:latin typeface="Arial" panose="020B0604020202020204" pitchFamily="34" charset="0"/>
                <a:cs typeface="Arial" panose="020B0604020202020204" pitchFamily="34" charset="0"/>
              </a:rPr>
              <a:t>: The reactor had another backup system, a special sort of relief valve!</a:t>
            </a:r>
          </a:p>
          <a:p>
            <a:pPr marL="285750" indent="-285750">
              <a:buFont typeface="Arial" charset="0"/>
              <a:buChar char="•"/>
            </a:pPr>
            <a:r>
              <a:rPr lang="en-US" sz="1800" b="1" dirty="0">
                <a:solidFill>
                  <a:srgbClr val="FF0000"/>
                </a:solidFill>
                <a:latin typeface="Arial" panose="020B0604020202020204" pitchFamily="34" charset="0"/>
                <a:cs typeface="Arial" panose="020B0604020202020204" pitchFamily="34" charset="0"/>
              </a:rPr>
              <a:t>Bad news</a:t>
            </a:r>
            <a:r>
              <a:rPr lang="en-US" sz="1800" dirty="0">
                <a:solidFill>
                  <a:schemeClr val="bg2">
                    <a:lumMod val="75000"/>
                  </a:schemeClr>
                </a:solidFill>
                <a:latin typeface="Arial" panose="020B0604020202020204" pitchFamily="34" charset="0"/>
                <a:cs typeface="Arial" panose="020B0604020202020204" pitchFamily="34" charset="0"/>
              </a:rPr>
              <a:t>: The relief valve wasn’t working properly that day, either. It stuck open when it was supposed to be closed.</a:t>
            </a:r>
          </a:p>
          <a:p>
            <a:pPr marL="285750" indent="-285750">
              <a:buFont typeface="Arial" charset="0"/>
              <a:buChar char="•"/>
            </a:pPr>
            <a:endParaRPr lang="en-US" sz="1800" dirty="0">
              <a:solidFill>
                <a:schemeClr val="bg2">
                  <a:lumMod val="75000"/>
                </a:schemeClr>
              </a:solidFill>
              <a:latin typeface="Arial" panose="020B0604020202020204" pitchFamily="34" charset="0"/>
              <a:cs typeface="Arial" panose="020B0604020202020204" pitchFamily="34" charset="0"/>
            </a:endParaRPr>
          </a:p>
          <a:p>
            <a:endParaRPr lang="en-US" sz="1800" dirty="0">
              <a:solidFill>
                <a:schemeClr val="bg2">
                  <a:lumMod val="75000"/>
                </a:schemeClr>
              </a:solidFill>
              <a:latin typeface="Arial" panose="020B0604020202020204" pitchFamily="34" charset="0"/>
              <a:cs typeface="Arial" panose="020B0604020202020204" pitchFamily="34" charset="0"/>
            </a:endParaRPr>
          </a:p>
          <a:p>
            <a:endParaRPr lang="en-US" sz="1800" dirty="0">
              <a:solidFill>
                <a:schemeClr val="bg2">
                  <a:lumMod val="75000"/>
                </a:schemeClr>
              </a:solidFill>
              <a:latin typeface="Arial" panose="020B0604020202020204" pitchFamily="34" charset="0"/>
              <a:cs typeface="Arial" panose="020B0604020202020204" pitchFamily="34" charset="0"/>
            </a:endParaRPr>
          </a:p>
          <a:p>
            <a:endParaRPr lang="en-US" sz="1800" dirty="0">
              <a:solidFill>
                <a:schemeClr val="bg2">
                  <a:lumMod val="75000"/>
                </a:schemeClr>
              </a:solidFill>
              <a:latin typeface="Arial" panose="020B0604020202020204" pitchFamily="34" charset="0"/>
              <a:cs typeface="Arial" panose="020B0604020202020204" pitchFamily="34" charset="0"/>
            </a:endParaRPr>
          </a:p>
          <a:p>
            <a:endParaRPr lang="en-US" sz="1800" dirty="0">
              <a:solidFill>
                <a:schemeClr val="bg2">
                  <a:lumMod val="75000"/>
                </a:schemeClr>
              </a:solidFill>
              <a:latin typeface="Arial" panose="020B0604020202020204" pitchFamily="34" charset="0"/>
              <a:cs typeface="Arial" panose="020B0604020202020204" pitchFamily="34" charset="0"/>
            </a:endParaRPr>
          </a:p>
          <a:p>
            <a:endParaRPr lang="en-US" sz="1800" dirty="0">
              <a:solidFill>
                <a:schemeClr val="bg2">
                  <a:lumMod val="75000"/>
                </a:schemeClr>
              </a:solidFill>
              <a:latin typeface="Arial" panose="020B0604020202020204" pitchFamily="34" charset="0"/>
              <a:cs typeface="Arial" panose="020B0604020202020204" pitchFamily="34" charset="0"/>
            </a:endParaRP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58889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Arial" panose="020B0604020202020204" pitchFamily="34" charset="0"/>
                <a:cs typeface="Arial" panose="020B0604020202020204" pitchFamily="34" charset="0"/>
              </a:rPr>
              <a:t>Chain of events</a:t>
            </a:r>
          </a:p>
        </p:txBody>
      </p:sp>
      <p:sp>
        <p:nvSpPr>
          <p:cNvPr id="8" name="Content Placeholder 7"/>
          <p:cNvSpPr>
            <a:spLocks noGrp="1"/>
          </p:cNvSpPr>
          <p:nvPr>
            <p:ph idx="1"/>
          </p:nvPr>
        </p:nvSpPr>
        <p:spPr>
          <a:xfrm>
            <a:off x="503238" y="938553"/>
            <a:ext cx="6161033" cy="5728947"/>
          </a:xfrm>
        </p:spPr>
        <p:txBody>
          <a:bodyPr/>
          <a:lstStyle/>
          <a:p>
            <a:r>
              <a:rPr lang="en-US" sz="2000" dirty="0">
                <a:latin typeface="Arial" panose="020B0604020202020204" pitchFamily="34" charset="0"/>
                <a:cs typeface="Arial" panose="020B0604020202020204" pitchFamily="34" charset="0"/>
              </a:rPr>
              <a:t>RESTR19790328 (cont’d)</a:t>
            </a:r>
          </a:p>
          <a:p>
            <a:pPr marL="573088" lvl="1" indent="-285750">
              <a:buFont typeface="Arial" charset="0"/>
              <a:buChar char="•"/>
            </a:pPr>
            <a:r>
              <a:rPr lang="en-US" sz="1800" b="1" dirty="0">
                <a:solidFill>
                  <a:srgbClr val="FF0000"/>
                </a:solidFill>
                <a:latin typeface="Arial" panose="020B0604020202020204" pitchFamily="34" charset="0"/>
                <a:cs typeface="Arial" panose="020B0604020202020204" pitchFamily="34" charset="0"/>
              </a:rPr>
              <a:t>Bad news</a:t>
            </a:r>
            <a:r>
              <a:rPr lang="en-US" sz="1800" dirty="0">
                <a:solidFill>
                  <a:schemeClr val="bg2">
                    <a:lumMod val="75000"/>
                  </a:schemeClr>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Despite the valve being stuck open, a light on the control panel ostensibly indicated that the valve was </a:t>
            </a:r>
            <a:r>
              <a:rPr lang="en-US" sz="1800" i="1" dirty="0">
                <a:latin typeface="Arial" panose="020B0604020202020204" pitchFamily="34" charset="0"/>
                <a:cs typeface="Arial" panose="020B0604020202020204" pitchFamily="34" charset="0"/>
              </a:rPr>
              <a:t>closed</a:t>
            </a:r>
            <a:r>
              <a:rPr lang="en-US" sz="1800" dirty="0">
                <a:latin typeface="Arial" panose="020B0604020202020204" pitchFamily="34" charset="0"/>
                <a:cs typeface="Arial" panose="020B0604020202020204" pitchFamily="34" charset="0"/>
              </a:rPr>
              <a:t>. In fact the light did not indicate the position of the valve, only the status of the solenoid being powered or not, thus giving false evidence of a closed valve.</a:t>
            </a:r>
            <a:r>
              <a:rPr lang="en-US" sz="1800" dirty="0">
                <a:solidFill>
                  <a:schemeClr val="bg2">
                    <a:lumMod val="75000"/>
                  </a:schemeClr>
                </a:solidFill>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Normal Accident</a:t>
            </a:r>
          </a:p>
          <a:p>
            <a:r>
              <a:rPr lang="en-US" sz="1800" dirty="0">
                <a:solidFill>
                  <a:schemeClr val="bg2">
                    <a:lumMod val="75000"/>
                  </a:schemeClr>
                </a:solidFill>
                <a:latin typeface="Arial" panose="020B0604020202020204" pitchFamily="34" charset="0"/>
                <a:cs typeface="Arial" panose="020B0604020202020204" pitchFamily="34" charset="0"/>
              </a:rPr>
              <a:t>At 4:15 am radioactive material escaped containment.</a:t>
            </a:r>
          </a:p>
          <a:p>
            <a:r>
              <a:rPr lang="en-US" sz="2000" dirty="0">
                <a:latin typeface="Arial" panose="020B0604020202020204" pitchFamily="34" charset="0"/>
                <a:cs typeface="Arial" panose="020B0604020202020204" pitchFamily="34" charset="0"/>
              </a:rPr>
              <a:t>We call these P0s</a:t>
            </a:r>
          </a:p>
          <a:p>
            <a:pPr marL="285750" indent="-285750">
              <a:buFont typeface="Arial" charset="0"/>
              <a:buChar char="•"/>
            </a:pPr>
            <a:r>
              <a:rPr lang="en-US" sz="1800" dirty="0">
                <a:solidFill>
                  <a:schemeClr val="bg2">
                    <a:lumMod val="75000"/>
                  </a:schemeClr>
                </a:solidFill>
                <a:latin typeface="Arial" panose="020B0604020202020204" pitchFamily="34" charset="0"/>
                <a:cs typeface="Arial" panose="020B0604020202020204" pitchFamily="34" charset="0"/>
              </a:rPr>
              <a:t>What caused the accident was the way minor events unexpectedly interacted to create a major problem.</a:t>
            </a:r>
          </a:p>
          <a:p>
            <a:pPr marL="573088" lvl="1" indent="-285750">
              <a:buFont typeface="Arial" charset="0"/>
              <a:buChar char="•"/>
            </a:pPr>
            <a:r>
              <a:rPr lang="en-US" sz="1800" dirty="0">
                <a:solidFill>
                  <a:schemeClr val="bg2">
                    <a:lumMod val="75000"/>
                  </a:schemeClr>
                </a:solidFill>
                <a:latin typeface="Arial" panose="020B0604020202020204" pitchFamily="34" charset="0"/>
                <a:cs typeface="Arial" panose="020B0604020202020204" pitchFamily="34" charset="0"/>
              </a:rPr>
              <a:t>... </a:t>
            </a:r>
            <a:r>
              <a:rPr lang="en-US" sz="1800" b="1" dirty="0">
                <a:solidFill>
                  <a:schemeClr val="bg2">
                    <a:lumMod val="75000"/>
                  </a:schemeClr>
                </a:solidFill>
                <a:latin typeface="Arial" panose="020B0604020202020204" pitchFamily="34" charset="0"/>
                <a:cs typeface="Arial" panose="020B0604020202020204" pitchFamily="34" charset="0"/>
              </a:rPr>
              <a:t>and there was no way the operators could have known about any of them</a:t>
            </a:r>
            <a:r>
              <a:rPr lang="en-US" sz="1800" dirty="0">
                <a:solidFill>
                  <a:schemeClr val="bg2">
                    <a:lumMod val="75000"/>
                  </a:schemeClr>
                </a:solidFill>
                <a:latin typeface="Arial" panose="020B0604020202020204" pitchFamily="34" charset="0"/>
                <a:cs typeface="Arial" panose="020B0604020202020204" pitchFamily="34" charset="0"/>
              </a:rPr>
              <a:t>!</a:t>
            </a:r>
          </a:p>
          <a:p>
            <a:pPr marL="285750" indent="-285750">
              <a:buFont typeface="Arial" charset="0"/>
              <a:buChar char="•"/>
            </a:pPr>
            <a:r>
              <a:rPr lang="en-US" sz="1800" dirty="0">
                <a:solidFill>
                  <a:schemeClr val="bg2">
                    <a:lumMod val="75000"/>
                  </a:schemeClr>
                </a:solidFill>
                <a:latin typeface="Arial" panose="020B0604020202020204" pitchFamily="34" charset="0"/>
                <a:cs typeface="Arial" panose="020B0604020202020204" pitchFamily="34" charset="0"/>
              </a:rPr>
              <a:t>No glaring errors or spectacularly bad decisions were made.</a:t>
            </a:r>
          </a:p>
          <a:p>
            <a:pPr marL="285750" indent="-285750">
              <a:buFont typeface="Arial" charset="0"/>
              <a:buChar char="•"/>
            </a:pPr>
            <a:r>
              <a:rPr lang="en-US" sz="1800" dirty="0">
                <a:solidFill>
                  <a:schemeClr val="bg2">
                    <a:lumMod val="75000"/>
                  </a:schemeClr>
                </a:solidFill>
                <a:latin typeface="Arial" panose="020B0604020202020204" pitchFamily="34" charset="0"/>
                <a:cs typeface="Arial" panose="020B0604020202020204" pitchFamily="34" charset="0"/>
              </a:rPr>
              <a:t>All the malfunctions were so trivial that individually they would have created no more than a nuisance.</a:t>
            </a:r>
          </a:p>
          <a:p>
            <a:endParaRPr lang="en-US" sz="1800" dirty="0">
              <a:solidFill>
                <a:schemeClr val="bg2">
                  <a:lumMod val="75000"/>
                </a:schemeClr>
              </a:solidFill>
              <a:latin typeface="Arial" panose="020B0604020202020204" pitchFamily="34" charset="0"/>
              <a:cs typeface="Arial" panose="020B0604020202020204" pitchFamily="34" charset="0"/>
            </a:endParaRPr>
          </a:p>
          <a:p>
            <a:endParaRPr lang="en-US" sz="1800" dirty="0">
              <a:solidFill>
                <a:schemeClr val="bg2">
                  <a:lumMod val="75000"/>
                </a:schemeClr>
              </a:solidFill>
              <a:latin typeface="Arial" panose="020B0604020202020204" pitchFamily="34" charset="0"/>
              <a:cs typeface="Arial" panose="020B0604020202020204" pitchFamily="34" charset="0"/>
            </a:endParaRPr>
          </a:p>
          <a:p>
            <a:endParaRPr lang="en-US" sz="1800" dirty="0">
              <a:solidFill>
                <a:schemeClr val="bg2">
                  <a:lumMod val="75000"/>
                </a:schemeClr>
              </a:solidFill>
              <a:latin typeface="Arial" panose="020B0604020202020204" pitchFamily="34" charset="0"/>
              <a:cs typeface="Arial" panose="020B0604020202020204" pitchFamily="34" charset="0"/>
            </a:endParaRP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271" y="1673056"/>
            <a:ext cx="5448107" cy="3253123"/>
          </a:xfrm>
          <a:prstGeom prst="rect">
            <a:avLst/>
          </a:prstGeom>
        </p:spPr>
      </p:pic>
    </p:spTree>
    <p:extLst>
      <p:ext uri="{BB962C8B-B14F-4D97-AF65-F5344CB8AC3E}">
        <p14:creationId xmlns:p14="http://schemas.microsoft.com/office/powerpoint/2010/main" val="190751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Does this sound familiar?</a:t>
            </a:r>
          </a:p>
        </p:txBody>
      </p:sp>
      <p:sp>
        <p:nvSpPr>
          <p:cNvPr id="8" name="Content Placeholder 7"/>
          <p:cNvSpPr>
            <a:spLocks noGrp="1"/>
          </p:cNvSpPr>
          <p:nvPr>
            <p:ph idx="1"/>
          </p:nvPr>
        </p:nvSpPr>
        <p:spPr>
          <a:xfrm>
            <a:off x="503238" y="938553"/>
            <a:ext cx="11187114" cy="4824413"/>
          </a:xfrm>
        </p:spPr>
        <p:txBody>
          <a:bodyPr/>
          <a:lstStyle/>
          <a:p>
            <a:r>
              <a:rPr lang="en-US" sz="2000" dirty="0"/>
              <a:t>All that is old is new again</a:t>
            </a:r>
          </a:p>
          <a:p>
            <a:r>
              <a:rPr lang="en-US" sz="2000" dirty="0">
                <a:solidFill>
                  <a:schemeClr val="tx1"/>
                </a:solidFill>
              </a:rPr>
              <a:t>“Large-break accidents require extremely fast reaction, which therefore must be automatically performed by the equipment.  Lesser accidents may develop much more slowly and their control may be dependent on the action of human beings.  This was the tragedy of Three Mile Island [...]”</a:t>
            </a:r>
          </a:p>
          <a:p>
            <a:r>
              <a:rPr lang="en-US" sz="2000" dirty="0"/>
              <a:t>Beating a...</a:t>
            </a:r>
          </a:p>
          <a:p>
            <a:r>
              <a:rPr lang="en-US" sz="2000" dirty="0">
                <a:solidFill>
                  <a:schemeClr val="tx1"/>
                </a:solidFill>
              </a:rPr>
              <a:t>“During the first few minutes of the accident more than 100 alarms went off and there was no system for suppressing the unimportant signals so that the operators could concentrate on the significant alarms.  Information was not presented in a clear and sufficiently understandable form; [...]”</a:t>
            </a:r>
          </a:p>
          <a:p>
            <a:r>
              <a:rPr lang="en-US" sz="2000" dirty="0"/>
              <a:t>... dead horse</a:t>
            </a:r>
          </a:p>
          <a:p>
            <a:r>
              <a:rPr lang="en-US" sz="2000" dirty="0">
                <a:solidFill>
                  <a:schemeClr val="tx1"/>
                </a:solidFill>
              </a:rPr>
              <a:t>“But we have an overwhelming concern about some of the reports we have seen so far.  While many of the proposed “fixes” seem totally appropriate, they do not come to grips with what we consider to be the basic problem.  We have stated that fundamental changes must occur in organizations, procedures, and above all, in the attitudes of the people.  No amount of technical “fixes” will cure this underlying problem.”</a:t>
            </a:r>
          </a:p>
          <a:p>
            <a:endParaRPr lang="en-US" sz="1800" dirty="0">
              <a:solidFill>
                <a:schemeClr val="bg2">
                  <a:lumMod val="75000"/>
                </a:schemeClr>
              </a:solidFill>
            </a:endParaRPr>
          </a:p>
          <a:p>
            <a:endParaRPr lang="en-US" sz="1800" dirty="0">
              <a:solidFill>
                <a:schemeClr val="bg2">
                  <a:lumMod val="75000"/>
                </a:schemeClr>
              </a:solidFill>
            </a:endParaRPr>
          </a:p>
          <a:p>
            <a:endParaRPr lang="en-US" sz="1800" dirty="0">
              <a:solidFill>
                <a:schemeClr val="bg2">
                  <a:lumMod val="75000"/>
                </a:schemeClr>
              </a:solidFill>
            </a:endParaRPr>
          </a:p>
        </p:txBody>
      </p:sp>
      <p:sp>
        <p:nvSpPr>
          <p:cNvPr id="13" name="Rectangle 12"/>
          <p:cNvSpPr>
            <a:spLocks noChangeArrowheads="1"/>
          </p:cNvSpPr>
          <p:nvPr/>
        </p:nvSpPr>
        <p:spPr bwMode="gray">
          <a:xfrm>
            <a:off x="-3344232" y="471487"/>
            <a:ext cx="3143268" cy="5656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ts val="1200"/>
              </a:spcAft>
              <a:buClrTx/>
              <a:buSzTx/>
              <a:buFontTx/>
              <a:buNone/>
              <a:tabLst/>
            </a:pPr>
            <a:r>
              <a:rPr kumimoji="0" lang="en-US" sz="1000" u="none" strike="noStrike" cap="none" normalizeH="0" baseline="0" dirty="0">
                <a:ln>
                  <a:noFill/>
                </a:ln>
                <a:solidFill>
                  <a:schemeClr val="bg1"/>
                </a:solidFill>
                <a:effectLst/>
                <a:latin typeface="+mj-lt"/>
              </a:rPr>
              <a:t>Master Layout Slides</a:t>
            </a:r>
            <a:endParaRPr lang="en-US" sz="1000" dirty="0">
              <a:solidFill>
                <a:schemeClr val="bg1"/>
              </a:solidFill>
            </a:endParaRPr>
          </a:p>
        </p:txBody>
      </p:sp>
      <p:sp>
        <p:nvSpPr>
          <p:cNvPr id="14" name="Rectangle 13"/>
          <p:cNvSpPr>
            <a:spLocks noChangeArrowheads="1"/>
          </p:cNvSpPr>
          <p:nvPr/>
        </p:nvSpPr>
        <p:spPr bwMode="gray">
          <a:xfrm>
            <a:off x="-3327949" y="6508135"/>
            <a:ext cx="3126984" cy="2001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900" b="0" u="none" strike="noStrike" cap="none" normalizeH="0" baseline="0" dirty="0">
                <a:ln>
                  <a:noFill/>
                </a:ln>
                <a:solidFill>
                  <a:schemeClr val="bg1"/>
                </a:solidFill>
                <a:effectLst/>
              </a:rPr>
              <a:t>This box will not be visible in</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lide</a:t>
            </a:r>
            <a:r>
              <a:rPr kumimoji="0" lang="en-US" sz="900" b="0" u="none" strike="noStrike" cap="none" normalizeH="0" dirty="0">
                <a:ln>
                  <a:noFill/>
                </a:ln>
                <a:solidFill>
                  <a:schemeClr val="bg1"/>
                </a:solidFill>
                <a:effectLst/>
              </a:rPr>
              <a:t> </a:t>
            </a:r>
            <a:r>
              <a:rPr lang="en-US" sz="900" dirty="0">
                <a:solidFill>
                  <a:schemeClr val="bg1"/>
                </a:solidFill>
              </a:rPr>
              <a:t>S</a:t>
            </a:r>
            <a:r>
              <a:rPr kumimoji="0" lang="en-US" sz="900" b="0" u="none" strike="noStrike" cap="none" normalizeH="0" baseline="0" dirty="0">
                <a:ln>
                  <a:noFill/>
                </a:ln>
                <a:solidFill>
                  <a:schemeClr val="bg1"/>
                </a:solidFill>
                <a:effectLst/>
              </a:rPr>
              <a:t>how</a:t>
            </a:r>
            <a:r>
              <a:rPr kumimoji="0" lang="en-US" sz="900" b="0" u="none" strike="noStrike" cap="none" normalizeH="0" dirty="0">
                <a:ln>
                  <a:noFill/>
                </a:ln>
                <a:solidFill>
                  <a:schemeClr val="bg1"/>
                </a:solidFill>
                <a:effectLst/>
              </a:rPr>
              <a:t> mode </a:t>
            </a:r>
            <a:r>
              <a:rPr lang="en-US" sz="900" dirty="0">
                <a:solidFill>
                  <a:schemeClr val="bg1"/>
                </a:solidFill>
              </a:rPr>
              <a:t>or </a:t>
            </a:r>
            <a:br>
              <a:rPr lang="en-US" sz="900" dirty="0">
                <a:solidFill>
                  <a:schemeClr val="bg1"/>
                </a:solidFill>
              </a:rPr>
            </a:br>
            <a:r>
              <a:rPr lang="en-US" sz="900" dirty="0">
                <a:solidFill>
                  <a:schemeClr val="bg1"/>
                </a:solidFill>
              </a:rPr>
              <a:t>when printed.</a:t>
            </a:r>
            <a:endParaRPr kumimoji="0" lang="en-US" sz="900" b="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58253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8738" lvl="1" indent="0">
              <a:buNone/>
            </a:pPr>
            <a:r>
              <a:rPr lang="en-US" sz="3200" dirty="0"/>
              <a:t>“It suggests, for example, that the probability of a nuclear plant meltdown with dispersion of radioactive materials to the atmosphere is not one chance in a million a year, but more like one chance in the next decade.”</a:t>
            </a:r>
          </a:p>
        </p:txBody>
      </p:sp>
      <p:sp>
        <p:nvSpPr>
          <p:cNvPr id="5" name="Text Placeholder 4"/>
          <p:cNvSpPr>
            <a:spLocks noGrp="1"/>
          </p:cNvSpPr>
          <p:nvPr>
            <p:ph type="body" sz="quarter" idx="15"/>
          </p:nvPr>
        </p:nvSpPr>
        <p:spPr/>
        <p:txBody>
          <a:bodyPr>
            <a:normAutofit/>
          </a:bodyPr>
          <a:lstStyle/>
          <a:p>
            <a:r>
              <a:rPr lang="en-US" sz="1800" dirty="0"/>
              <a:t>Charles Perrow, 1984</a:t>
            </a:r>
          </a:p>
        </p:txBody>
      </p:sp>
    </p:spTree>
    <p:extLst>
      <p:ext uri="{BB962C8B-B14F-4D97-AF65-F5344CB8AC3E}">
        <p14:creationId xmlns:p14="http://schemas.microsoft.com/office/powerpoint/2010/main" val="46687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03238" y="527050"/>
            <a:ext cx="5897562" cy="311150"/>
          </a:xfrm>
        </p:spPr>
        <p:txBody>
          <a:bodyPr/>
          <a:lstStyle/>
          <a:p>
            <a:r>
              <a:rPr lang="en-US" dirty="0"/>
              <a:t>International Nuclear Event Scale</a:t>
            </a:r>
          </a:p>
        </p:txBody>
      </p:sp>
      <p:sp>
        <p:nvSpPr>
          <p:cNvPr id="8" name="Content Placeholder 7"/>
          <p:cNvSpPr>
            <a:spLocks noGrp="1"/>
          </p:cNvSpPr>
          <p:nvPr>
            <p:ph idx="1"/>
          </p:nvPr>
        </p:nvSpPr>
        <p:spPr>
          <a:xfrm>
            <a:off x="508065" y="1297781"/>
            <a:ext cx="4514851" cy="4598988"/>
          </a:xfrm>
        </p:spPr>
        <p:txBody>
          <a:bodyPr/>
          <a:lstStyle/>
          <a:p>
            <a:pPr lvl="1"/>
            <a:r>
              <a:rPr lang="en-US" dirty="0"/>
              <a:t>Prior to TMI in 1979 there were seven level 3 or above events with 5 dead and $2.4 billion in cleanup cost.</a:t>
            </a:r>
          </a:p>
          <a:p>
            <a:pPr lvl="1"/>
            <a:r>
              <a:rPr lang="en-US" dirty="0"/>
              <a:t>TMI cost $2.4 billion to cleanup.</a:t>
            </a:r>
          </a:p>
          <a:p>
            <a:pPr lvl="1"/>
            <a:r>
              <a:rPr lang="en-US" dirty="0"/>
              <a:t>1979 until 1986 a mere $2.9 billion in cleanup from a level 4, 2 and 0.</a:t>
            </a:r>
          </a:p>
          <a:p>
            <a:pPr lvl="1"/>
            <a:r>
              <a:rPr lang="en-US" dirty="0"/>
              <a:t>1986 – Big boom</a:t>
            </a:r>
          </a:p>
          <a:p>
            <a:pPr lvl="2"/>
            <a:r>
              <a:rPr lang="en-US" sz="1600" dirty="0"/>
              <a:t>Chernobyl is the first level 7.</a:t>
            </a:r>
          </a:p>
          <a:p>
            <a:pPr lvl="2"/>
            <a:r>
              <a:rPr lang="en-US" sz="1600" dirty="0"/>
              <a:t>$235-$500 billion in cleanup and at least 45 dead.</a:t>
            </a:r>
          </a:p>
          <a:p>
            <a:pPr lvl="1"/>
            <a:r>
              <a:rPr lang="en-US" dirty="0"/>
              <a:t>1987 until 2011 another $1.8 billion in cleanup from a straight flush of level 1,2,3 &amp; 4</a:t>
            </a:r>
          </a:p>
          <a:p>
            <a:pPr lvl="1"/>
            <a:r>
              <a:rPr lang="en-US" dirty="0"/>
              <a:t>2011 – Fukushima – Nuclear tsunami flush</a:t>
            </a:r>
          </a:p>
          <a:p>
            <a:pPr lvl="2"/>
            <a:r>
              <a:rPr lang="en-US" sz="1600" dirty="0"/>
              <a:t>130-640 dead.</a:t>
            </a:r>
          </a:p>
          <a:p>
            <a:pPr lvl="2"/>
            <a:r>
              <a:rPr lang="en-US" sz="1600" dirty="0"/>
              <a:t>Estimated 1500 deaths due to evacuation.</a:t>
            </a:r>
          </a:p>
          <a:p>
            <a:pPr lvl="2"/>
            <a:r>
              <a:rPr lang="en-US" sz="1600" dirty="0"/>
              <a:t>Cleanup cost estimated at $180 billion.</a:t>
            </a:r>
          </a:p>
          <a:p>
            <a:pPr lvl="1"/>
            <a:endParaRPr lang="en-US" dirty="0"/>
          </a:p>
          <a:p>
            <a:pPr lvl="1"/>
            <a:endParaRPr lang="en-US" dirty="0"/>
          </a:p>
        </p:txBody>
      </p:sp>
      <p:sp>
        <p:nvSpPr>
          <p:cNvPr id="9" name="Text Placeholder 8"/>
          <p:cNvSpPr>
            <a:spLocks noGrp="1"/>
          </p:cNvSpPr>
          <p:nvPr>
            <p:ph type="body" sz="quarter" idx="13"/>
          </p:nvPr>
        </p:nvSpPr>
        <p:spPr/>
        <p:txBody>
          <a:bodyPr/>
          <a:lstStyle/>
          <a:p>
            <a:r>
              <a:rPr lang="en-US" dirty="0"/>
              <a:t>Scale is logarithmic</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911" y="1331231"/>
            <a:ext cx="6554381" cy="3730711"/>
          </a:xfrm>
          <a:prstGeom prst="rect">
            <a:avLst/>
          </a:prstGeom>
        </p:spPr>
      </p:pic>
      <p:sp>
        <p:nvSpPr>
          <p:cNvPr id="2" name="TextBox 1"/>
          <p:cNvSpPr txBox="1"/>
          <p:nvPr/>
        </p:nvSpPr>
        <p:spPr>
          <a:xfrm>
            <a:off x="8922676" y="5324140"/>
            <a:ext cx="3023616" cy="461665"/>
          </a:xfrm>
          <a:prstGeom prst="rect">
            <a:avLst/>
          </a:prstGeom>
          <a:noFill/>
        </p:spPr>
        <p:txBody>
          <a:bodyPr wrap="square" lIns="0" tIns="0" rIns="0" bIns="0" rtlCol="0">
            <a:spAutoFit/>
          </a:bodyPr>
          <a:lstStyle/>
          <a:p>
            <a:pPr algn="ctr"/>
            <a:r>
              <a:rPr lang="en-US" sz="1000" dirty="0"/>
              <a:t>Credit: By Silver Spoon (Own work) [CC BY-SA 3.0 (http://creativecommons.org/licenses/by-sa/3.0)], via Wikimedia Commons</a:t>
            </a:r>
          </a:p>
        </p:txBody>
      </p:sp>
    </p:spTree>
    <p:extLst>
      <p:ext uri="{BB962C8B-B14F-4D97-AF65-F5344CB8AC3E}">
        <p14:creationId xmlns:p14="http://schemas.microsoft.com/office/powerpoint/2010/main" val="414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ue Gradient Section">
  <a:themeElements>
    <a:clrScheme name="PYL">
      <a:dk1>
        <a:sysClr val="windowText" lastClr="000000"/>
      </a:dk1>
      <a:lt1>
        <a:sysClr val="window" lastClr="FFFFFF"/>
      </a:lt1>
      <a:dk2>
        <a:srgbClr val="333333"/>
      </a:dk2>
      <a:lt2>
        <a:srgbClr val="808080"/>
      </a:lt2>
      <a:accent1>
        <a:srgbClr val="009CDE"/>
      </a:accent1>
      <a:accent2>
        <a:srgbClr val="003087"/>
      </a:accent2>
      <a:accent3>
        <a:srgbClr val="640487"/>
      </a:accent3>
      <a:accent4>
        <a:srgbClr val="DE0063"/>
      </a:accent4>
      <a:accent5>
        <a:srgbClr val="FF9600"/>
      </a:accent5>
      <a:accent6>
        <a:srgbClr val="00CF92"/>
      </a:accent6>
      <a:hlink>
        <a:srgbClr val="009CDE"/>
      </a:hlink>
      <a:folHlink>
        <a:srgbClr val="640487"/>
      </a:folHlink>
    </a:clrScheme>
    <a:fontScheme name="PYL">
      <a:majorFont>
        <a:latin typeface="PayPal Sans Big"/>
        <a:ea typeface=""/>
        <a:cs typeface=""/>
      </a:majorFont>
      <a:minorFont>
        <a:latin typeface="PayPal Sans Big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ct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11019</TotalTime>
  <Words>2167</Words>
  <Application>Microsoft Macintosh PowerPoint</Application>
  <PresentationFormat>Widescreen</PresentationFormat>
  <Paragraphs>205</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PayPal Sans Big</vt:lpstr>
      <vt:lpstr>PayPal Sans Big Light</vt:lpstr>
      <vt:lpstr>PayPal Sans Big Thin</vt:lpstr>
      <vt:lpstr>Blue Gradient Section</vt:lpstr>
      <vt:lpstr>Normal Accidents</vt:lpstr>
      <vt:lpstr>Table of contents</vt:lpstr>
      <vt:lpstr>Normal Accidents </vt:lpstr>
      <vt:lpstr>Three Mile Island</vt:lpstr>
      <vt:lpstr>Chain of events</vt:lpstr>
      <vt:lpstr>Chain of events</vt:lpstr>
      <vt:lpstr>Does this sound familiar?</vt:lpstr>
      <vt:lpstr>“It suggests, for example, that the probability of a nuclear plant meltdown with dispersion of radioactive materials to the atmosphere is not one chance in a million a year, but more like one chance in the next decade.”</vt:lpstr>
      <vt:lpstr>International Nuclear Event Scale</vt:lpstr>
      <vt:lpstr>Common Language</vt:lpstr>
      <vt:lpstr>Normal accidents</vt:lpstr>
      <vt:lpstr>Linear &amp; Complex vs Tight &amp; Loose</vt:lpstr>
      <vt:lpstr>Product and Organizational Architectures</vt:lpstr>
      <vt:lpstr>Exploring the Duality Between Product and Organizational Architectures: A Test of the Mirroring Hypothesis.</vt:lpstr>
      <vt:lpstr>Propagation costs</vt:lpstr>
      <vt:lpstr>The Duality Between Product and Organizational Architectures</vt:lpstr>
      <vt:lpstr>Conclusions</vt:lpstr>
      <vt:lpstr>References</vt:lpstr>
      <vt:lpstr>Appendices</vt:lpstr>
      <vt:lpstr>Coupling Explanation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AriesW</dc:creator>
  <cp:lastModifiedBy>Joshua Powers</cp:lastModifiedBy>
  <cp:revision>551</cp:revision>
  <dcterms:created xsi:type="dcterms:W3CDTF">2015-08-14T15:23:08Z</dcterms:created>
  <dcterms:modified xsi:type="dcterms:W3CDTF">2020-01-23T00:58:45Z</dcterms:modified>
</cp:coreProperties>
</file>