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78"/>
  </p:normalViewPr>
  <p:slideViewPr>
    <p:cSldViewPr snapToGrid="0" snapToObjects="1">
      <p:cViewPr varScale="1">
        <p:scale>
          <a:sx n="79" d="100"/>
          <a:sy n="79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A91301-0740-EA45-9714-BC222299A4E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391F-A57E-7F44-A8BB-591596CA5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94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Predicting Severity of an Accident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Background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28617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Many travelers within and without the city, especially in US</a:t>
            </a:r>
          </a:p>
          <a:p>
            <a:r>
              <a:rPr lang="en-US" sz="2800" dirty="0" smtClean="0"/>
              <a:t>Significant amount of time is spent on the road</a:t>
            </a:r>
          </a:p>
          <a:p>
            <a:endParaRPr lang="en-US" sz="2800" dirty="0"/>
          </a:p>
          <a:p>
            <a:r>
              <a:rPr lang="en-US" sz="2800" dirty="0" smtClean="0"/>
              <a:t>Predicting severity of an accident would greatly benefit travelers</a:t>
            </a:r>
          </a:p>
          <a:p>
            <a:pPr lvl="1"/>
            <a:r>
              <a:rPr lang="en-US" sz="2000" dirty="0" smtClean="0"/>
              <a:t>Allowing them to choose alternative route</a:t>
            </a:r>
          </a:p>
          <a:p>
            <a:pPr lvl="1"/>
            <a:r>
              <a:rPr lang="en-US" sz="2000" dirty="0" smtClean="0"/>
              <a:t>Travel at an alternate timing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3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Acquisition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Source is from Seattle Department of Transportation (SDOT)</a:t>
            </a:r>
          </a:p>
          <a:p>
            <a:r>
              <a:rPr lang="en-US" sz="2400" dirty="0" smtClean="0"/>
              <a:t>Contains 194,673 rows with 38 columns</a:t>
            </a:r>
          </a:p>
          <a:p>
            <a:endParaRPr lang="en-US" sz="2400" dirty="0" smtClean="0"/>
          </a:p>
          <a:p>
            <a:r>
              <a:rPr lang="en-US" sz="2400" dirty="0" smtClean="0"/>
              <a:t>Internal SDOT column keys are removed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536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Criteria for feature selection: </a:t>
            </a:r>
          </a:p>
          <a:p>
            <a:pPr lvl="1"/>
            <a:r>
              <a:rPr lang="en-US" sz="2000" dirty="0" smtClean="0"/>
              <a:t>Data is available to the public before an accident</a:t>
            </a:r>
          </a:p>
          <a:p>
            <a:pPr lvl="1"/>
            <a:r>
              <a:rPr lang="en-US" sz="2000" dirty="0" smtClean="0"/>
              <a:t>It has direct correlation with the severity of an accident</a:t>
            </a:r>
          </a:p>
          <a:p>
            <a:endParaRPr lang="en-US" sz="2400" dirty="0" smtClean="0"/>
          </a:p>
          <a:p>
            <a:r>
              <a:rPr lang="en-US" sz="2400" dirty="0" smtClean="0"/>
              <a:t>Irrelevant post-accident data removed</a:t>
            </a:r>
          </a:p>
          <a:p>
            <a:endParaRPr lang="en-US" sz="2400" dirty="0"/>
          </a:p>
          <a:p>
            <a:r>
              <a:rPr lang="en-US" sz="2400" dirty="0" smtClean="0"/>
              <a:t>Features narrowed down to </a:t>
            </a:r>
            <a:r>
              <a:rPr lang="en-US" sz="2400" i="1" dirty="0" smtClean="0"/>
              <a:t>weather</a:t>
            </a:r>
            <a:r>
              <a:rPr lang="en-US" sz="2400" dirty="0" smtClean="0"/>
              <a:t>, </a:t>
            </a:r>
            <a:r>
              <a:rPr lang="en-US" sz="2400" i="1" dirty="0" smtClean="0"/>
              <a:t>road condition</a:t>
            </a:r>
            <a:r>
              <a:rPr lang="en-US" sz="2400" dirty="0" smtClean="0"/>
              <a:t>, </a:t>
            </a:r>
            <a:r>
              <a:rPr lang="en-US" sz="2400" i="1" dirty="0" smtClean="0"/>
              <a:t>light condition</a:t>
            </a:r>
            <a:r>
              <a:rPr lang="en-US" sz="2400" dirty="0" smtClean="0"/>
              <a:t> and </a:t>
            </a:r>
            <a:r>
              <a:rPr lang="en-US" sz="2400" i="1" dirty="0" smtClean="0"/>
              <a:t>address type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344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Wrangling and Modelling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Dropped rows with </a:t>
            </a:r>
            <a:r>
              <a:rPr lang="en-US" dirty="0" err="1" smtClean="0"/>
              <a:t>NaN</a:t>
            </a:r>
            <a:r>
              <a:rPr lang="en-US" dirty="0" smtClean="0"/>
              <a:t>, ‘Unknown’ and ‘Other’ values, with 169,247 rows remaining</a:t>
            </a:r>
            <a:endParaRPr lang="en-US" dirty="0"/>
          </a:p>
          <a:p>
            <a:r>
              <a:rPr lang="en-US" dirty="0" smtClean="0"/>
              <a:t>Encoded each categorical variable from the 4 features, resulting in 26 columns </a:t>
            </a:r>
          </a:p>
          <a:p>
            <a:endParaRPr lang="en-US" dirty="0" smtClean="0"/>
          </a:p>
          <a:p>
            <a:r>
              <a:rPr lang="en-US" dirty="0" smtClean="0"/>
              <a:t>Experimented with 4 machine learning models: </a:t>
            </a:r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ecision tree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 vector machine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ogistic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12796"/>
          </a:xfrm>
        </p:spPr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model has the best accuracy</a:t>
            </a:r>
          </a:p>
          <a:p>
            <a:r>
              <a:rPr lang="en-US" dirty="0" smtClean="0"/>
              <a:t>Slight advantage over the other models </a:t>
            </a:r>
          </a:p>
          <a:p>
            <a:endParaRPr lang="en-US" dirty="0"/>
          </a:p>
          <a:p>
            <a:r>
              <a:rPr lang="en-US" dirty="0" smtClean="0"/>
              <a:t>In my opinion, it is a sub-optimal result as the accuracy is only about 67 percent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6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Suggestions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objective should be to predict probability of an accident, followed by predicting severity of an accident, if it happens. </a:t>
            </a:r>
          </a:p>
          <a:p>
            <a:endParaRPr lang="en-US" dirty="0"/>
          </a:p>
          <a:p>
            <a:r>
              <a:rPr lang="en-US" dirty="0" smtClean="0"/>
              <a:t>Dataset should then contain all days with or without accidents,  providing the means to model the first objective</a:t>
            </a:r>
          </a:p>
          <a:p>
            <a:endParaRPr lang="en-US" dirty="0"/>
          </a:p>
          <a:p>
            <a:r>
              <a:rPr lang="en-US" dirty="0" smtClean="0"/>
              <a:t>This would be more beneficial for travelers, as it would greatly inform whether to choose </a:t>
            </a:r>
            <a:r>
              <a:rPr lang="en-US" smtClean="0"/>
              <a:t>an alternative route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5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259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Arial</vt:lpstr>
      <vt:lpstr>Ion</vt:lpstr>
      <vt:lpstr>Predicting Severity of an Accident</vt:lpstr>
      <vt:lpstr>Background </vt:lpstr>
      <vt:lpstr>Data Acquisition</vt:lpstr>
      <vt:lpstr>Feature Selection</vt:lpstr>
      <vt:lpstr>Data Wrangling and Modelling</vt:lpstr>
      <vt:lpstr>Results</vt:lpstr>
      <vt:lpstr>Suggestions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Severity of an Accident</dc:title>
  <dc:creator>Joseph Yeoh</dc:creator>
  <cp:lastModifiedBy>Joseph Yeoh</cp:lastModifiedBy>
  <cp:revision>22</cp:revision>
  <dcterms:created xsi:type="dcterms:W3CDTF">2020-09-30T02:32:06Z</dcterms:created>
  <dcterms:modified xsi:type="dcterms:W3CDTF">2020-09-30T03:09:49Z</dcterms:modified>
</cp:coreProperties>
</file>