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5" r:id="rId5"/>
    <p:sldId id="279" r:id="rId6"/>
    <p:sldId id="271" r:id="rId7"/>
    <p:sldId id="278" r:id="rId8"/>
    <p:sldId id="282" r:id="rId9"/>
    <p:sldId id="283" r:id="rId10"/>
    <p:sldId id="276" r:id="rId11"/>
    <p:sldId id="277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3" autoAdjust="0"/>
    <p:restoredTop sz="78690" autoAdjust="0"/>
  </p:normalViewPr>
  <p:slideViewPr>
    <p:cSldViewPr snapToGrid="0">
      <p:cViewPr varScale="1">
        <p:scale>
          <a:sx n="61" d="100"/>
          <a:sy n="61" d="100"/>
        </p:scale>
        <p:origin x="70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1CB20-62CC-4972-9D46-4529BF7DA0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46BC-F979-4DF8-A57F-F1BFCF277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6BC-F979-4DF8-A57F-F1BFCF2777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6BC-F979-4DF8-A57F-F1BFCF277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6BC-F979-4DF8-A57F-F1BFCF277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FC-0B66-4BDC-874B-3F2930D0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C5D-F50A-4729-A2F7-7C956DA2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0B2D-52B2-41D6-ABAC-A7B52E07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BEF6-71E3-437D-9FB6-7682434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F9F-84F3-4FE0-BC2B-63A73BA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65BB-0B46-4BC4-BCE2-CC7E8DFF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CCF7B-8DA0-4740-83C4-ECEE7085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B97E-B50C-41D5-BF9E-1E139595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AAB-C00D-48DF-8CE5-25629617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8135-F12B-430A-8206-250D3BB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A74F-B6A9-499E-B7AF-8F32C825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C3B5-24B2-4D40-9E24-78885EE0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4B9-2C85-4EF5-994A-293AACC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FA1F-E107-4742-A17F-1063DBA8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D71F-C044-4F1B-978B-6704C34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A3B-5209-4B9A-9FAC-A9D3168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7A02-5B7A-4E2F-9672-62BAECBA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F580-377F-4363-AF5A-826F6B5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1C23-4AE7-4A42-81DB-E9493BD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73F3-73DF-4E09-BDF0-279D527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54A9-25B3-4D43-8116-A6FDE50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72ED-6D90-422A-83AB-4435860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D4DD-F970-435E-9DA0-AF19857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115-F1FA-4F82-8138-1A46A9A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3B44-46F6-4265-A120-73ED0C4E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ED0-B3DC-4747-9DCD-5E8F7AE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4B52-7949-4E5C-812B-1D84D8FB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6A40-220E-4B6B-97E9-90B766FD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4F1B-9714-4A4B-B381-CBF98A3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F12C-53A5-40A3-81CF-1C95B536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92DE-7DFC-4952-A3A0-30E186D6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65A-DF4E-45F7-8502-155E6217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CC2A-BCCD-4654-BB44-BC8A89C3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E42D-2E31-463B-AF8E-60DD17BF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E08F9-A2F1-4B1C-907B-3ED1C4EB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926E2-EFA2-450B-9C59-F42FD069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8BF25-5B00-4B14-8589-5203047E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149A-F548-4A56-BE25-8A6B9646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84B17-146E-496B-8B54-35012D9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4FB-8335-44AE-B150-DBD4C832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FD79-FBC7-4E90-96D3-F618DB9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2B07-CF0B-4AB7-AB7E-D349D4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3235-BCF4-4D8A-9345-B785409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E8F0-3ABE-43D3-8C2C-862E3D8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623D-134E-4D1C-AA16-888BB5F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DF8C-FC8B-4502-A315-191C8EC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0C3B-3B26-4F41-A831-CD9CF6A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166B-F790-48C9-9EF3-FF458F7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9BA2-0B01-4125-9CA6-6408C8F7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6CEC-0155-4C0D-AF40-4019239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AB01-B86D-43F5-AC1C-51DA8CC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E853-AAD5-4A6C-AE07-85DAA08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CD3-C51B-4597-A373-2C4C1B7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432D-D212-4A1E-9053-1E8ECC27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727D-970B-4AC2-9D95-07AF161F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26D0-938D-4359-94C2-130E9A1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D80A-354B-4E44-B317-782B734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B166-D259-48BA-A1B6-456184D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F9CA-B034-4B9E-BA28-6DA5DE73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C30C-806A-41BB-BBAB-B5510CBF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1BA7-6E02-4374-9568-534E5E9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6B95-B4B9-4140-9CBF-78942579418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577E-BFA3-44AF-A579-0713AAB1E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E32-75FE-4531-B722-6649484B8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F49-E2A2-4554-832F-45467CF5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C29-1585-47A9-93CA-51073CF3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2</a:t>
            </a: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 at DDS Analytics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SMU - DDS 6306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7895-33A8-4A27-823D-A9571B2B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4"/>
            <a:ext cx="9144000" cy="1655762"/>
          </a:xfrm>
        </p:spPr>
        <p:txBody>
          <a:bodyPr>
            <a:normAutofit/>
          </a:bodyPr>
          <a:lstStyle/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Jeremy Otsap</a:t>
            </a:r>
          </a:p>
        </p:txBody>
      </p:sp>
    </p:spTree>
    <p:extLst>
      <p:ext uri="{BB962C8B-B14F-4D97-AF65-F5344CB8AC3E}">
        <p14:creationId xmlns:p14="http://schemas.microsoft.com/office/powerpoint/2010/main" val="324485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23F4C-7CA7-435A-828D-35CA7E17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" y="1133230"/>
            <a:ext cx="9172584" cy="554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MonthlyIncome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vs Attrition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5B6C3-7BFA-41FC-B126-837BDC0F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313" y="595923"/>
            <a:ext cx="3304573" cy="5666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05310-66DC-4FB6-B957-E8C65F023F06}"/>
              </a:ext>
            </a:extLst>
          </p:cNvPr>
          <p:cNvSpPr txBox="1"/>
          <p:nvPr/>
        </p:nvSpPr>
        <p:spPr>
          <a:xfrm>
            <a:off x="6096000" y="151245"/>
            <a:ext cx="52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T-Test shows significant difference p-value &lt; 0.0001</a:t>
            </a:r>
          </a:p>
        </p:txBody>
      </p:sp>
    </p:spTree>
    <p:extLst>
      <p:ext uri="{BB962C8B-B14F-4D97-AF65-F5344CB8AC3E}">
        <p14:creationId xmlns:p14="http://schemas.microsoft.com/office/powerpoint/2010/main" val="167996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1D2ED-44BA-42F0-AD0D-E41BBCB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" y="1487121"/>
            <a:ext cx="7232669" cy="5370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Categorical Factors For Attrition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6444B-F7C2-4365-B53E-7E75AD1C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85" y="656124"/>
            <a:ext cx="6280116" cy="383750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ABEB9-5F4C-43FF-BED3-B4C848BF65D1}"/>
              </a:ext>
            </a:extLst>
          </p:cNvPr>
          <p:cNvSpPr txBox="1"/>
          <p:nvPr/>
        </p:nvSpPr>
        <p:spPr>
          <a:xfrm>
            <a:off x="336062" y="656124"/>
            <a:ext cx="243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OverTime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JobRole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D96DF-64E7-4577-A5BF-A4504A0B09C0}"/>
              </a:ext>
            </a:extLst>
          </p:cNvPr>
          <p:cNvSpPr/>
          <p:nvPr/>
        </p:nvSpPr>
        <p:spPr>
          <a:xfrm>
            <a:off x="7850556" y="4754882"/>
            <a:ext cx="4130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/>
              <a:t>OverTime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Yes</a:t>
            </a:r>
            <a:r>
              <a:rPr lang="en-US" sz="2400" dirty="0"/>
              <a:t>: 172 stay vs 80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</a:t>
            </a:r>
            <a:r>
              <a:rPr lang="en-US" sz="2400" dirty="0"/>
              <a:t>: 60 stay vs 558 leave</a:t>
            </a:r>
          </a:p>
        </p:txBody>
      </p:sp>
    </p:spTree>
    <p:extLst>
      <p:ext uri="{BB962C8B-B14F-4D97-AF65-F5344CB8AC3E}">
        <p14:creationId xmlns:p14="http://schemas.microsoft.com/office/powerpoint/2010/main" val="146334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70339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Models for Attrition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D7074-93FB-4E5A-BFAB-7874E29C1B7C}"/>
              </a:ext>
            </a:extLst>
          </p:cNvPr>
          <p:cNvSpPr txBox="1"/>
          <p:nvPr/>
        </p:nvSpPr>
        <p:spPr>
          <a:xfrm>
            <a:off x="1081428" y="1359876"/>
            <a:ext cx="235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AD4A3-45C9-408A-8E6B-27E2E32A6A80}"/>
              </a:ext>
            </a:extLst>
          </p:cNvPr>
          <p:cNvSpPr txBox="1"/>
          <p:nvPr/>
        </p:nvSpPr>
        <p:spPr>
          <a:xfrm>
            <a:off x="6977583" y="1359876"/>
            <a:ext cx="235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Forest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CC609-C293-453B-BB13-D3AE577A72FB}"/>
              </a:ext>
            </a:extLst>
          </p:cNvPr>
          <p:cNvSpPr/>
          <p:nvPr/>
        </p:nvSpPr>
        <p:spPr>
          <a:xfrm>
            <a:off x="1148862" y="4651248"/>
            <a:ext cx="3782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: 0.8736</a:t>
            </a:r>
          </a:p>
          <a:p>
            <a:r>
              <a:rPr lang="en-US" sz="2400" b="1" dirty="0"/>
              <a:t>Sensitivity : 0.8735         </a:t>
            </a:r>
          </a:p>
          <a:p>
            <a:r>
              <a:rPr lang="en-US" sz="2400" b="1" dirty="0"/>
              <a:t>Specificity : 0.8750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16ED7-5E61-4855-BE89-535D6FEA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0083"/>
              </p:ext>
            </p:extLst>
          </p:nvPr>
        </p:nvGraphicFramePr>
        <p:xfrm>
          <a:off x="1211385" y="2654649"/>
          <a:ext cx="3259014" cy="18222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6338">
                  <a:extLst>
                    <a:ext uri="{9D8B030D-6E8A-4147-A177-3AD203B41FA5}">
                      <a16:colId xmlns:a16="http://schemas.microsoft.com/office/drawing/2014/main" val="886627007"/>
                    </a:ext>
                  </a:extLst>
                </a:gridCol>
                <a:gridCol w="1086338">
                  <a:extLst>
                    <a:ext uri="{9D8B030D-6E8A-4147-A177-3AD203B41FA5}">
                      <a16:colId xmlns:a16="http://schemas.microsoft.com/office/drawing/2014/main" val="1786923336"/>
                    </a:ext>
                  </a:extLst>
                </a:gridCol>
                <a:gridCol w="1086338">
                  <a:extLst>
                    <a:ext uri="{9D8B030D-6E8A-4147-A177-3AD203B41FA5}">
                      <a16:colId xmlns:a16="http://schemas.microsoft.com/office/drawing/2014/main" val="1341652440"/>
                    </a:ext>
                  </a:extLst>
                </a:gridCol>
              </a:tblGrid>
              <a:tr h="6074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03290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8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49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39E374-476B-41DF-BCBB-56DAA063720D}"/>
              </a:ext>
            </a:extLst>
          </p:cNvPr>
          <p:cNvSpPr txBox="1"/>
          <p:nvPr/>
        </p:nvSpPr>
        <p:spPr>
          <a:xfrm rot="16200000">
            <a:off x="51607" y="3458225"/>
            <a:ext cx="165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3675E-9217-4EE3-9FD1-7AFF6DAE96DE}"/>
              </a:ext>
            </a:extLst>
          </p:cNvPr>
          <p:cNvSpPr txBox="1"/>
          <p:nvPr/>
        </p:nvSpPr>
        <p:spPr>
          <a:xfrm>
            <a:off x="2641600" y="2103989"/>
            <a:ext cx="165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OBSERVED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19EF0-86EF-4B59-89F1-C8971BF50FDD}"/>
              </a:ext>
            </a:extLst>
          </p:cNvPr>
          <p:cNvSpPr/>
          <p:nvPr/>
        </p:nvSpPr>
        <p:spPr>
          <a:xfrm>
            <a:off x="6795478" y="4644723"/>
            <a:ext cx="3782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: 0.8678 </a:t>
            </a:r>
          </a:p>
          <a:p>
            <a:r>
              <a:rPr lang="en-US" sz="2400" b="1" dirty="0"/>
              <a:t>Sensitivity : 0.8727          </a:t>
            </a:r>
          </a:p>
          <a:p>
            <a:r>
              <a:rPr lang="en-US" sz="2400" b="1" dirty="0"/>
              <a:t>Specificity : 0.7778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401D7E-F5AE-4AEF-A962-9399FCA7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78302"/>
              </p:ext>
            </p:extLst>
          </p:nvPr>
        </p:nvGraphicFramePr>
        <p:xfrm>
          <a:off x="6858001" y="2648124"/>
          <a:ext cx="3259014" cy="18222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6338">
                  <a:extLst>
                    <a:ext uri="{9D8B030D-6E8A-4147-A177-3AD203B41FA5}">
                      <a16:colId xmlns:a16="http://schemas.microsoft.com/office/drawing/2014/main" val="886627007"/>
                    </a:ext>
                  </a:extLst>
                </a:gridCol>
                <a:gridCol w="1086338">
                  <a:extLst>
                    <a:ext uri="{9D8B030D-6E8A-4147-A177-3AD203B41FA5}">
                      <a16:colId xmlns:a16="http://schemas.microsoft.com/office/drawing/2014/main" val="1786923336"/>
                    </a:ext>
                  </a:extLst>
                </a:gridCol>
                <a:gridCol w="1086338">
                  <a:extLst>
                    <a:ext uri="{9D8B030D-6E8A-4147-A177-3AD203B41FA5}">
                      <a16:colId xmlns:a16="http://schemas.microsoft.com/office/drawing/2014/main" val="1341652440"/>
                    </a:ext>
                  </a:extLst>
                </a:gridCol>
              </a:tblGrid>
              <a:tr h="60742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03290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8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499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6328B34-B8EC-4598-8ECD-B6E591923B40}"/>
              </a:ext>
            </a:extLst>
          </p:cNvPr>
          <p:cNvSpPr txBox="1"/>
          <p:nvPr/>
        </p:nvSpPr>
        <p:spPr>
          <a:xfrm rot="16200000">
            <a:off x="5698223" y="3451700"/>
            <a:ext cx="165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BFFA4-B7BF-474D-A78D-93E1272A0126}"/>
              </a:ext>
            </a:extLst>
          </p:cNvPr>
          <p:cNvSpPr txBox="1"/>
          <p:nvPr/>
        </p:nvSpPr>
        <p:spPr>
          <a:xfrm>
            <a:off x="8288216" y="2097464"/>
            <a:ext cx="165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331255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4" y="130841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345B-A0BE-3F4A-8F46-216429D23C26}"/>
              </a:ext>
            </a:extLst>
          </p:cNvPr>
          <p:cNvSpPr txBox="1"/>
          <p:nvPr/>
        </p:nvSpPr>
        <p:spPr>
          <a:xfrm>
            <a:off x="457956" y="1182231"/>
            <a:ext cx="108182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determining Attrition, the most likely profile based on our analysis is the following.</a:t>
            </a:r>
          </a:p>
          <a:p>
            <a:pPr fontAlgn="base"/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with "Yes" in the </a:t>
            </a:r>
            <a:r>
              <a:rPr lang="en-US" sz="2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OverTime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field are more likely to leave. We are assuming these are non-exempt employees, however this is not explicitly stated for the data set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that make less than $30,000 per year are more likely to leave. There is evidence of a correlation between </a:t>
            </a:r>
            <a:r>
              <a:rPr lang="en-US" sz="2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MonthlyIncome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Attrition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JobRoles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effect in both ways. Sales Reps are more likely to leave, while Research and Marketing Directors are more likely to stay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MaritalStatus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also effect in both ways. Single employees are more likely to leave, while Divorced employees are more likely to stay</a:t>
            </a:r>
          </a:p>
        </p:txBody>
      </p:sp>
    </p:spTree>
    <p:extLst>
      <p:ext uri="{BB962C8B-B14F-4D97-AF65-F5344CB8AC3E}">
        <p14:creationId xmlns:p14="http://schemas.microsoft.com/office/powerpoint/2010/main" val="771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5" y="302780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345B-A0BE-3F4A-8F46-216429D23C26}"/>
              </a:ext>
            </a:extLst>
          </p:cNvPr>
          <p:cNvSpPr txBox="1"/>
          <p:nvPr/>
        </p:nvSpPr>
        <p:spPr>
          <a:xfrm>
            <a:off x="348540" y="1195450"/>
            <a:ext cx="10818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 are looking to understand the cause for attrition at DDS Analytics in hopes of retaining talent.</a:t>
            </a:r>
          </a:p>
          <a:p>
            <a:pPr fontAlgn="base"/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Additionally salary is hypothesized as one of the main factors in employee attrition, and as such DDS Analytics would like to </a:t>
            </a:r>
          </a:p>
          <a:p>
            <a:pPr fontAlgn="base"/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 or refute this hypothesis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See if salary can be predicted from the other employee attributes</a:t>
            </a:r>
          </a:p>
          <a:p>
            <a:pPr fontAlgn="base"/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D89DBE-CFE1-42EA-B47F-900D7BEF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27" y="3429000"/>
            <a:ext cx="3771900" cy="340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1" y="210578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Immediate Issues with the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70E3A-43C0-41DD-9CB9-64E23CD21632}"/>
              </a:ext>
            </a:extLst>
          </p:cNvPr>
          <p:cNvSpPr txBox="1"/>
          <p:nvPr/>
        </p:nvSpPr>
        <p:spPr>
          <a:xfrm>
            <a:off x="372930" y="953556"/>
            <a:ext cx="80598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Repeating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Over18</a:t>
            </a:r>
            <a:r>
              <a:rPr lang="en-US" sz="2800" dirty="0"/>
              <a:t>: every entry had “Y” for this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EmployeeCount</a:t>
            </a:r>
            <a:r>
              <a:rPr lang="en-US" sz="2800" dirty="0"/>
              <a:t>: every entry had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StandardHours</a:t>
            </a:r>
            <a:r>
              <a:rPr lang="en-US" sz="2800" dirty="0"/>
              <a:t>: every entry had 80</a:t>
            </a:r>
          </a:p>
          <a:p>
            <a:endParaRPr lang="en-US" sz="2800" dirty="0"/>
          </a:p>
          <a:p>
            <a:r>
              <a:rPr lang="en-US" sz="2800" u="sng" dirty="0"/>
              <a:t>Corrupt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PerformanceRating</a:t>
            </a:r>
            <a:r>
              <a:rPr lang="en-US" sz="2800" dirty="0"/>
              <a:t>: only 3’s and 4’s</a:t>
            </a:r>
          </a:p>
          <a:p>
            <a:endParaRPr lang="en-US" sz="2800" dirty="0"/>
          </a:p>
          <a:p>
            <a:r>
              <a:rPr lang="en-US" sz="2800" u="sng" dirty="0"/>
              <a:t>Unclear Meaning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HourlyRate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DailyRate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MonthlyRate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3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80892D-0DD1-4B90-818A-4F36C0BF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50" y="0"/>
            <a:ext cx="73914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Hourly, Daily, Monthly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4A108-A09E-4C79-A6ED-51D551019B9E}"/>
              </a:ext>
            </a:extLst>
          </p:cNvPr>
          <p:cNvSpPr txBox="1"/>
          <p:nvPr/>
        </p:nvSpPr>
        <p:spPr>
          <a:xfrm>
            <a:off x="372183" y="1328616"/>
            <a:ext cx="4212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clear definition of these variables, how they relate to each other or the employee</a:t>
            </a:r>
          </a:p>
          <a:p>
            <a:endParaRPr lang="en-US" sz="2400" dirty="0"/>
          </a:p>
          <a:p>
            <a:r>
              <a:rPr lang="en-US" sz="2400" dirty="0"/>
              <a:t>As shown no relationship exists between each other, nor employee salary</a:t>
            </a:r>
          </a:p>
          <a:p>
            <a:endParaRPr lang="en-US" sz="2400" dirty="0"/>
          </a:p>
          <a:p>
            <a:r>
              <a:rPr lang="en-US" sz="2400" dirty="0"/>
              <a:t>Thus removed from analysis</a:t>
            </a:r>
          </a:p>
        </p:txBody>
      </p:sp>
    </p:spTree>
    <p:extLst>
      <p:ext uri="{BB962C8B-B14F-4D97-AF65-F5344CB8AC3E}">
        <p14:creationId xmlns:p14="http://schemas.microsoft.com/office/powerpoint/2010/main" val="150681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Forest: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D02E3-C644-40A3-B796-010AEB97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06" y="797169"/>
            <a:ext cx="3304438" cy="5974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DA1DD-4F1B-4E3C-92BE-E57DD5FB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52" y="797169"/>
            <a:ext cx="3662978" cy="6060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0B0FA-92A6-412F-8866-09B7F54243CC}"/>
              </a:ext>
            </a:extLst>
          </p:cNvPr>
          <p:cNvSpPr txBox="1"/>
          <p:nvPr/>
        </p:nvSpPr>
        <p:spPr>
          <a:xfrm>
            <a:off x="7809841" y="597114"/>
            <a:ext cx="193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E2955-CBBA-4B11-B1E6-D9D740A14D76}"/>
              </a:ext>
            </a:extLst>
          </p:cNvPr>
          <p:cNvSpPr txBox="1"/>
          <p:nvPr/>
        </p:nvSpPr>
        <p:spPr>
          <a:xfrm>
            <a:off x="2678633" y="588999"/>
            <a:ext cx="193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Attrition</a:t>
            </a:r>
          </a:p>
        </p:txBody>
      </p:sp>
    </p:spTree>
    <p:extLst>
      <p:ext uri="{BB962C8B-B14F-4D97-AF65-F5344CB8AC3E}">
        <p14:creationId xmlns:p14="http://schemas.microsoft.com/office/powerpoint/2010/main" val="35647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70339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Monthly Income Numerical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54C95-9BB9-4686-9F8D-88E53A8D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9477"/>
            <a:ext cx="5622783" cy="4888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A8905-1E35-419C-8D40-207B4B3F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583" y="1969476"/>
            <a:ext cx="5105002" cy="4888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9D7074-93FB-4E5A-BFAB-7874E29C1B7C}"/>
              </a:ext>
            </a:extLst>
          </p:cNvPr>
          <p:cNvSpPr txBox="1"/>
          <p:nvPr/>
        </p:nvSpPr>
        <p:spPr>
          <a:xfrm>
            <a:off x="382954" y="1359876"/>
            <a:ext cx="235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Job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AD4A3-45C9-408A-8E6B-27E2E32A6A80}"/>
              </a:ext>
            </a:extLst>
          </p:cNvPr>
          <p:cNvSpPr txBox="1"/>
          <p:nvPr/>
        </p:nvSpPr>
        <p:spPr>
          <a:xfrm>
            <a:off x="6977583" y="1359876"/>
            <a:ext cx="344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Working Years</a:t>
            </a:r>
          </a:p>
        </p:txBody>
      </p:sp>
    </p:spTree>
    <p:extLst>
      <p:ext uri="{BB962C8B-B14F-4D97-AF65-F5344CB8AC3E}">
        <p14:creationId xmlns:p14="http://schemas.microsoft.com/office/powerpoint/2010/main" val="13554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E9AA4-861A-4A74-B2A6-02C07702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63" y="820502"/>
            <a:ext cx="9429750" cy="5991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MonthlyIncome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Categoric Factor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ABEB9-5F4C-43FF-BED3-B4C848BF65D1}"/>
              </a:ext>
            </a:extLst>
          </p:cNvPr>
          <p:cNvSpPr txBox="1"/>
          <p:nvPr/>
        </p:nvSpPr>
        <p:spPr>
          <a:xfrm>
            <a:off x="226647" y="820502"/>
            <a:ext cx="35872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JobRole</a:t>
            </a:r>
            <a:endParaRPr lang="en-US" sz="2800" b="1" dirty="0"/>
          </a:p>
          <a:p>
            <a:endParaRPr lang="en-US" sz="2400" dirty="0"/>
          </a:p>
          <a:p>
            <a:r>
              <a:rPr lang="en-US" sz="2400" dirty="0"/>
              <a:t>Low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High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Sales Exec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Research Dir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Manufacturing Dir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Healthcare 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36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70339"/>
            <a:ext cx="8010659" cy="6718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Models for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MonthlyIncome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D7074-93FB-4E5A-BFAB-7874E29C1B7C}"/>
              </a:ext>
            </a:extLst>
          </p:cNvPr>
          <p:cNvSpPr txBox="1"/>
          <p:nvPr/>
        </p:nvSpPr>
        <p:spPr>
          <a:xfrm>
            <a:off x="268628" y="687752"/>
            <a:ext cx="344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AD4A3-45C9-408A-8E6B-27E2E32A6A80}"/>
              </a:ext>
            </a:extLst>
          </p:cNvPr>
          <p:cNvSpPr txBox="1"/>
          <p:nvPr/>
        </p:nvSpPr>
        <p:spPr>
          <a:xfrm>
            <a:off x="6164783" y="687752"/>
            <a:ext cx="235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Forest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16ED7-5E61-4855-BE89-535D6FEA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2878"/>
              </p:ext>
            </p:extLst>
          </p:nvPr>
        </p:nvGraphicFramePr>
        <p:xfrm>
          <a:off x="375138" y="1591756"/>
          <a:ext cx="4908062" cy="2429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4031">
                  <a:extLst>
                    <a:ext uri="{9D8B030D-6E8A-4147-A177-3AD203B41FA5}">
                      <a16:colId xmlns:a16="http://schemas.microsoft.com/office/drawing/2014/main" val="886627007"/>
                    </a:ext>
                  </a:extLst>
                </a:gridCol>
                <a:gridCol w="2454031">
                  <a:extLst>
                    <a:ext uri="{9D8B030D-6E8A-4147-A177-3AD203B41FA5}">
                      <a16:colId xmlns:a16="http://schemas.microsoft.com/office/drawing/2014/main" val="1786923336"/>
                    </a:ext>
                  </a:extLst>
                </a:gridCol>
              </a:tblGrid>
              <a:tr h="607425">
                <a:tc>
                  <a:txBody>
                    <a:bodyPr/>
                    <a:lstStyle/>
                    <a:p>
                      <a:r>
                        <a:rPr lang="en-US" sz="20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03290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$1377.65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8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Adjusted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49900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r>
                        <a:rPr lang="en-US" sz="2000" b="1" dirty="0"/>
                        <a:t>Prediction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0.2112216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568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401D7E-F5AE-4AEF-A962-9399FCA7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03639"/>
              </p:ext>
            </p:extLst>
          </p:nvPr>
        </p:nvGraphicFramePr>
        <p:xfrm>
          <a:off x="6164782" y="1591756"/>
          <a:ext cx="4573556" cy="2429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6778">
                  <a:extLst>
                    <a:ext uri="{9D8B030D-6E8A-4147-A177-3AD203B41FA5}">
                      <a16:colId xmlns:a16="http://schemas.microsoft.com/office/drawing/2014/main" val="886627007"/>
                    </a:ext>
                  </a:extLst>
                </a:gridCol>
                <a:gridCol w="2286778">
                  <a:extLst>
                    <a:ext uri="{9D8B030D-6E8A-4147-A177-3AD203B41FA5}">
                      <a16:colId xmlns:a16="http://schemas.microsoft.com/office/drawing/2014/main" val="1786923336"/>
                    </a:ext>
                  </a:extLst>
                </a:gridCol>
              </a:tblGrid>
              <a:tr h="563966">
                <a:tc>
                  <a:txBody>
                    <a:bodyPr/>
                    <a:lstStyle/>
                    <a:p>
                      <a:r>
                        <a:rPr lang="en-US" sz="20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03290"/>
                  </a:ext>
                </a:extLst>
              </a:tr>
              <a:tr h="563966">
                <a:tc>
                  <a:txBody>
                    <a:bodyPr/>
                    <a:lstStyle/>
                    <a:p>
                      <a:r>
                        <a:rPr lang="en-US" sz="20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$1066.143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8"/>
                  </a:ext>
                </a:extLst>
              </a:tr>
              <a:tr h="650884">
                <a:tc>
                  <a:txBody>
                    <a:bodyPr/>
                    <a:lstStyle/>
                    <a:p>
                      <a:r>
                        <a:rPr lang="en-US" sz="2000" b="1" dirty="0"/>
                        <a:t>Adjusted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0.9465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49900"/>
                  </a:ext>
                </a:extLst>
              </a:tr>
              <a:tr h="650884">
                <a:tc>
                  <a:txBody>
                    <a:bodyPr/>
                    <a:lstStyle/>
                    <a:p>
                      <a:r>
                        <a:rPr lang="en-US" sz="2000" b="1" dirty="0"/>
                        <a:t>Prediction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0.1651993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33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1E705CC-6852-4DB7-843C-4C1C768A37D8}"/>
              </a:ext>
            </a:extLst>
          </p:cNvPr>
          <p:cNvSpPr/>
          <p:nvPr/>
        </p:nvSpPr>
        <p:spPr>
          <a:xfrm>
            <a:off x="375138" y="4283391"/>
            <a:ext cx="4908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BusinessTravel</a:t>
            </a:r>
            <a:r>
              <a:rPr lang="en-US" dirty="0"/>
              <a:t>: </a:t>
            </a:r>
            <a:r>
              <a:rPr lang="en-US" dirty="0" err="1"/>
              <a:t>Travel_Rarely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DistanceFromHome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EducationField</a:t>
            </a:r>
            <a:r>
              <a:rPr lang="en-US" dirty="0"/>
              <a:t>: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TotalWorkingYears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YearsWithCurrManager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D4B4D-3A74-4B87-B799-0B3543CCF3B4}"/>
              </a:ext>
            </a:extLst>
          </p:cNvPr>
          <p:cNvSpPr/>
          <p:nvPr/>
        </p:nvSpPr>
        <p:spPr>
          <a:xfrm>
            <a:off x="6223397" y="4283391"/>
            <a:ext cx="4456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6 most influential were: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JobRole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TotalWorkingYears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YearsAtCompany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88562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BC1-88EC-4567-B7E8-25EE873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" y="0"/>
            <a:ext cx="10359292" cy="671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Numerical Factors For Attrition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C9EF8-DF38-4D06-B6A7-5EB616F8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2" y="1000368"/>
            <a:ext cx="3009438" cy="5545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A99A3-722D-4918-B666-507B3CD8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05" y="1000367"/>
            <a:ext cx="2660026" cy="585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089B1-ACDE-4E29-A15D-54524F093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726" y="1000367"/>
            <a:ext cx="3029274" cy="5732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060E9F-A71E-4102-882F-CCE0C55F1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19" y="859692"/>
            <a:ext cx="3012786" cy="59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136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Case Study 2  Attrition at DDS Analytics  SMU - DDS 6306</vt:lpstr>
      <vt:lpstr>Intro</vt:lpstr>
      <vt:lpstr>Immediate Issues with the Data Set</vt:lpstr>
      <vt:lpstr>Hourly, Daily, Monthly Rates</vt:lpstr>
      <vt:lpstr>Random Forest: Feature Engineering</vt:lpstr>
      <vt:lpstr>Monthly Income Numerical Factors</vt:lpstr>
      <vt:lpstr>MonthlyIncome: Categoric Factor </vt:lpstr>
      <vt:lpstr>Models for MonthlyIncome</vt:lpstr>
      <vt:lpstr>Numerical Factors For Attrition</vt:lpstr>
      <vt:lpstr>MonthlyIncome vs Attrition</vt:lpstr>
      <vt:lpstr>Categorical Factors For Attrition</vt:lpstr>
      <vt:lpstr>Models for Attrition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Bitterness &amp; Concentration Across US Breweries  SMU - DDS 6306</dc:title>
  <dc:creator>Otsap, Jeremy</dc:creator>
  <cp:lastModifiedBy>Otsap, Jeremy</cp:lastModifiedBy>
  <cp:revision>48</cp:revision>
  <dcterms:created xsi:type="dcterms:W3CDTF">2019-06-20T03:08:18Z</dcterms:created>
  <dcterms:modified xsi:type="dcterms:W3CDTF">2019-08-19T16:51:31Z</dcterms:modified>
</cp:coreProperties>
</file>