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91" r:id="rId4"/>
    <p:sldId id="271" r:id="rId5"/>
    <p:sldId id="268" r:id="rId6"/>
    <p:sldId id="269" r:id="rId7"/>
    <p:sldId id="257" r:id="rId8"/>
    <p:sldId id="258" r:id="rId9"/>
    <p:sldId id="272" r:id="rId10"/>
    <p:sldId id="277" r:id="rId11"/>
    <p:sldId id="287" r:id="rId12"/>
    <p:sldId id="270" r:id="rId13"/>
    <p:sldId id="259" r:id="rId14"/>
    <p:sldId id="260" r:id="rId15"/>
    <p:sldId id="261" r:id="rId16"/>
    <p:sldId id="276" r:id="rId17"/>
    <p:sldId id="290" r:id="rId18"/>
    <p:sldId id="281" r:id="rId19"/>
    <p:sldId id="266" r:id="rId20"/>
    <p:sldId id="278" r:id="rId21"/>
    <p:sldId id="279" r:id="rId22"/>
    <p:sldId id="280" r:id="rId23"/>
    <p:sldId id="273" r:id="rId24"/>
    <p:sldId id="288" r:id="rId25"/>
    <p:sldId id="262" r:id="rId26"/>
    <p:sldId id="263" r:id="rId27"/>
    <p:sldId id="264" r:id="rId28"/>
    <p:sldId id="265" r:id="rId29"/>
    <p:sldId id="282" r:id="rId30"/>
    <p:sldId id="289" r:id="rId31"/>
    <p:sldId id="274" r:id="rId32"/>
    <p:sldId id="286" r:id="rId33"/>
    <p:sldId id="285" r:id="rId34"/>
    <p:sldId id="284" r:id="rId35"/>
    <p:sldId id="283" r:id="rId36"/>
    <p:sldId id="26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6" autoAdjust="0"/>
    <p:restoredTop sz="94660"/>
  </p:normalViewPr>
  <p:slideViewPr>
    <p:cSldViewPr snapToGrid="0">
      <p:cViewPr>
        <p:scale>
          <a:sx n="90" d="100"/>
          <a:sy n="90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44EC-5234-4A05-BB9B-C65F9E41D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B05AD-C660-4573-B999-5C4017772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292D-76D3-4C5E-95A8-3091D7C5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189-C9DB-40CB-A44C-58077327A311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40050-F834-4C9E-A23C-77D7DB11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16635-8017-4D03-868C-0B5CD419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F27-0C58-4363-B371-3E35A47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420A-FEA7-406B-8FE5-5EA3B314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58188-22E9-4688-8673-1B784BB23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9C29B-5058-419F-8E29-1B473C94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189-C9DB-40CB-A44C-58077327A311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A44E3-F0F5-4E3C-A65D-2EFA79B5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5BE2-CAFE-436C-9667-AC9CD995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F27-0C58-4363-B371-3E35A47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9A6EF-C0A7-4AA1-B84D-F49A8517D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37AF3-5921-443F-93C9-4B97580F8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AE835-2EA8-43B5-82FF-6B35D5EE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189-C9DB-40CB-A44C-58077327A311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478E7-3519-4708-9844-544E3D56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61C5D-7479-42BA-A153-02A7CB1C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F27-0C58-4363-B371-3E35A47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2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1B56-9E78-484C-B98A-6C216E07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C792-32BF-4BBD-ADAD-1C043468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454D-31C3-4E2D-BCBD-1A6B96AA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189-C9DB-40CB-A44C-58077327A311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C44F9-93EE-49B9-A6EB-49F50BDA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1C593-D688-4182-9FEA-364967ED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F27-0C58-4363-B371-3E35A47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0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5398-CE75-4463-B34F-7A2F026D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1F664-492F-430E-A0BD-9E805C237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23AE-B3B0-4956-8E18-4C76FF33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189-C9DB-40CB-A44C-58077327A311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81F31-AEE3-48ED-844B-02217363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4E7BB-C6DD-4899-9ABE-8DB88E81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F27-0C58-4363-B371-3E35A47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375D-4270-4273-A82F-C2BB935C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F7A9-A2B2-4DEE-85A4-34898E0D3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BC459-1A44-40F3-B1EA-969B03C4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54731-3C0D-487D-9363-DD73F212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189-C9DB-40CB-A44C-58077327A311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B400E-6A2C-46CD-B691-F350CDA3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280E2-5005-4E47-AF68-8A63D18D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F27-0C58-4363-B371-3E35A47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B352-5EEE-4F17-9EF2-119FD0A7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0E952-503A-498E-9C7B-4D97DB361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CCF56-33EB-4DA8-A5EE-931BEE101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3D447-E007-4A7C-9FAC-8011BBC42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9AD29-2EE8-4ED7-8767-984808D58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86299-DC8F-4286-9D3F-2ECCCDBD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189-C9DB-40CB-A44C-58077327A311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6FF4C-4518-4C38-A37A-431A7778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D8F6C-53D7-4597-822C-EFB3E126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F27-0C58-4363-B371-3E35A47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4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A564-0FFB-4382-92C9-6355C548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192BD-FE20-46AD-8D4A-AE90F3E7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189-C9DB-40CB-A44C-58077327A311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1FDA5-7A7F-4C8C-86AC-A7CF446E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45D3D-A0E0-4F72-9572-AD7EDB9D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F27-0C58-4363-B371-3E35A47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ACF2A-1A2E-44E6-BB37-F971A349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189-C9DB-40CB-A44C-58077327A311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DDAFE-22AD-4B16-A966-DAF1EE3C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DF742-2655-4193-A2D4-91E794E1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F27-0C58-4363-B371-3E35A47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7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3AE2-1430-4A0A-B2AD-2A65C14E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28B1-C718-4C49-BF0C-50880969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252E5-8AD8-46AE-9B1B-D029014A5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C9160-BCB9-4CB5-94C2-5884A144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189-C9DB-40CB-A44C-58077327A311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25521-41EA-4BBF-A616-FCCABB37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842FE-AF1C-4715-B918-F803FA0A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F27-0C58-4363-B371-3E35A47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2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B01D-6A73-4BF3-B945-D4C8FE32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97C6B-2653-4B8D-BC62-7CFC1F509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F24BC-5B1F-4685-B885-69BAD1A77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7E88A-E355-4D57-BF50-DA900D58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D189-C9DB-40CB-A44C-58077327A311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BA302-D4A0-4089-A4A6-1808445E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31F61-F37D-4050-8EE7-B4574043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BF27-0C58-4363-B371-3E35A47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D4705-F9CB-4248-A635-8902399E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F6B80-23FA-43C5-857E-63181BBDA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F24B-919D-4FE6-BDA4-0C9B7B75E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D189-C9DB-40CB-A44C-58077327A311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68C6-79CC-452F-B4FE-6292C924A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C6AFE-A1C1-499E-B151-E7205657D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2BF27-0C58-4363-B371-3E35A47C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0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fogelman@mail.smu.edu" TargetMode="External"/><Relationship Id="rId2" Type="http://schemas.openxmlformats.org/officeDocument/2006/relationships/hyperlink" Target="mailto:jotsap@mail.smu.edu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3B5703-4812-4DB3-BB39-B2A0FAC6B756}"/>
              </a:ext>
            </a:extLst>
          </p:cNvPr>
          <p:cNvSpPr txBox="1"/>
          <p:nvPr/>
        </p:nvSpPr>
        <p:spPr>
          <a:xfrm>
            <a:off x="542106" y="2889822"/>
            <a:ext cx="87932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DS 6373 Time Series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A</a:t>
            </a:r>
          </a:p>
          <a:p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Jeremy Otsap 	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jotsap@mail.smu.edu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Spencer Fogelman 	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sfogelman@mail.smu.edu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597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C1835A71-4A51-4BE8-9679-88300AEA3D0F}"/>
                  </a:ext>
                </a:extLst>
              </p:cNvPr>
              <p:cNvSpPr txBox="1"/>
              <p:nvPr/>
            </p:nvSpPr>
            <p:spPr>
              <a:xfrm>
                <a:off x="225286" y="0"/>
                <a:ext cx="11725689" cy="187097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:r>
                  <a:rPr lang="en-US" sz="2000" dirty="0">
                    <a:solidFill>
                      <a:srgbClr val="000000"/>
                    </a:solidFill>
                  </a:rPr>
                  <a:t>AR(8) with moderate Seasonal Component</a:t>
                </a:r>
              </a:p>
              <a:p>
                <a:pPr/>
                <a:endParaRPr lang="en-US" sz="2000" dirty="0">
                  <a:solidFill>
                    <a:srgbClr val="000000"/>
                  </a:solidFill>
                </a:endParaRPr>
              </a:p>
              <a:p>
                <a:pPr/>
                <a:r>
                  <a:rPr lang="en-US" dirty="0">
                    <a:solidFill>
                      <a:srgbClr val="000000"/>
                    </a:solidFill>
                  </a:rPr>
                  <a:t>𝜑(𝐵)</a:t>
                </a:r>
                <a:r>
                  <a:rPr lang="en-US" i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(1−.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1021.07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=38148.78</m:t>
                    </m:r>
                  </m:oMath>
                </a14:m>
                <a:endParaRPr lang="en-US" dirty="0"/>
              </a:p>
              <a:p>
                <a:pPr/>
                <a:r>
                  <a:rPr lang="en-US" dirty="0">
                    <a:solidFill>
                      <a:srgbClr val="000000"/>
                    </a:solidFill>
                  </a:rPr>
                  <a:t>𝜑(𝐵) = (0.39472222, 0.11941346, -0.02407372, 0.03067390, 0.07826038, 0.16344223, -0.28125889, 0.30060889</a:t>
                </a:r>
                <a:r>
                  <a:rPr lang="en-US" dirty="0"/>
                  <a:t>) </a:t>
                </a:r>
              </a:p>
            </p:txBody>
          </p:sp>
        </mc:Choice>
        <mc:Fallback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C1835A71-4A51-4BE8-9679-88300AEA3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6" y="0"/>
                <a:ext cx="11725689" cy="1870972"/>
              </a:xfrm>
              <a:prstGeom prst="rect">
                <a:avLst/>
              </a:prstGeom>
              <a:blipFill>
                <a:blip r:embed="rId2"/>
                <a:stretch>
                  <a:fillRect l="-572" t="-1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18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21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9D0CA03-12D5-4C63-81D2-658F7B9CC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5050"/>
            <a:ext cx="83058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22B5857-EF1F-4989-8457-C91F8D3A7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82581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9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302AFB3-DFE7-404B-82B1-78D26F7A9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325"/>
            <a:ext cx="83058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6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E3DF476-A857-47FE-A6F4-F96F1F407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7425"/>
            <a:ext cx="83629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57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991C69-3CCF-45DF-852B-24F4C2FA1792}"/>
              </a:ext>
            </a:extLst>
          </p:cNvPr>
          <p:cNvSpPr txBox="1"/>
          <p:nvPr/>
        </p:nvSpPr>
        <p:spPr>
          <a:xfrm>
            <a:off x="967407" y="3198167"/>
            <a:ext cx="767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Univariate Time Series Models </a:t>
            </a:r>
          </a:p>
          <a:p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CA: Total Deaths</a:t>
            </a:r>
          </a:p>
        </p:txBody>
      </p:sp>
    </p:spTree>
    <p:extLst>
      <p:ext uri="{BB962C8B-B14F-4D97-AF65-F5344CB8AC3E}">
        <p14:creationId xmlns:p14="http://schemas.microsoft.com/office/powerpoint/2010/main" val="2846133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C1835A71-4A51-4BE8-9679-88300AEA3D0F}"/>
                  </a:ext>
                </a:extLst>
              </p:cNvPr>
              <p:cNvSpPr txBox="1"/>
              <p:nvPr/>
            </p:nvSpPr>
            <p:spPr>
              <a:xfrm>
                <a:off x="241024" y="0"/>
                <a:ext cx="11950976" cy="187097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:r>
                  <a:rPr lang="en-US" sz="2000" dirty="0">
                    <a:solidFill>
                      <a:srgbClr val="000000"/>
                    </a:solidFill>
                  </a:rPr>
                  <a:t>AR(8) with moderate Seasonal Component</a:t>
                </a:r>
              </a:p>
              <a:p>
                <a:pPr/>
                <a:endParaRPr lang="en-US" sz="2000" dirty="0">
                  <a:solidFill>
                    <a:srgbClr val="000000"/>
                  </a:solidFill>
                </a:endParaRPr>
              </a:p>
              <a:p>
                <a:pPr/>
                <a:r>
                  <a:rPr lang="en-US" dirty="0">
                    <a:solidFill>
                      <a:srgbClr val="000000"/>
                    </a:solidFill>
                  </a:rPr>
                  <a:t>𝜑(𝐵)</a:t>
                </a:r>
                <a:r>
                  <a:rPr lang="en-US" i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(1−.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78.90987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=651.9295</m:t>
                    </m:r>
                  </m:oMath>
                </a14:m>
                <a:endParaRPr lang="en-US" dirty="0"/>
              </a:p>
              <a:p>
                <a:pPr/>
                <a:r>
                  <a:rPr lang="en-US" dirty="0">
                    <a:solidFill>
                      <a:srgbClr val="000000"/>
                    </a:solidFill>
                  </a:rPr>
                  <a:t>𝜑(𝐵) = (</a:t>
                </a:r>
                <a:r>
                  <a:rPr lang="en-US" dirty="0"/>
                  <a:t>0.25981377, -0.05440776, 0.06016168, 0.02025989, -0.08952411, 0.24415123, -0.22813857, 0.29626803) </a:t>
                </a:r>
              </a:p>
            </p:txBody>
          </p:sp>
        </mc:Choice>
        <mc:Fallback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C1835A71-4A51-4BE8-9679-88300AEA3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24" y="0"/>
                <a:ext cx="11950976" cy="1870972"/>
              </a:xfrm>
              <a:prstGeom prst="rect">
                <a:avLst/>
              </a:prstGeom>
              <a:blipFill>
                <a:blip r:embed="rId2"/>
                <a:stretch>
                  <a:fillRect l="-561" t="-1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60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46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7E109B8-C70E-4F27-8F36-1D3CE7460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475"/>
            <a:ext cx="82962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0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22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5B2E582-BCB5-4503-BCD7-99EA1226E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5525"/>
            <a:ext cx="83439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50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F070159-95F2-483B-A1FD-EBC37B3AB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83248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02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67303A2-A0CC-4186-8D33-7A614A6D2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7425"/>
            <a:ext cx="84391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83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991C69-3CCF-45DF-852B-24F4C2FA1792}"/>
              </a:ext>
            </a:extLst>
          </p:cNvPr>
          <p:cNvSpPr txBox="1"/>
          <p:nvPr/>
        </p:nvSpPr>
        <p:spPr>
          <a:xfrm>
            <a:off x="967407" y="3198167"/>
            <a:ext cx="767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Univariate Time Series Models </a:t>
            </a:r>
          </a:p>
          <a:p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US: Percent of Positive Cases</a:t>
            </a:r>
          </a:p>
        </p:txBody>
      </p:sp>
    </p:spTree>
    <p:extLst>
      <p:ext uri="{BB962C8B-B14F-4D97-AF65-F5344CB8AC3E}">
        <p14:creationId xmlns:p14="http://schemas.microsoft.com/office/powerpoint/2010/main" val="2182434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C1835A71-4A51-4BE8-9679-88300AEA3D0F}"/>
                  </a:ext>
                </a:extLst>
              </p:cNvPr>
              <p:cNvSpPr txBox="1"/>
              <p:nvPr/>
            </p:nvSpPr>
            <p:spPr>
              <a:xfrm>
                <a:off x="188015" y="0"/>
                <a:ext cx="9048750" cy="187097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:r>
                  <a:rPr lang="en-US" sz="2000" dirty="0">
                    <a:solidFill>
                      <a:srgbClr val="000000"/>
                    </a:solidFill>
                  </a:rPr>
                  <a:t>ARIMA(5,1,0) with weak Seasonal Component</a:t>
                </a:r>
              </a:p>
              <a:p>
                <a:pPr/>
                <a:endParaRPr lang="en-US" sz="2000" dirty="0">
                  <a:solidFill>
                    <a:srgbClr val="000000"/>
                  </a:solidFill>
                </a:endParaRPr>
              </a:p>
              <a:p>
                <a:pPr/>
                <a:r>
                  <a:rPr lang="en-US" dirty="0">
                    <a:solidFill>
                      <a:srgbClr val="000000"/>
                    </a:solidFill>
                  </a:rPr>
                  <a:t>𝜑(𝐵)</a:t>
                </a:r>
                <a:r>
                  <a:rPr lang="en-US" i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(1−.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(1 −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0.06933989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.0000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7670331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/>
                <a:r>
                  <a:rPr lang="en-US" dirty="0">
                    <a:solidFill>
                      <a:srgbClr val="000000"/>
                    </a:solidFill>
                  </a:rPr>
                  <a:t>𝜑(𝐵) = (</a:t>
                </a:r>
                <a:r>
                  <a:rPr lang="en-US" dirty="0"/>
                  <a:t>-0.6430723, -0.5761955, -0.3779660, -0.2416430, -0.2099551)</a:t>
                </a:r>
              </a:p>
            </p:txBody>
          </p:sp>
        </mc:Choice>
        <mc:Fallback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C1835A71-4A51-4BE8-9679-88300AEA3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15" y="0"/>
                <a:ext cx="9048750" cy="1870972"/>
              </a:xfrm>
              <a:prstGeom prst="rect">
                <a:avLst/>
              </a:prstGeom>
              <a:blipFill>
                <a:blip r:embed="rId2"/>
                <a:stretch>
                  <a:fillRect l="-741" t="-1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659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7E5866C-C150-49E0-B98C-196629011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7900"/>
            <a:ext cx="82962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95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4E357F1-D7B9-47F1-B22E-BB25FC634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30" y="2333625"/>
            <a:ext cx="82200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22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4BDD0EA-D688-41DC-9C73-DC7144811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82962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40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37D8B88-8BDA-4BEC-90F4-3EB128759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82581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11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991C69-3CCF-45DF-852B-24F4C2FA1792}"/>
              </a:ext>
            </a:extLst>
          </p:cNvPr>
          <p:cNvSpPr txBox="1"/>
          <p:nvPr/>
        </p:nvSpPr>
        <p:spPr>
          <a:xfrm>
            <a:off x="967407" y="3198167"/>
            <a:ext cx="767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Univariate Time Series Models </a:t>
            </a:r>
          </a:p>
          <a:p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CA: Percent of Positive Cases</a:t>
            </a:r>
          </a:p>
        </p:txBody>
      </p:sp>
    </p:spTree>
    <p:extLst>
      <p:ext uri="{BB962C8B-B14F-4D97-AF65-F5344CB8AC3E}">
        <p14:creationId xmlns:p14="http://schemas.microsoft.com/office/powerpoint/2010/main" val="244462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0215FA-2A5B-40E1-B7DC-2261C9C1A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47489"/>
              </p:ext>
            </p:extLst>
          </p:nvPr>
        </p:nvGraphicFramePr>
        <p:xfrm>
          <a:off x="202650" y="204433"/>
          <a:ext cx="1459110" cy="586784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857414">
                  <a:extLst>
                    <a:ext uri="{9D8B030D-6E8A-4147-A177-3AD203B41FA5}">
                      <a16:colId xmlns:a16="http://schemas.microsoft.com/office/drawing/2014/main" val="2990795038"/>
                    </a:ext>
                  </a:extLst>
                </a:gridCol>
                <a:gridCol w="601696">
                  <a:extLst>
                    <a:ext uri="{9D8B030D-6E8A-4147-A177-3AD203B41FA5}">
                      <a16:colId xmlns:a16="http://schemas.microsoft.com/office/drawing/2014/main" val="1934625317"/>
                    </a:ext>
                  </a:extLst>
                </a:gridCol>
              </a:tblGrid>
              <a:tr h="246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State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Data Points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714653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AK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3400995249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259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2706001164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3246787533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AZ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1111653058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CA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3183021137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CO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3723701453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CT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259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2117123248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DC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2754097540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998403142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FL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297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2334423626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GA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4041442721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HI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2673628232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IA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758923220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259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137049391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IL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3038721685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IN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3469590940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KS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1010526025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KY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1547235856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LA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259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2884675607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MA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304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922804147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3794508061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259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3395066912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265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947730696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370184032"/>
                  </a:ext>
                </a:extLst>
              </a:tr>
              <a:tr h="1296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98761598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3830D5-484E-470C-9A04-EFF81A931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58308"/>
              </p:ext>
            </p:extLst>
          </p:nvPr>
        </p:nvGraphicFramePr>
        <p:xfrm>
          <a:off x="2019892" y="204433"/>
          <a:ext cx="1459109" cy="608532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57414">
                  <a:extLst>
                    <a:ext uri="{9D8B030D-6E8A-4147-A177-3AD203B41FA5}">
                      <a16:colId xmlns:a16="http://schemas.microsoft.com/office/drawing/2014/main" val="4036596656"/>
                    </a:ext>
                  </a:extLst>
                </a:gridCol>
                <a:gridCol w="601695">
                  <a:extLst>
                    <a:ext uri="{9D8B030D-6E8A-4147-A177-3AD203B41FA5}">
                      <a16:colId xmlns:a16="http://schemas.microsoft.com/office/drawing/2014/main" val="2267739186"/>
                    </a:ext>
                  </a:extLst>
                </a:gridCol>
              </a:tblGrid>
              <a:tr h="2462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State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Data Points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558528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259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4001807069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MT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259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665338179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NC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817895970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ND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259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4211979200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NE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280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3360794817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NH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647454193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NJ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285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3980572899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NM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1320013892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NV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538026247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NY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734082121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OH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3724209558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OK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259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60199413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OR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3338557761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PA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1159586905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RI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4264526060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SC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3318983062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SD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259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2048020703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TN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4166817507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TX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96109874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UT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259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970168440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VA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268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2371946658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VT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2190514409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WA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304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3969629314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WI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619355851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WV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260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2127143448"/>
                  </a:ext>
                </a:extLst>
              </a:tr>
              <a:tr h="129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WY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259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20" marR="4120" marT="4120" marB="0" anchor="b"/>
                </a:tc>
                <a:extLst>
                  <a:ext uri="{0D108BD9-81ED-4DB2-BD59-A6C34878D82A}">
                    <a16:rowId xmlns:a16="http://schemas.microsoft.com/office/drawing/2014/main" val="350886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531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C1835A71-4A51-4BE8-9679-88300AEA3D0F}"/>
                  </a:ext>
                </a:extLst>
              </p:cNvPr>
              <p:cNvSpPr txBox="1"/>
              <p:nvPr/>
            </p:nvSpPr>
            <p:spPr>
              <a:xfrm>
                <a:off x="120512" y="0"/>
                <a:ext cx="10812531" cy="187097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:r>
                  <a:rPr lang="en-US" sz="2000" dirty="0">
                    <a:solidFill>
                      <a:srgbClr val="000000"/>
                    </a:solidFill>
                  </a:rPr>
                  <a:t>AR(10) with moderate Seasonal Component</a:t>
                </a:r>
              </a:p>
              <a:p>
                <a:pPr/>
                <a:endParaRPr lang="en-US" sz="2000" dirty="0">
                  <a:solidFill>
                    <a:srgbClr val="000000"/>
                  </a:solidFill>
                </a:endParaRPr>
              </a:p>
              <a:p>
                <a:pPr/>
                <a:r>
                  <a:rPr lang="en-US" dirty="0">
                    <a:solidFill>
                      <a:srgbClr val="000000"/>
                    </a:solidFill>
                  </a:rPr>
                  <a:t>𝜑(𝐵)</a:t>
                </a:r>
                <a:r>
                  <a:rPr lang="en-US" i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(1−.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6.789022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30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=1.977389</m:t>
                    </m:r>
                  </m:oMath>
                </a14:m>
                <a:endParaRPr lang="en-US" dirty="0"/>
              </a:p>
              <a:p>
                <a:pPr/>
                <a:r>
                  <a:rPr lang="en-US" dirty="0">
                    <a:solidFill>
                      <a:srgbClr val="000000"/>
                    </a:solidFill>
                  </a:rPr>
                  <a:t>𝜑(𝐵) = (</a:t>
                </a:r>
                <a:r>
                  <a:rPr lang="en-US" dirty="0"/>
                  <a:t>0.35856003, 0.02721666, -0.13710135, -0.01253323, -0.06765883, 0.10781375, -0.31933043, 0.17204556, -0.17425925, -0.17743788) </a:t>
                </a:r>
              </a:p>
            </p:txBody>
          </p:sp>
        </mc:Choice>
        <mc:Fallback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C1835A71-4A51-4BE8-9679-88300AEA3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12" y="0"/>
                <a:ext cx="10812531" cy="1870972"/>
              </a:xfrm>
              <a:prstGeom prst="rect">
                <a:avLst/>
              </a:prstGeom>
              <a:blipFill>
                <a:blip r:embed="rId2"/>
                <a:stretch>
                  <a:fillRect l="-620" t="-1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652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471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AC7094B-1D62-4F9B-9BD0-AEE8061A6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6950"/>
            <a:ext cx="83534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40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AE9D3C-8B83-4435-BFE2-5F05657C7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7425"/>
            <a:ext cx="81915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6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9D77A85-D864-438E-84CD-FB1E77A9D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7900"/>
            <a:ext cx="83343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02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A39E4C4-9630-4A41-B9CC-77B39783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7425"/>
            <a:ext cx="82296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54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28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991C69-3CCF-45DF-852B-24F4C2FA1792}"/>
              </a:ext>
            </a:extLst>
          </p:cNvPr>
          <p:cNvSpPr txBox="1"/>
          <p:nvPr/>
        </p:nvSpPr>
        <p:spPr>
          <a:xfrm>
            <a:off x="967408" y="3198167"/>
            <a:ext cx="397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8061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CCA8989-4529-4304-8A70-6C9F87EB8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475"/>
            <a:ext cx="8391525" cy="458152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C91D05-69FD-46D6-A38B-7BBDF78871CE}"/>
              </a:ext>
            </a:extLst>
          </p:cNvPr>
          <p:cNvSpPr/>
          <p:nvPr/>
        </p:nvSpPr>
        <p:spPr>
          <a:xfrm>
            <a:off x="841830" y="3164114"/>
            <a:ext cx="972456" cy="296091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78A41-55A2-488D-99B1-BE8E0A1234FF}"/>
              </a:ext>
            </a:extLst>
          </p:cNvPr>
          <p:cNvSpPr/>
          <p:nvPr/>
        </p:nvSpPr>
        <p:spPr>
          <a:xfrm>
            <a:off x="494094" y="1028161"/>
            <a:ext cx="3418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Filter out data before April 1, 2020</a:t>
            </a:r>
          </a:p>
        </p:txBody>
      </p:sp>
    </p:spTree>
    <p:extLst>
      <p:ext uri="{BB962C8B-B14F-4D97-AF65-F5344CB8AC3E}">
        <p14:creationId xmlns:p14="http://schemas.microsoft.com/office/powerpoint/2010/main" val="316947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151A985-9ED8-4CA5-9D3F-DDFDDFD67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5050"/>
            <a:ext cx="8315325" cy="45529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7D01A5-94FD-4704-AB1A-547A17F5FA5D}"/>
              </a:ext>
            </a:extLst>
          </p:cNvPr>
          <p:cNvSpPr/>
          <p:nvPr/>
        </p:nvSpPr>
        <p:spPr>
          <a:xfrm>
            <a:off x="688748" y="4810125"/>
            <a:ext cx="1117601" cy="137885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B48A8F-07D7-4C5E-A174-50337BC61435}"/>
              </a:ext>
            </a:extLst>
          </p:cNvPr>
          <p:cNvSpPr/>
          <p:nvPr/>
        </p:nvSpPr>
        <p:spPr>
          <a:xfrm>
            <a:off x="467590" y="1266700"/>
            <a:ext cx="3418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Filter out data before April 1, 2020</a:t>
            </a:r>
          </a:p>
        </p:txBody>
      </p:sp>
    </p:spTree>
    <p:extLst>
      <p:ext uri="{BB962C8B-B14F-4D97-AF65-F5344CB8AC3E}">
        <p14:creationId xmlns:p14="http://schemas.microsoft.com/office/powerpoint/2010/main" val="25881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06AB498-7005-4F1C-8415-710A1E223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7425"/>
            <a:ext cx="8353425" cy="460057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E38650-7AA9-4867-9A39-F5B57D68E44D}"/>
              </a:ext>
            </a:extLst>
          </p:cNvPr>
          <p:cNvSpPr/>
          <p:nvPr/>
        </p:nvSpPr>
        <p:spPr>
          <a:xfrm>
            <a:off x="707798" y="2685143"/>
            <a:ext cx="1518567" cy="27867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442685-2514-4B47-B3C9-EAFF317E0C7C}"/>
              </a:ext>
            </a:extLst>
          </p:cNvPr>
          <p:cNvSpPr/>
          <p:nvPr/>
        </p:nvSpPr>
        <p:spPr>
          <a:xfrm>
            <a:off x="533850" y="1114362"/>
            <a:ext cx="338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Filter out data before May 1, 2020</a:t>
            </a:r>
          </a:p>
        </p:txBody>
      </p:sp>
    </p:spTree>
    <p:extLst>
      <p:ext uri="{BB962C8B-B14F-4D97-AF65-F5344CB8AC3E}">
        <p14:creationId xmlns:p14="http://schemas.microsoft.com/office/powerpoint/2010/main" val="115531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BF1F3BA-0E49-494F-9D0A-BA82B3515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475"/>
            <a:ext cx="8353425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092B35-0D84-463F-8B35-EC63F3C8FE49}"/>
              </a:ext>
            </a:extLst>
          </p:cNvPr>
          <p:cNvSpPr/>
          <p:nvPr/>
        </p:nvSpPr>
        <p:spPr>
          <a:xfrm>
            <a:off x="2257041" y="4654480"/>
            <a:ext cx="2584173" cy="13933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EC9A40-9EC6-4499-A673-8FC7304BDA06}"/>
              </a:ext>
            </a:extLst>
          </p:cNvPr>
          <p:cNvSpPr/>
          <p:nvPr/>
        </p:nvSpPr>
        <p:spPr>
          <a:xfrm>
            <a:off x="707798" y="2618379"/>
            <a:ext cx="1549243" cy="342947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164266-7AAC-4972-82E0-7429414658C8}"/>
              </a:ext>
            </a:extLst>
          </p:cNvPr>
          <p:cNvSpPr/>
          <p:nvPr/>
        </p:nvSpPr>
        <p:spPr>
          <a:xfrm>
            <a:off x="443435" y="1244711"/>
            <a:ext cx="3627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Filter out data before August 1, 2020</a:t>
            </a:r>
          </a:p>
        </p:txBody>
      </p:sp>
    </p:spTree>
    <p:extLst>
      <p:ext uri="{BB962C8B-B14F-4D97-AF65-F5344CB8AC3E}">
        <p14:creationId xmlns:p14="http://schemas.microsoft.com/office/powerpoint/2010/main" val="269986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991C69-3CCF-45DF-852B-24F4C2FA1792}"/>
              </a:ext>
            </a:extLst>
          </p:cNvPr>
          <p:cNvSpPr txBox="1"/>
          <p:nvPr/>
        </p:nvSpPr>
        <p:spPr>
          <a:xfrm>
            <a:off x="967407" y="3198167"/>
            <a:ext cx="7673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Univariate Time Series Models </a:t>
            </a:r>
          </a:p>
          <a:p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US: Total Deaths</a:t>
            </a:r>
          </a:p>
        </p:txBody>
      </p:sp>
    </p:spTree>
    <p:extLst>
      <p:ext uri="{BB962C8B-B14F-4D97-AF65-F5344CB8AC3E}">
        <p14:creationId xmlns:p14="http://schemas.microsoft.com/office/powerpoint/2010/main" val="214276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422</Words>
  <Application>Microsoft Office PowerPoint</Application>
  <PresentationFormat>Widescreen</PresentationFormat>
  <Paragraphs>140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Otsap, Jeremy</dc:creator>
  <cp:lastModifiedBy>Otsap, Jeremy</cp:lastModifiedBy>
  <cp:revision>18</cp:revision>
  <dcterms:created xsi:type="dcterms:W3CDTF">2020-11-21T23:05:23Z</dcterms:created>
  <dcterms:modified xsi:type="dcterms:W3CDTF">2020-11-22T07:15:34Z</dcterms:modified>
</cp:coreProperties>
</file>