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93" r:id="rId4"/>
    <p:sldId id="292" r:id="rId5"/>
    <p:sldId id="291" r:id="rId6"/>
    <p:sldId id="271" r:id="rId7"/>
    <p:sldId id="268" r:id="rId8"/>
    <p:sldId id="269" r:id="rId9"/>
    <p:sldId id="257" r:id="rId10"/>
    <p:sldId id="258" r:id="rId11"/>
    <p:sldId id="272" r:id="rId12"/>
    <p:sldId id="277" r:id="rId13"/>
    <p:sldId id="287" r:id="rId14"/>
    <p:sldId id="270" r:id="rId15"/>
    <p:sldId id="259" r:id="rId16"/>
    <p:sldId id="260" r:id="rId17"/>
    <p:sldId id="261" r:id="rId18"/>
    <p:sldId id="276" r:id="rId19"/>
    <p:sldId id="290" r:id="rId20"/>
    <p:sldId id="281" r:id="rId21"/>
    <p:sldId id="266" r:id="rId22"/>
    <p:sldId id="278" r:id="rId23"/>
    <p:sldId id="279" r:id="rId24"/>
    <p:sldId id="280" r:id="rId25"/>
    <p:sldId id="273" r:id="rId26"/>
    <p:sldId id="288" r:id="rId27"/>
    <p:sldId id="262" r:id="rId28"/>
    <p:sldId id="263" r:id="rId29"/>
    <p:sldId id="264" r:id="rId30"/>
    <p:sldId id="265" r:id="rId31"/>
    <p:sldId id="282" r:id="rId32"/>
    <p:sldId id="289" r:id="rId33"/>
    <p:sldId id="274" r:id="rId34"/>
    <p:sldId id="286" r:id="rId35"/>
    <p:sldId id="285" r:id="rId36"/>
    <p:sldId id="284" r:id="rId37"/>
    <p:sldId id="283"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6" autoAdjust="0"/>
    <p:restoredTop sz="94660"/>
  </p:normalViewPr>
  <p:slideViewPr>
    <p:cSldViewPr snapToGrid="0">
      <p:cViewPr varScale="1">
        <p:scale>
          <a:sx n="66" d="100"/>
          <a:sy n="66" d="100"/>
        </p:scale>
        <p:origin x="96"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4EC-5234-4A05-BB9B-C65F9E41D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B05AD-C660-4573-B999-5C4017772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7292D-76D3-4C5E-95A8-3091D7C53AA1}"/>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47540050-F834-4C9E-A23C-77D7DB114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6635-8017-4D03-868C-0B5CD419513E}"/>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27247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420A-FEA7-406B-8FE5-5EA3B314E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F58188-22E9-4688-8673-1B784BB23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9C29B-5058-419F-8E29-1B473C94E996}"/>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9A3A44E3-F0F5-4E3C-A65D-2EFA79B58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75BE2-CAFE-436C-9667-AC9CD9951C90}"/>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0246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9A6EF-C0A7-4AA1-B84D-F49A8517DB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37AF3-5921-443F-93C9-4B97580F84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AE835-2EA8-43B5-82FF-6B35D5EE021A}"/>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EF4478E7-3519-4708-9844-544E3D568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61C5D-7479-42BA-A153-02A7CB1CA35E}"/>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197262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61B56-9E78-484C-B98A-6C216E075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3C792-32BF-4BBD-ADAD-1C043468A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C454D-31C3-4E2D-BCBD-1A6B96AA71FF}"/>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435C44F9-93EE-49B9-A6EB-49F50BDA7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1C593-D688-4182-9FEA-364967ED1C95}"/>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59510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5398-CE75-4463-B34F-7A2F026DD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1F664-492F-430E-A0BD-9E805C237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223AE-B3B0-4956-8E18-4C76FF3329E3}"/>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55B81F31-AEE3-48ED-844B-02217363B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4E7BB-C6DD-4899-9ABE-8DB88E81054D}"/>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183237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375D-4270-4273-A82F-C2BB935C8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2F7A9-A2B2-4DEE-85A4-34898E0D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BC459-1A44-40F3-B1EA-969B03C4E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54731-3C0D-487D-9363-DD73F212384A}"/>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6" name="Footer Placeholder 5">
            <a:extLst>
              <a:ext uri="{FF2B5EF4-FFF2-40B4-BE49-F238E27FC236}">
                <a16:creationId xmlns:a16="http://schemas.microsoft.com/office/drawing/2014/main" id="{E33B400E-6A2C-46CD-B691-F350CDA37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80E2-5005-4E47-AF68-8A63D18DA214}"/>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3899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B352-5EEE-4F17-9EF2-119FD0A79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E0E952-503A-498E-9C7B-4D97DB361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CCF56-33EB-4DA8-A5EE-931BEE101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3D447-E007-4A7C-9FAC-8011BBC42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9AD29-2EE8-4ED7-8767-984808D58D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A86299-DC8F-4286-9D3F-2ECCCDBDC7E4}"/>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8" name="Footer Placeholder 7">
            <a:extLst>
              <a:ext uri="{FF2B5EF4-FFF2-40B4-BE49-F238E27FC236}">
                <a16:creationId xmlns:a16="http://schemas.microsoft.com/office/drawing/2014/main" id="{A2E6FF4C-4518-4C38-A37A-431A77786A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D8F6C-53D7-4597-822C-EFB3E1267C7A}"/>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56604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A564-0FFB-4382-92C9-6355C548C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E192BD-FE20-46AD-8D4A-AE90F3E749E5}"/>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4" name="Footer Placeholder 3">
            <a:extLst>
              <a:ext uri="{FF2B5EF4-FFF2-40B4-BE49-F238E27FC236}">
                <a16:creationId xmlns:a16="http://schemas.microsoft.com/office/drawing/2014/main" id="{DD21FDA5-7A7F-4C8C-86AC-A7CF446E8D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345D3D-A0E0-4F72-9572-AD7EDB9D05FD}"/>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86659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ACF2A-1A2E-44E6-BB37-F971A349C1A9}"/>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3" name="Footer Placeholder 2">
            <a:extLst>
              <a:ext uri="{FF2B5EF4-FFF2-40B4-BE49-F238E27FC236}">
                <a16:creationId xmlns:a16="http://schemas.microsoft.com/office/drawing/2014/main" id="{906DDAFE-22AD-4B16-A966-DAF1EE3C1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DF742-2655-4193-A2D4-91E794E19FF5}"/>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77287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3AE2-1430-4A0A-B2AD-2A65C14EE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128B1-C718-4C49-BF0C-50880969C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252E5-8AD8-46AE-9B1B-D029014A5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C9160-BCB9-4CB5-94C2-5884A1449F5A}"/>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6" name="Footer Placeholder 5">
            <a:extLst>
              <a:ext uri="{FF2B5EF4-FFF2-40B4-BE49-F238E27FC236}">
                <a16:creationId xmlns:a16="http://schemas.microsoft.com/office/drawing/2014/main" id="{47E25521-41EA-4BBF-A616-FCCABB375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842FE-AF1C-4715-B918-F803FA0AC394}"/>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24072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B01D-6A73-4BF3-B945-D4C8FE327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97C6B-2653-4B8D-BC62-7CFC1F509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F24BC-5B1F-4685-B885-69BAD1A77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7E88A-E355-4D57-BF50-DA900D580B97}"/>
              </a:ext>
            </a:extLst>
          </p:cNvPr>
          <p:cNvSpPr>
            <a:spLocks noGrp="1"/>
          </p:cNvSpPr>
          <p:nvPr>
            <p:ph type="dt" sz="half" idx="10"/>
          </p:nvPr>
        </p:nvSpPr>
        <p:spPr/>
        <p:txBody>
          <a:bodyPr/>
          <a:lstStyle/>
          <a:p>
            <a:fld id="{D763D189-C9DB-40CB-A44C-58077327A311}" type="datetimeFigureOut">
              <a:rPr lang="en-US" smtClean="0"/>
              <a:t>11/21/2020</a:t>
            </a:fld>
            <a:endParaRPr lang="en-US"/>
          </a:p>
        </p:txBody>
      </p:sp>
      <p:sp>
        <p:nvSpPr>
          <p:cNvPr id="6" name="Footer Placeholder 5">
            <a:extLst>
              <a:ext uri="{FF2B5EF4-FFF2-40B4-BE49-F238E27FC236}">
                <a16:creationId xmlns:a16="http://schemas.microsoft.com/office/drawing/2014/main" id="{6FDBA302-D4A0-4089-A4A6-1808445E6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31F61-F37D-4050-8EE7-B4574043AAF8}"/>
              </a:ext>
            </a:extLst>
          </p:cNvPr>
          <p:cNvSpPr>
            <a:spLocks noGrp="1"/>
          </p:cNvSpPr>
          <p:nvPr>
            <p:ph type="sldNum" sz="quarter" idx="12"/>
          </p:nvPr>
        </p:nvSpPr>
        <p:spPr/>
        <p:txBody>
          <a:bodyPr/>
          <a:lstStyle/>
          <a:p>
            <a:fld id="{1812BF27-0C58-4363-B371-3E35A47CA0F6}" type="slidenum">
              <a:rPr lang="en-US" smtClean="0"/>
              <a:t>‹#›</a:t>
            </a:fld>
            <a:endParaRPr lang="en-US"/>
          </a:p>
        </p:txBody>
      </p:sp>
    </p:spTree>
    <p:extLst>
      <p:ext uri="{BB962C8B-B14F-4D97-AF65-F5344CB8AC3E}">
        <p14:creationId xmlns:p14="http://schemas.microsoft.com/office/powerpoint/2010/main" val="60786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D4705-F9CB-4248-A635-8902399E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FF6B80-23FA-43C5-857E-63181BBDA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2F24B-919D-4FE6-BDA4-0C9B7B75E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D189-C9DB-40CB-A44C-58077327A311}" type="datetimeFigureOut">
              <a:rPr lang="en-US" smtClean="0"/>
              <a:t>11/21/2020</a:t>
            </a:fld>
            <a:endParaRPr lang="en-US"/>
          </a:p>
        </p:txBody>
      </p:sp>
      <p:sp>
        <p:nvSpPr>
          <p:cNvPr id="5" name="Footer Placeholder 4">
            <a:extLst>
              <a:ext uri="{FF2B5EF4-FFF2-40B4-BE49-F238E27FC236}">
                <a16:creationId xmlns:a16="http://schemas.microsoft.com/office/drawing/2014/main" id="{C15E68C6-79CC-452F-B4FE-6292C924A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C6AFE-A1C1-499E-B151-E7205657D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BF27-0C58-4363-B371-3E35A47CA0F6}" type="slidenum">
              <a:rPr lang="en-US" smtClean="0"/>
              <a:t>‹#›</a:t>
            </a:fld>
            <a:endParaRPr lang="en-US"/>
          </a:p>
        </p:txBody>
      </p:sp>
    </p:spTree>
    <p:extLst>
      <p:ext uri="{BB962C8B-B14F-4D97-AF65-F5344CB8AC3E}">
        <p14:creationId xmlns:p14="http://schemas.microsoft.com/office/powerpoint/2010/main" val="2853006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fogelman@mail.smu.edu" TargetMode="External"/><Relationship Id="rId2" Type="http://schemas.openxmlformats.org/officeDocument/2006/relationships/hyperlink" Target="mailto:jotsap@mail.sm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3B5703-4812-4DB3-BB39-B2A0FAC6B756}"/>
              </a:ext>
            </a:extLst>
          </p:cNvPr>
          <p:cNvSpPr txBox="1"/>
          <p:nvPr/>
        </p:nvSpPr>
        <p:spPr>
          <a:xfrm>
            <a:off x="542106" y="2889822"/>
            <a:ext cx="8793280" cy="1600438"/>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DS 6373 Time Series</a:t>
            </a:r>
          </a:p>
          <a:p>
            <a:r>
              <a:rPr lang="en-US" sz="2000" dirty="0">
                <a:latin typeface="Segoe UI Light" panose="020B0502040204020203" pitchFamily="34" charset="0"/>
                <a:cs typeface="Segoe UI Light" panose="020B0502040204020203" pitchFamily="34" charset="0"/>
              </a:rPr>
              <a:t>Project A</a:t>
            </a:r>
          </a:p>
          <a:p>
            <a:endParaRPr lang="en-US" sz="2000" dirty="0">
              <a:latin typeface="Segoe UI Light" panose="020B0502040204020203" pitchFamily="34" charset="0"/>
              <a:cs typeface="Segoe UI Light" panose="020B0502040204020203" pitchFamily="34" charset="0"/>
            </a:endParaRPr>
          </a:p>
          <a:p>
            <a:r>
              <a:rPr lang="en-US" sz="1600" dirty="0">
                <a:latin typeface="Segoe UI Light" panose="020B0502040204020203" pitchFamily="34" charset="0"/>
                <a:cs typeface="Segoe UI Light" panose="020B0502040204020203" pitchFamily="34" charset="0"/>
              </a:rPr>
              <a:t>Jeremy Otsap 	</a:t>
            </a:r>
            <a:r>
              <a:rPr lang="en-US" sz="1600" dirty="0">
                <a:latin typeface="Segoe UI Light" panose="020B0502040204020203" pitchFamily="34" charset="0"/>
                <a:cs typeface="Segoe UI Light" panose="020B0502040204020203" pitchFamily="34" charset="0"/>
                <a:hlinkClick r:id="rId2"/>
              </a:rPr>
              <a:t>jotsap@mail.smu.edu</a:t>
            </a:r>
            <a:r>
              <a:rPr lang="en-US" sz="1600" dirty="0">
                <a:latin typeface="Segoe UI Light" panose="020B0502040204020203" pitchFamily="34" charset="0"/>
                <a:cs typeface="Segoe UI Light" panose="020B0502040204020203" pitchFamily="34" charset="0"/>
              </a:rPr>
              <a:t> </a:t>
            </a:r>
          </a:p>
          <a:p>
            <a:r>
              <a:rPr lang="en-US" sz="1600" dirty="0">
                <a:latin typeface="Segoe UI Light" panose="020B0502040204020203" pitchFamily="34" charset="0"/>
                <a:cs typeface="Segoe UI Light" panose="020B0502040204020203" pitchFamily="34" charset="0"/>
              </a:rPr>
              <a:t>Spencer Fogelman 	</a:t>
            </a:r>
            <a:r>
              <a:rPr lang="en-US" sz="1600" dirty="0">
                <a:latin typeface="Segoe UI Light" panose="020B0502040204020203" pitchFamily="34" charset="0"/>
                <a:cs typeface="Segoe UI Light" panose="020B0502040204020203" pitchFamily="34" charset="0"/>
                <a:hlinkClick r:id="rId3"/>
              </a:rPr>
              <a:t>sfogelman@mail.smu.edu</a:t>
            </a:r>
            <a:r>
              <a:rPr lang="en-US" sz="16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44597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4BF1F3BA-0E49-494F-9D0A-BA82B3515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353425" cy="4581525"/>
          </a:xfrm>
          <a:prstGeom prst="rect">
            <a:avLst/>
          </a:prstGeom>
          <a:noFill/>
          <a:ln>
            <a:noFill/>
          </a:ln>
        </p:spPr>
      </p:pic>
      <p:sp>
        <p:nvSpPr>
          <p:cNvPr id="4" name="Rectangle: Rounded Corners 3">
            <a:extLst>
              <a:ext uri="{FF2B5EF4-FFF2-40B4-BE49-F238E27FC236}">
                <a16:creationId xmlns:a16="http://schemas.microsoft.com/office/drawing/2014/main" id="{01092B35-0D84-463F-8B35-EC63F3C8FE49}"/>
              </a:ext>
            </a:extLst>
          </p:cNvPr>
          <p:cNvSpPr/>
          <p:nvPr/>
        </p:nvSpPr>
        <p:spPr>
          <a:xfrm>
            <a:off x="2257041" y="4654480"/>
            <a:ext cx="2584173" cy="13933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5EC9A40-9EC6-4499-A673-8FC7304BDA06}"/>
              </a:ext>
            </a:extLst>
          </p:cNvPr>
          <p:cNvSpPr/>
          <p:nvPr/>
        </p:nvSpPr>
        <p:spPr>
          <a:xfrm>
            <a:off x="707798" y="2618379"/>
            <a:ext cx="1549243" cy="342947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164266-7AAC-4972-82E0-7429414658C8}"/>
              </a:ext>
            </a:extLst>
          </p:cNvPr>
          <p:cNvSpPr/>
          <p:nvPr/>
        </p:nvSpPr>
        <p:spPr>
          <a:xfrm>
            <a:off x="549501" y="571463"/>
            <a:ext cx="3627211" cy="369332"/>
          </a:xfrm>
          <a:prstGeom prst="rect">
            <a:avLst/>
          </a:prstGeom>
        </p:spPr>
        <p:txBody>
          <a:bodyPr wrap="none">
            <a:spAutoFit/>
          </a:bodyPr>
          <a:lstStyle/>
          <a:p>
            <a:r>
              <a:rPr lang="en-US" dirty="0"/>
              <a:t>Filter out data before </a:t>
            </a:r>
            <a:r>
              <a:rPr lang="en-US" b="1" dirty="0">
                <a:solidFill>
                  <a:srgbClr val="C00000"/>
                </a:solidFill>
              </a:rPr>
              <a:t>August 1, 2020</a:t>
            </a:r>
          </a:p>
        </p:txBody>
      </p:sp>
      <p:sp>
        <p:nvSpPr>
          <p:cNvPr id="7" name="Rectangle 6">
            <a:extLst>
              <a:ext uri="{FF2B5EF4-FFF2-40B4-BE49-F238E27FC236}">
                <a16:creationId xmlns:a16="http://schemas.microsoft.com/office/drawing/2014/main" id="{057B4320-BC2A-4272-AA78-F234268BD4D1}"/>
              </a:ext>
            </a:extLst>
          </p:cNvPr>
          <p:cNvSpPr/>
          <p:nvPr/>
        </p:nvSpPr>
        <p:spPr>
          <a:xfrm>
            <a:off x="539529" y="109798"/>
            <a:ext cx="4300729" cy="461665"/>
          </a:xfrm>
          <a:prstGeom prst="rect">
            <a:avLst/>
          </a:prstGeom>
        </p:spPr>
        <p:txBody>
          <a:bodyPr wrap="none">
            <a:spAutoFit/>
          </a:bodyPr>
          <a:lstStyle/>
          <a:p>
            <a:r>
              <a:rPr lang="en-US" sz="2400" dirty="0"/>
              <a:t>Daily Positivity Percentage for CA</a:t>
            </a:r>
          </a:p>
        </p:txBody>
      </p:sp>
      <p:pic>
        <p:nvPicPr>
          <p:cNvPr id="8" name="Picture 7" descr="Chart, line chart&#10;&#10;Description automatically generated">
            <a:extLst>
              <a:ext uri="{FF2B5EF4-FFF2-40B4-BE49-F238E27FC236}">
                <a16:creationId xmlns:a16="http://schemas.microsoft.com/office/drawing/2014/main" id="{8AF3BB06-AC38-42B4-BBDD-988C4AD5D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182" y="3429000"/>
            <a:ext cx="4295818" cy="2322739"/>
          </a:xfrm>
          <a:prstGeom prst="rect">
            <a:avLst/>
          </a:prstGeom>
          <a:ln>
            <a:solidFill>
              <a:srgbClr val="C00000"/>
            </a:solidFill>
          </a:ln>
        </p:spPr>
      </p:pic>
      <p:pic>
        <p:nvPicPr>
          <p:cNvPr id="10" name="Picture 9" descr="Chart, box and whisker chart&#10;&#10;Description automatically generated">
            <a:extLst>
              <a:ext uri="{FF2B5EF4-FFF2-40B4-BE49-F238E27FC236}">
                <a16:creationId xmlns:a16="http://schemas.microsoft.com/office/drawing/2014/main" id="{38A36806-EABE-4AA4-9C36-EAEA0E31F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0343" y="0"/>
            <a:ext cx="4717553" cy="3073231"/>
          </a:xfrm>
          <a:prstGeom prst="rect">
            <a:avLst/>
          </a:prstGeom>
          <a:ln>
            <a:solidFill>
              <a:srgbClr val="C00000"/>
            </a:solidFill>
          </a:ln>
        </p:spPr>
      </p:pic>
    </p:spTree>
    <p:extLst>
      <p:ext uri="{BB962C8B-B14F-4D97-AF65-F5344CB8AC3E}">
        <p14:creationId xmlns:p14="http://schemas.microsoft.com/office/powerpoint/2010/main" val="269986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All US: Total Deaths</a:t>
            </a:r>
          </a:p>
        </p:txBody>
      </p:sp>
    </p:spTree>
    <p:extLst>
      <p:ext uri="{BB962C8B-B14F-4D97-AF65-F5344CB8AC3E}">
        <p14:creationId xmlns:p14="http://schemas.microsoft.com/office/powerpoint/2010/main" val="214276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C1835A71-4A51-4BE8-9679-88300AEA3D0F}"/>
                  </a:ext>
                </a:extLst>
              </p:cNvPr>
              <p:cNvSpPr txBox="1"/>
              <p:nvPr/>
            </p:nvSpPr>
            <p:spPr>
              <a:xfrm>
                <a:off x="225286" y="0"/>
                <a:ext cx="11725689" cy="1870972"/>
              </a:xfrm>
              <a:prstGeom prst="rect">
                <a:avLst/>
              </a:prstGeom>
            </p:spPr>
            <p:txBody>
              <a:bodyPr>
                <a:noAutofit/>
              </a:bodyPr>
              <a:lstStyle/>
              <a:p>
                <a:r>
                  <a:rPr lang="en-US" sz="2000" dirty="0">
                    <a:solidFill>
                      <a:srgbClr val="000000"/>
                    </a:solidFill>
                  </a:rPr>
                  <a:t>AR(8) with moderate Seasonal Component</a:t>
                </a:r>
              </a:p>
              <a:p>
                <a:endParaRPr lang="en-US" sz="2000" dirty="0">
                  <a:solidFill>
                    <a:srgbClr val="000000"/>
                  </a:solidFill>
                </a:endParaRPr>
              </a:p>
              <a:p>
                <a:r>
                  <a:rPr lang="en-US" dirty="0">
                    <a:solidFill>
                      <a:srgbClr val="000000"/>
                    </a:solidFill>
                  </a:rPr>
                  <a:t>𝜑(𝐵)</a:t>
                </a:r>
                <a:r>
                  <a:rPr lang="en-US" i="1" dirty="0">
                    <a:solidFill>
                      <a:srgbClr val="000000"/>
                    </a:solidFill>
                  </a:rPr>
                  <a:t> </a:t>
                </a:r>
                <a14:m>
                  <m:oMath xmlns:m="http://schemas.openxmlformats.org/officeDocument/2006/math">
                    <m:r>
                      <a:rPr lang="en-US"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8</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𝐵</m:t>
                        </m:r>
                      </m:e>
                      <m:sup>
                        <m:r>
                          <a:rPr lang="en-US" b="0" i="1" smtClean="0">
                            <a:solidFill>
                              <a:srgbClr val="000000"/>
                            </a:solidFill>
                            <a:latin typeface="Cambria Math" panose="02040503050406030204" pitchFamily="18" charset="0"/>
                          </a:rPr>
                          <m:t>7</m:t>
                        </m:r>
                      </m:sup>
                    </m:s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1021.07</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𝑡</m:t>
                        </m:r>
                      </m:sub>
                    </m:sSub>
                  </m:oMath>
                </a14:m>
                <a:r>
                  <a:rPr lang="en-US" dirty="0"/>
                  <a:t> | </a:t>
                </a:r>
                <a14:m>
                  <m:oMath xmlns:m="http://schemas.openxmlformats.org/officeDocument/2006/math">
                    <m:r>
                      <a:rPr lang="en-US" i="1">
                        <a:solidFill>
                          <a:srgbClr val="000000"/>
                        </a:solidFill>
                        <a:latin typeface="Cambria Math" panose="02040503050406030204" pitchFamily="18" charset="0"/>
                      </a:rPr>
                      <m:t>𝜎</m:t>
                    </m:r>
                    <m:r>
                      <a:rPr lang="en-US" i="1" baseline="-25000">
                        <a:solidFill>
                          <a:srgbClr val="000000"/>
                        </a:solidFill>
                        <a:latin typeface="Cambria Math" panose="02040503050406030204" pitchFamily="18" charset="0"/>
                      </a:rPr>
                      <m:t>𝑎</m:t>
                    </m:r>
                    <m:r>
                      <a:rPr lang="en-US" i="1" baseline="30000">
                        <a:solidFill>
                          <a:srgbClr val="000000"/>
                        </a:solidFill>
                        <a:latin typeface="Cambria Math" panose="02040503050406030204" pitchFamily="18" charset="0"/>
                      </a:rPr>
                      <m:t>2</m:t>
                    </m:r>
                    <m:r>
                      <a:rPr lang="en-US" i="1" smtClean="0">
                        <a:solidFill>
                          <a:srgbClr val="000000"/>
                        </a:solidFill>
                        <a:latin typeface="Cambria Math" panose="02040503050406030204" pitchFamily="18" charset="0"/>
                      </a:rPr>
                      <m:t>=38148.78</m:t>
                    </m:r>
                  </m:oMath>
                </a14:m>
                <a:endParaRPr lang="en-US" dirty="0"/>
              </a:p>
              <a:p>
                <a:r>
                  <a:rPr lang="en-US" dirty="0">
                    <a:solidFill>
                      <a:srgbClr val="000000"/>
                    </a:solidFill>
                  </a:rPr>
                  <a:t>𝜑(𝐵) = (0.39472222, 0.11941346, -0.02407372, 0.03067390, 0.07826038, 0.16344223, -0.28125889, 0.30060889</a:t>
                </a:r>
                <a:r>
                  <a:rPr lang="en-US" dirty="0"/>
                  <a:t>) </a:t>
                </a:r>
              </a:p>
            </p:txBody>
          </p:sp>
        </mc:Choice>
        <mc:Fallback xmlns="">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225286" y="0"/>
                <a:ext cx="11725689" cy="1870972"/>
              </a:xfrm>
              <a:prstGeom prst="rect">
                <a:avLst/>
              </a:prstGeom>
              <a:blipFill>
                <a:blip r:embed="rId2"/>
                <a:stretch>
                  <a:fillRect l="-572" t="-1629"/>
                </a:stretch>
              </a:blipFill>
            </p:spPr>
            <p:txBody>
              <a:bodyPr/>
              <a:lstStyle/>
              <a:p>
                <a:r>
                  <a:rPr lang="en-US">
                    <a:noFill/>
                  </a:rPr>
                  <a:t> </a:t>
                </a:r>
              </a:p>
            </p:txBody>
          </p:sp>
        </mc:Fallback>
      </mc:AlternateContent>
    </p:spTree>
    <p:extLst>
      <p:ext uri="{BB962C8B-B14F-4D97-AF65-F5344CB8AC3E}">
        <p14:creationId xmlns:p14="http://schemas.microsoft.com/office/powerpoint/2010/main" val="406318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1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9D0CA03-12D5-4C63-81D2-658F7B9CC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5050"/>
            <a:ext cx="8305800" cy="4552950"/>
          </a:xfrm>
          <a:prstGeom prst="rect">
            <a:avLst/>
          </a:prstGeom>
        </p:spPr>
      </p:pic>
    </p:spTree>
    <p:extLst>
      <p:ext uri="{BB962C8B-B14F-4D97-AF65-F5344CB8AC3E}">
        <p14:creationId xmlns:p14="http://schemas.microsoft.com/office/powerpoint/2010/main" val="388426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22B5857-EF1F-4989-8457-C91F8D3A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58175" cy="4572000"/>
          </a:xfrm>
          <a:prstGeom prst="rect">
            <a:avLst/>
          </a:prstGeom>
        </p:spPr>
      </p:pic>
    </p:spTree>
    <p:extLst>
      <p:ext uri="{BB962C8B-B14F-4D97-AF65-F5344CB8AC3E}">
        <p14:creationId xmlns:p14="http://schemas.microsoft.com/office/powerpoint/2010/main" val="428319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5302AFB3-DFE7-404B-82B1-78D26F7A9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9325"/>
            <a:ext cx="8305800" cy="4638675"/>
          </a:xfrm>
          <a:prstGeom prst="rect">
            <a:avLst/>
          </a:prstGeom>
        </p:spPr>
      </p:pic>
    </p:spTree>
    <p:extLst>
      <p:ext uri="{BB962C8B-B14F-4D97-AF65-F5344CB8AC3E}">
        <p14:creationId xmlns:p14="http://schemas.microsoft.com/office/powerpoint/2010/main" val="341056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CE3DF476-A857-47FE-A6F4-F96F1F407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362950" cy="4600575"/>
          </a:xfrm>
          <a:prstGeom prst="rect">
            <a:avLst/>
          </a:prstGeom>
        </p:spPr>
      </p:pic>
    </p:spTree>
    <p:extLst>
      <p:ext uri="{BB962C8B-B14F-4D97-AF65-F5344CB8AC3E}">
        <p14:creationId xmlns:p14="http://schemas.microsoft.com/office/powerpoint/2010/main" val="232485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CA: Total Deaths</a:t>
            </a:r>
          </a:p>
        </p:txBody>
      </p:sp>
    </p:spTree>
    <p:extLst>
      <p:ext uri="{BB962C8B-B14F-4D97-AF65-F5344CB8AC3E}">
        <p14:creationId xmlns:p14="http://schemas.microsoft.com/office/powerpoint/2010/main" val="28461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C1835A71-4A51-4BE8-9679-88300AEA3D0F}"/>
                  </a:ext>
                </a:extLst>
              </p:cNvPr>
              <p:cNvSpPr txBox="1"/>
              <p:nvPr/>
            </p:nvSpPr>
            <p:spPr>
              <a:xfrm>
                <a:off x="241024" y="0"/>
                <a:ext cx="11950976" cy="1870972"/>
              </a:xfrm>
              <a:prstGeom prst="rect">
                <a:avLst/>
              </a:prstGeom>
            </p:spPr>
            <p:txBody>
              <a:bodyPr>
                <a:noAutofit/>
              </a:bodyPr>
              <a:lstStyle/>
              <a:p>
                <a:r>
                  <a:rPr lang="en-US" sz="2000" dirty="0">
                    <a:solidFill>
                      <a:srgbClr val="000000"/>
                    </a:solidFill>
                  </a:rPr>
                  <a:t>AR(8) with moderate Seasonal Component</a:t>
                </a:r>
              </a:p>
              <a:p>
                <a:endParaRPr lang="en-US" sz="2000" dirty="0">
                  <a:solidFill>
                    <a:srgbClr val="000000"/>
                  </a:solidFill>
                </a:endParaRPr>
              </a:p>
              <a:p>
                <a:r>
                  <a:rPr lang="en-US" dirty="0">
                    <a:solidFill>
                      <a:srgbClr val="000000"/>
                    </a:solidFill>
                  </a:rPr>
                  <a:t>𝜑(𝐵)</a:t>
                </a:r>
                <a:r>
                  <a:rPr lang="en-US" i="1" dirty="0">
                    <a:solidFill>
                      <a:srgbClr val="000000"/>
                    </a:solidFill>
                  </a:rPr>
                  <a:t> </a:t>
                </a:r>
                <a14:m>
                  <m:oMath xmlns:m="http://schemas.openxmlformats.org/officeDocument/2006/math">
                    <m:r>
                      <a:rPr lang="en-US"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7</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𝐵</m:t>
                        </m:r>
                      </m:e>
                      <m:sup>
                        <m:r>
                          <a:rPr lang="en-US" b="0" i="1" smtClean="0">
                            <a:solidFill>
                              <a:srgbClr val="000000"/>
                            </a:solidFill>
                            <a:latin typeface="Cambria Math" panose="02040503050406030204" pitchFamily="18" charset="0"/>
                          </a:rPr>
                          <m:t>7</m:t>
                        </m:r>
                      </m:sup>
                    </m:s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78.90987</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𝑡</m:t>
                        </m:r>
                      </m:sub>
                    </m:sSub>
                  </m:oMath>
                </a14:m>
                <a:r>
                  <a:rPr lang="en-US" dirty="0"/>
                  <a:t> | </a:t>
                </a:r>
                <a14:m>
                  <m:oMath xmlns:m="http://schemas.openxmlformats.org/officeDocument/2006/math">
                    <m:r>
                      <a:rPr lang="en-US" i="1">
                        <a:solidFill>
                          <a:srgbClr val="000000"/>
                        </a:solidFill>
                        <a:latin typeface="Cambria Math" panose="02040503050406030204" pitchFamily="18" charset="0"/>
                      </a:rPr>
                      <m:t>𝜎</m:t>
                    </m:r>
                    <m:r>
                      <a:rPr lang="en-US" i="1" baseline="-25000">
                        <a:solidFill>
                          <a:srgbClr val="000000"/>
                        </a:solidFill>
                        <a:latin typeface="Cambria Math" panose="02040503050406030204" pitchFamily="18" charset="0"/>
                      </a:rPr>
                      <m:t>𝑎</m:t>
                    </m:r>
                    <m:r>
                      <a:rPr lang="en-US" i="1" baseline="3000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=651.9295</m:t>
                    </m:r>
                  </m:oMath>
                </a14:m>
                <a:endParaRPr lang="en-US" dirty="0"/>
              </a:p>
              <a:p>
                <a:r>
                  <a:rPr lang="en-US" dirty="0">
                    <a:solidFill>
                      <a:srgbClr val="000000"/>
                    </a:solidFill>
                  </a:rPr>
                  <a:t>𝜑(𝐵) = (</a:t>
                </a:r>
                <a:r>
                  <a:rPr lang="en-US" dirty="0"/>
                  <a:t>0.25981377, -0.05440776, 0.06016168, 0.02025989, -0.08952411, 0.24415123, -0.22813857, 0.29626803) </a:t>
                </a:r>
              </a:p>
            </p:txBody>
          </p:sp>
        </mc:Choice>
        <mc:Fallback xmlns="">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241024" y="0"/>
                <a:ext cx="11950976" cy="1870972"/>
              </a:xfrm>
              <a:prstGeom prst="rect">
                <a:avLst/>
              </a:prstGeom>
              <a:blipFill>
                <a:blip r:embed="rId2"/>
                <a:stretch>
                  <a:fillRect l="-561" t="-1629"/>
                </a:stretch>
              </a:blipFill>
            </p:spPr>
            <p:txBody>
              <a:bodyPr/>
              <a:lstStyle/>
              <a:p>
                <a:r>
                  <a:rPr lang="en-US">
                    <a:noFill/>
                  </a:rPr>
                  <a:t> </a:t>
                </a:r>
              </a:p>
            </p:txBody>
          </p:sp>
        </mc:Fallback>
      </mc:AlternateContent>
    </p:spTree>
    <p:extLst>
      <p:ext uri="{BB962C8B-B14F-4D97-AF65-F5344CB8AC3E}">
        <p14:creationId xmlns:p14="http://schemas.microsoft.com/office/powerpoint/2010/main" val="53160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29931-635F-4451-AC16-BFD3FEAE1147}"/>
              </a:ext>
            </a:extLst>
          </p:cNvPr>
          <p:cNvSpPr txBox="1"/>
          <p:nvPr/>
        </p:nvSpPr>
        <p:spPr>
          <a:xfrm>
            <a:off x="343294" y="121138"/>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Introductions: Style 1</a:t>
            </a:r>
          </a:p>
        </p:txBody>
      </p:sp>
      <p:sp>
        <p:nvSpPr>
          <p:cNvPr id="3" name="TextBox 2">
            <a:extLst>
              <a:ext uri="{FF2B5EF4-FFF2-40B4-BE49-F238E27FC236}">
                <a16:creationId xmlns:a16="http://schemas.microsoft.com/office/drawing/2014/main" id="{56904011-E531-4E7F-A69B-D129A9AD9FE6}"/>
              </a:ext>
            </a:extLst>
          </p:cNvPr>
          <p:cNvSpPr txBox="1"/>
          <p:nvPr/>
        </p:nvSpPr>
        <p:spPr>
          <a:xfrm>
            <a:off x="212666" y="4272677"/>
            <a:ext cx="11035906" cy="2585323"/>
          </a:xfrm>
          <a:prstGeom prst="rect">
            <a:avLst/>
          </a:prstGeom>
          <a:noFill/>
        </p:spPr>
        <p:txBody>
          <a:bodyPr wrap="square" rtlCol="0">
            <a:spAutoFit/>
          </a:bodyPr>
          <a:lstStyle/>
          <a:p>
            <a:r>
              <a:rPr lang="en-US" b="1" dirty="0">
                <a:latin typeface="Segoe UI Light" panose="020B0502040204020203" pitchFamily="34" charset="0"/>
                <a:cs typeface="Segoe UI Light" panose="020B0502040204020203" pitchFamily="34" charset="0"/>
              </a:rPr>
              <a:t>Jeremy Otsap  - Technical Director, Cloud &amp; Data Architecture </a:t>
            </a:r>
          </a:p>
          <a:p>
            <a:r>
              <a:rPr lang="en-US" dirty="0">
                <a:latin typeface="Segoe UI Light" panose="020B0502040204020203" pitchFamily="34" charset="0"/>
                <a:cs typeface="Segoe UI Light" panose="020B0502040204020203" pitchFamily="34" charset="0"/>
              </a:rPr>
              <a:t>Jeremy first got his start with computers when he was 13-years old with MS-DOS v5. Since then, he has spent the past 28 years on multiple aspects of technology from system engineering, network architecture, data center build-out, cloud migration, optimization &amp; modernization, compliance audit &amp; remediation, and big data deployments. He has worked as an IT Director at True Religion Jeans and BCBG, having deep industry expertise in Retail, Manufacturing, and Supply Chain Management. He has over a dozen IT certifications from Microsoft, VMware, Cisco, and NetApp, and additionally a Data Science Graduate Certificate from UC Irvine, while actively pursuing his Masters in Data Science.</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75226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46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7E109B8-C70E-4F27-8F36-1D3CE7460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296275" cy="4581525"/>
          </a:xfrm>
          <a:prstGeom prst="rect">
            <a:avLst/>
          </a:prstGeom>
        </p:spPr>
      </p:pic>
    </p:spTree>
    <p:extLst>
      <p:ext uri="{BB962C8B-B14F-4D97-AF65-F5344CB8AC3E}">
        <p14:creationId xmlns:p14="http://schemas.microsoft.com/office/powerpoint/2010/main" val="313650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F5B2E582-BCB5-4503-BCD7-99EA1226E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5525"/>
            <a:ext cx="8343900" cy="4562475"/>
          </a:xfrm>
          <a:prstGeom prst="rect">
            <a:avLst/>
          </a:prstGeom>
        </p:spPr>
      </p:pic>
    </p:spTree>
    <p:extLst>
      <p:ext uri="{BB962C8B-B14F-4D97-AF65-F5344CB8AC3E}">
        <p14:creationId xmlns:p14="http://schemas.microsoft.com/office/powerpoint/2010/main" val="3011950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F070159-95F2-483B-A1FD-EBC37B3AB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9800"/>
            <a:ext cx="8324850" cy="4648200"/>
          </a:xfrm>
          <a:prstGeom prst="rect">
            <a:avLst/>
          </a:prstGeom>
        </p:spPr>
      </p:pic>
    </p:spTree>
    <p:extLst>
      <p:ext uri="{BB962C8B-B14F-4D97-AF65-F5344CB8AC3E}">
        <p14:creationId xmlns:p14="http://schemas.microsoft.com/office/powerpoint/2010/main" val="269490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567303A2-A0CC-4186-8D33-7A614A6D2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439150" cy="4600575"/>
          </a:xfrm>
          <a:prstGeom prst="rect">
            <a:avLst/>
          </a:prstGeom>
        </p:spPr>
      </p:pic>
    </p:spTree>
    <p:extLst>
      <p:ext uri="{BB962C8B-B14F-4D97-AF65-F5344CB8AC3E}">
        <p14:creationId xmlns:p14="http://schemas.microsoft.com/office/powerpoint/2010/main" val="160268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All US: Percent of Positive Cases</a:t>
            </a:r>
          </a:p>
        </p:txBody>
      </p:sp>
    </p:spTree>
    <p:extLst>
      <p:ext uri="{BB962C8B-B14F-4D97-AF65-F5344CB8AC3E}">
        <p14:creationId xmlns:p14="http://schemas.microsoft.com/office/powerpoint/2010/main" val="218243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C1835A71-4A51-4BE8-9679-88300AEA3D0F}"/>
                  </a:ext>
                </a:extLst>
              </p:cNvPr>
              <p:cNvSpPr txBox="1"/>
              <p:nvPr/>
            </p:nvSpPr>
            <p:spPr>
              <a:xfrm>
                <a:off x="188015" y="0"/>
                <a:ext cx="9048750" cy="1870972"/>
              </a:xfrm>
              <a:prstGeom prst="rect">
                <a:avLst/>
              </a:prstGeom>
            </p:spPr>
            <p:txBody>
              <a:bodyPr>
                <a:noAutofit/>
              </a:bodyPr>
              <a:lstStyle/>
              <a:p>
                <a:r>
                  <a:rPr lang="en-US" sz="2000" dirty="0">
                    <a:solidFill>
                      <a:srgbClr val="000000"/>
                    </a:solidFill>
                  </a:rPr>
                  <a:t>ARIMA(5,1,0) with weak Seasonal Component</a:t>
                </a:r>
              </a:p>
              <a:p>
                <a:endParaRPr lang="en-US" sz="2000" dirty="0">
                  <a:solidFill>
                    <a:srgbClr val="000000"/>
                  </a:solidFill>
                </a:endParaRPr>
              </a:p>
              <a:p>
                <a:r>
                  <a:rPr lang="en-US" dirty="0">
                    <a:solidFill>
                      <a:srgbClr val="000000"/>
                    </a:solidFill>
                  </a:rPr>
                  <a:t>𝜑(𝐵)</a:t>
                </a:r>
                <a:r>
                  <a:rPr lang="en-US" i="1" dirty="0">
                    <a:solidFill>
                      <a:srgbClr val="000000"/>
                    </a:solidFill>
                  </a:rPr>
                  <a:t> </a:t>
                </a:r>
                <a14:m>
                  <m:oMath xmlns:m="http://schemas.openxmlformats.org/officeDocument/2006/math">
                    <m:r>
                      <a:rPr lang="en-US"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𝐵</m:t>
                        </m:r>
                      </m:e>
                      <m:sup>
                        <m:r>
                          <a:rPr lang="en-US" b="0" i="1" smtClean="0">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(1 −</m:t>
                    </m:r>
                    <m:r>
                      <a:rPr lang="en-US" b="0" i="1" smtClean="0">
                        <a:solidFill>
                          <a:srgbClr val="000000"/>
                        </a:solidFill>
                        <a:latin typeface="Cambria Math" panose="02040503050406030204" pitchFamily="18" charset="0"/>
                      </a:rPr>
                      <m:t>𝐵</m:t>
                    </m:r>
                    <m:r>
                      <a:rPr lang="en-US" b="0"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−0.06933989)=</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𝑡</m:t>
                        </m:r>
                      </m:sub>
                    </m:sSub>
                  </m:oMath>
                </a14:m>
                <a:r>
                  <a:rPr lang="en-US" dirty="0"/>
                  <a:t> | </a:t>
                </a:r>
                <a14:m>
                  <m:oMath xmlns:m="http://schemas.openxmlformats.org/officeDocument/2006/math">
                    <m:r>
                      <a:rPr lang="en-US" i="1">
                        <a:solidFill>
                          <a:srgbClr val="000000"/>
                        </a:solidFill>
                        <a:latin typeface="Cambria Math" panose="02040503050406030204" pitchFamily="18" charset="0"/>
                      </a:rPr>
                      <m:t>𝜎</m:t>
                    </m:r>
                    <m:r>
                      <a:rPr lang="en-US" i="1" baseline="-25000">
                        <a:solidFill>
                          <a:srgbClr val="000000"/>
                        </a:solidFill>
                        <a:latin typeface="Cambria Math" panose="02040503050406030204" pitchFamily="18" charset="0"/>
                      </a:rPr>
                      <m:t>𝑎</m:t>
                    </m:r>
                    <m:r>
                      <a:rPr lang="en-US" i="1" baseline="3000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.0000</m:t>
                    </m:r>
                    <m:r>
                      <a:rPr lang="en-US" i="1">
                        <a:solidFill>
                          <a:srgbClr val="000000"/>
                        </a:solidFill>
                        <a:latin typeface="Cambria Math" panose="02040503050406030204" pitchFamily="18" charset="0"/>
                      </a:rPr>
                      <m:t>7670331</m:t>
                    </m:r>
                    <m:r>
                      <a:rPr lang="en-US" b="0" i="1" smtClean="0">
                        <a:solidFill>
                          <a:srgbClr val="000000"/>
                        </a:solidFill>
                        <a:latin typeface="Cambria Math" panose="02040503050406030204" pitchFamily="18" charset="0"/>
                      </a:rPr>
                      <m:t> </m:t>
                    </m:r>
                  </m:oMath>
                </a14:m>
                <a:endParaRPr lang="en-US" dirty="0"/>
              </a:p>
              <a:p>
                <a:r>
                  <a:rPr lang="en-US" dirty="0">
                    <a:solidFill>
                      <a:srgbClr val="000000"/>
                    </a:solidFill>
                  </a:rPr>
                  <a:t>𝜑(𝐵) = (</a:t>
                </a:r>
                <a:r>
                  <a:rPr lang="en-US" dirty="0"/>
                  <a:t>-0.6430723, -0.5761955, -0.3779660, -0.2416430, -0.2099551)</a:t>
                </a:r>
              </a:p>
            </p:txBody>
          </p:sp>
        </mc:Choice>
        <mc:Fallback xmlns="">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188015" y="0"/>
                <a:ext cx="9048750" cy="1870972"/>
              </a:xfrm>
              <a:prstGeom prst="rect">
                <a:avLst/>
              </a:prstGeom>
              <a:blipFill>
                <a:blip r:embed="rId2"/>
                <a:stretch>
                  <a:fillRect l="-741" t="-1629"/>
                </a:stretch>
              </a:blipFill>
            </p:spPr>
            <p:txBody>
              <a:bodyPr/>
              <a:lstStyle/>
              <a:p>
                <a:r>
                  <a:rPr lang="en-US">
                    <a:noFill/>
                  </a:rPr>
                  <a:t> </a:t>
                </a:r>
              </a:p>
            </p:txBody>
          </p:sp>
        </mc:Fallback>
      </mc:AlternateContent>
    </p:spTree>
    <p:extLst>
      <p:ext uri="{BB962C8B-B14F-4D97-AF65-F5344CB8AC3E}">
        <p14:creationId xmlns:p14="http://schemas.microsoft.com/office/powerpoint/2010/main" val="243865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7E5866C-C150-49E0-B98C-196629011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7900"/>
            <a:ext cx="8296275" cy="4610100"/>
          </a:xfrm>
          <a:prstGeom prst="rect">
            <a:avLst/>
          </a:prstGeom>
        </p:spPr>
      </p:pic>
    </p:spTree>
    <p:extLst>
      <p:ext uri="{BB962C8B-B14F-4D97-AF65-F5344CB8AC3E}">
        <p14:creationId xmlns:p14="http://schemas.microsoft.com/office/powerpoint/2010/main" val="151099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44E357F1-D7B9-47F1-B22E-BB25FC634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30" y="2333625"/>
            <a:ext cx="8220075" cy="4524375"/>
          </a:xfrm>
          <a:prstGeom prst="rect">
            <a:avLst/>
          </a:prstGeom>
        </p:spPr>
      </p:pic>
    </p:spTree>
    <p:extLst>
      <p:ext uri="{BB962C8B-B14F-4D97-AF65-F5344CB8AC3E}">
        <p14:creationId xmlns:p14="http://schemas.microsoft.com/office/powerpoint/2010/main" val="305972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4BDD0EA-D688-41DC-9C73-DC7144811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96275" cy="4572000"/>
          </a:xfrm>
          <a:prstGeom prst="rect">
            <a:avLst/>
          </a:prstGeom>
        </p:spPr>
      </p:pic>
    </p:spTree>
    <p:extLst>
      <p:ext uri="{BB962C8B-B14F-4D97-AF65-F5344CB8AC3E}">
        <p14:creationId xmlns:p14="http://schemas.microsoft.com/office/powerpoint/2010/main" val="424504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29931-635F-4451-AC16-BFD3FEAE1147}"/>
              </a:ext>
            </a:extLst>
          </p:cNvPr>
          <p:cNvSpPr txBox="1"/>
          <p:nvPr/>
        </p:nvSpPr>
        <p:spPr>
          <a:xfrm>
            <a:off x="212666" y="121138"/>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Introductions: Style 2</a:t>
            </a:r>
          </a:p>
        </p:txBody>
      </p:sp>
      <p:sp>
        <p:nvSpPr>
          <p:cNvPr id="3" name="TextBox 2">
            <a:extLst>
              <a:ext uri="{FF2B5EF4-FFF2-40B4-BE49-F238E27FC236}">
                <a16:creationId xmlns:a16="http://schemas.microsoft.com/office/drawing/2014/main" id="{56904011-E531-4E7F-A69B-D129A9AD9FE6}"/>
              </a:ext>
            </a:extLst>
          </p:cNvPr>
          <p:cNvSpPr txBox="1"/>
          <p:nvPr/>
        </p:nvSpPr>
        <p:spPr>
          <a:xfrm>
            <a:off x="212666" y="3874540"/>
            <a:ext cx="11035906" cy="2862322"/>
          </a:xfrm>
          <a:prstGeom prst="rect">
            <a:avLst/>
          </a:prstGeom>
          <a:noFill/>
        </p:spPr>
        <p:txBody>
          <a:bodyPr wrap="square" rtlCol="0">
            <a:spAutoFit/>
          </a:bodyPr>
          <a:lstStyle/>
          <a:p>
            <a:r>
              <a:rPr lang="en-US" b="1" dirty="0">
                <a:latin typeface="Segoe UI Light" panose="020B0502040204020203" pitchFamily="34" charset="0"/>
                <a:cs typeface="Segoe UI Light" panose="020B0502040204020203" pitchFamily="34" charset="0"/>
              </a:rPr>
              <a:t>Jeremy Otsap – Technical Director, Cloud &amp; Data Architecture </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Started as IT Support in 2000</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Freelanced IT Admin &amp; Troubleshooting 2004</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System Admin &amp; Network Engineer in 2005</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Director of Network Services 2010</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Principal Cloud Architect 2015</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Global Cloud Architect &amp; Transformation Strategist 2017</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Technical Director &amp; Principal Cloud &amp; Data Architect 2019</a:t>
            </a:r>
          </a:p>
          <a:p>
            <a:pPr marL="285750" indent="-2857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10 units left in Masters of Data Science</a:t>
            </a:r>
          </a:p>
          <a:p>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7597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437D8B88-8BDA-4BEC-90F4-3EB128759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8258175" cy="4572000"/>
          </a:xfrm>
          <a:prstGeom prst="rect">
            <a:avLst/>
          </a:prstGeom>
        </p:spPr>
      </p:pic>
    </p:spTree>
    <p:extLst>
      <p:ext uri="{BB962C8B-B14F-4D97-AF65-F5344CB8AC3E}">
        <p14:creationId xmlns:p14="http://schemas.microsoft.com/office/powerpoint/2010/main" val="1241011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967407" y="3198167"/>
            <a:ext cx="7673009" cy="830997"/>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Univariate Time Series Models </a:t>
            </a:r>
          </a:p>
          <a:p>
            <a:r>
              <a:rPr lang="en-US" sz="2400" b="1" dirty="0">
                <a:latin typeface="Segoe UI Light" panose="020B0502040204020203" pitchFamily="34" charset="0"/>
                <a:cs typeface="Segoe UI Light" panose="020B0502040204020203" pitchFamily="34" charset="0"/>
              </a:rPr>
              <a:t>CA: Percent of Positive Cases</a:t>
            </a:r>
          </a:p>
        </p:txBody>
      </p:sp>
    </p:spTree>
    <p:extLst>
      <p:ext uri="{BB962C8B-B14F-4D97-AF65-F5344CB8AC3E}">
        <p14:creationId xmlns:p14="http://schemas.microsoft.com/office/powerpoint/2010/main" val="2444623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C1835A71-4A51-4BE8-9679-88300AEA3D0F}"/>
                  </a:ext>
                </a:extLst>
              </p:cNvPr>
              <p:cNvSpPr txBox="1"/>
              <p:nvPr/>
            </p:nvSpPr>
            <p:spPr>
              <a:xfrm>
                <a:off x="120512" y="0"/>
                <a:ext cx="10812531" cy="1870972"/>
              </a:xfrm>
              <a:prstGeom prst="rect">
                <a:avLst/>
              </a:prstGeom>
            </p:spPr>
            <p:txBody>
              <a:bodyPr>
                <a:noAutofit/>
              </a:bodyPr>
              <a:lstStyle/>
              <a:p>
                <a:r>
                  <a:rPr lang="en-US" sz="2000" dirty="0">
                    <a:solidFill>
                      <a:srgbClr val="000000"/>
                    </a:solidFill>
                  </a:rPr>
                  <a:t>AR(10) with moderate Seasonal Component</a:t>
                </a:r>
              </a:p>
              <a:p>
                <a:endParaRPr lang="en-US" sz="2000" dirty="0">
                  <a:solidFill>
                    <a:srgbClr val="000000"/>
                  </a:solidFill>
                </a:endParaRPr>
              </a:p>
              <a:p>
                <a:r>
                  <a:rPr lang="en-US" dirty="0">
                    <a:solidFill>
                      <a:srgbClr val="000000"/>
                    </a:solidFill>
                  </a:rPr>
                  <a:t>𝜑(𝐵)</a:t>
                </a:r>
                <a:r>
                  <a:rPr lang="en-US" i="1" dirty="0">
                    <a:solidFill>
                      <a:srgbClr val="000000"/>
                    </a:solidFill>
                  </a:rPr>
                  <a:t> </a:t>
                </a:r>
                <a14:m>
                  <m:oMath xmlns:m="http://schemas.openxmlformats.org/officeDocument/2006/math">
                    <m:r>
                      <a:rPr lang="en-US"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𝐵</m:t>
                        </m:r>
                      </m:e>
                      <m:sup>
                        <m:r>
                          <a:rPr lang="en-US" b="0" i="1" smtClean="0">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−6.789022)=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𝑎</m:t>
                        </m:r>
                      </m:e>
                      <m:sub>
                        <m:r>
                          <a:rPr lang="en-US" i="1">
                            <a:solidFill>
                              <a:srgbClr val="000000"/>
                            </a:solidFill>
                            <a:latin typeface="Cambria Math" panose="02040503050406030204" pitchFamily="18" charset="0"/>
                          </a:rPr>
                          <m:t>𝑡</m:t>
                        </m:r>
                      </m:sub>
                    </m:sSub>
                  </m:oMath>
                </a14:m>
                <a:r>
                  <a:rPr lang="en-US" dirty="0"/>
                  <a:t> | </a:t>
                </a:r>
                <a14:m>
                  <m:oMath xmlns:m="http://schemas.openxmlformats.org/officeDocument/2006/math">
                    <m:r>
                      <a:rPr lang="en-US" i="1">
                        <a:solidFill>
                          <a:srgbClr val="000000"/>
                        </a:solidFill>
                        <a:latin typeface="Cambria Math" panose="02040503050406030204" pitchFamily="18" charset="0"/>
                      </a:rPr>
                      <m:t>𝜎</m:t>
                    </m:r>
                    <m:r>
                      <a:rPr lang="en-US" i="1" baseline="-25000">
                        <a:solidFill>
                          <a:srgbClr val="000000"/>
                        </a:solidFill>
                        <a:latin typeface="Cambria Math" panose="02040503050406030204" pitchFamily="18" charset="0"/>
                      </a:rPr>
                      <m:t>𝑎</m:t>
                    </m:r>
                    <m:r>
                      <a:rPr lang="en-US" i="1" baseline="3000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=1.977389</m:t>
                    </m:r>
                  </m:oMath>
                </a14:m>
                <a:endParaRPr lang="en-US" dirty="0"/>
              </a:p>
              <a:p>
                <a:r>
                  <a:rPr lang="en-US" dirty="0">
                    <a:solidFill>
                      <a:srgbClr val="000000"/>
                    </a:solidFill>
                  </a:rPr>
                  <a:t>𝜑(𝐵) = (</a:t>
                </a:r>
                <a:r>
                  <a:rPr lang="en-US" dirty="0"/>
                  <a:t>0.35856003, 0.02721666, -0.13710135, -0.01253323, -0.06765883, 0.10781375, -0.31933043, 0.17204556, -0.17425925, -0.17743788) </a:t>
                </a:r>
              </a:p>
            </p:txBody>
          </p:sp>
        </mc:Choice>
        <mc:Fallback xmlns="">
          <p:sp>
            <p:nvSpPr>
              <p:cNvPr id="2" name="Object 4">
                <a:extLst>
                  <a:ext uri="{FF2B5EF4-FFF2-40B4-BE49-F238E27FC236}">
                    <a16:creationId xmlns:a16="http://schemas.microsoft.com/office/drawing/2014/main" id="{C1835A71-4A51-4BE8-9679-88300AEA3D0F}"/>
                  </a:ext>
                </a:extLst>
              </p:cNvPr>
              <p:cNvSpPr txBox="1">
                <a:spLocks noRot="1" noChangeAspect="1" noMove="1" noResize="1" noEditPoints="1" noAdjustHandles="1" noChangeArrowheads="1" noChangeShapeType="1" noTextEdit="1"/>
              </p:cNvSpPr>
              <p:nvPr/>
            </p:nvSpPr>
            <p:spPr>
              <a:xfrm>
                <a:off x="120512" y="0"/>
                <a:ext cx="10812531" cy="1870972"/>
              </a:xfrm>
              <a:prstGeom prst="rect">
                <a:avLst/>
              </a:prstGeom>
              <a:blipFill>
                <a:blip r:embed="rId2"/>
                <a:stretch>
                  <a:fillRect l="-620" t="-1629"/>
                </a:stretch>
              </a:blipFill>
            </p:spPr>
            <p:txBody>
              <a:bodyPr/>
              <a:lstStyle/>
              <a:p>
                <a:r>
                  <a:rPr lang="en-US">
                    <a:noFill/>
                  </a:rPr>
                  <a:t> </a:t>
                </a:r>
              </a:p>
            </p:txBody>
          </p:sp>
        </mc:Fallback>
      </mc:AlternateContent>
    </p:spTree>
    <p:extLst>
      <p:ext uri="{BB962C8B-B14F-4D97-AF65-F5344CB8AC3E}">
        <p14:creationId xmlns:p14="http://schemas.microsoft.com/office/powerpoint/2010/main" val="87065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471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0AC7094B-1D62-4F9B-9BD0-AEE8061A6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6950"/>
            <a:ext cx="8353425" cy="4591050"/>
          </a:xfrm>
          <a:prstGeom prst="rect">
            <a:avLst/>
          </a:prstGeom>
        </p:spPr>
      </p:pic>
    </p:spTree>
    <p:extLst>
      <p:ext uri="{BB962C8B-B14F-4D97-AF65-F5344CB8AC3E}">
        <p14:creationId xmlns:p14="http://schemas.microsoft.com/office/powerpoint/2010/main" val="3979940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FAE9D3C-8B83-4435-BFE2-5F05657C7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191500" cy="4600575"/>
          </a:xfrm>
          <a:prstGeom prst="rect">
            <a:avLst/>
          </a:prstGeom>
        </p:spPr>
      </p:pic>
    </p:spTree>
    <p:extLst>
      <p:ext uri="{BB962C8B-B14F-4D97-AF65-F5344CB8AC3E}">
        <p14:creationId xmlns:p14="http://schemas.microsoft.com/office/powerpoint/2010/main" val="29857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39D77A85-D864-438E-84CD-FB1E77A9D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7900"/>
            <a:ext cx="8334375" cy="4610100"/>
          </a:xfrm>
          <a:prstGeom prst="rect">
            <a:avLst/>
          </a:prstGeom>
        </p:spPr>
      </p:pic>
    </p:spTree>
    <p:extLst>
      <p:ext uri="{BB962C8B-B14F-4D97-AF65-F5344CB8AC3E}">
        <p14:creationId xmlns:p14="http://schemas.microsoft.com/office/powerpoint/2010/main" val="921102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A39E4C4-9630-4A41-B9CC-77B397831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229600" cy="4600575"/>
          </a:xfrm>
          <a:prstGeom prst="rect">
            <a:avLst/>
          </a:prstGeom>
        </p:spPr>
      </p:pic>
    </p:spTree>
    <p:extLst>
      <p:ext uri="{BB962C8B-B14F-4D97-AF65-F5344CB8AC3E}">
        <p14:creationId xmlns:p14="http://schemas.microsoft.com/office/powerpoint/2010/main" val="1111754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28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47FBD-25D0-4BAA-B95D-2EF3A8EEFD75}"/>
              </a:ext>
            </a:extLst>
          </p:cNvPr>
          <p:cNvSpPr txBox="1"/>
          <p:nvPr/>
        </p:nvSpPr>
        <p:spPr>
          <a:xfrm>
            <a:off x="546493" y="3198167"/>
            <a:ext cx="3975652"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Data Quality</a:t>
            </a:r>
          </a:p>
        </p:txBody>
      </p:sp>
    </p:spTree>
    <p:extLst>
      <p:ext uri="{BB962C8B-B14F-4D97-AF65-F5344CB8AC3E}">
        <p14:creationId xmlns:p14="http://schemas.microsoft.com/office/powerpoint/2010/main" val="11547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D0215FA-2A5B-40E1-B7DC-2261C9C1AAE0}"/>
              </a:ext>
            </a:extLst>
          </p:cNvPr>
          <p:cNvGraphicFramePr>
            <a:graphicFrameLocks noGrp="1"/>
          </p:cNvGraphicFramePr>
          <p:nvPr>
            <p:extLst>
              <p:ext uri="{D42A27DB-BD31-4B8C-83A1-F6EECF244321}">
                <p14:modId xmlns:p14="http://schemas.microsoft.com/office/powerpoint/2010/main" val="2130647489"/>
              </p:ext>
            </p:extLst>
          </p:nvPr>
        </p:nvGraphicFramePr>
        <p:xfrm>
          <a:off x="202650" y="204433"/>
          <a:ext cx="1459110" cy="5867840"/>
        </p:xfrm>
        <a:graphic>
          <a:graphicData uri="http://schemas.openxmlformats.org/drawingml/2006/table">
            <a:tbl>
              <a:tblPr>
                <a:tableStyleId>{1FECB4D8-DB02-4DC6-A0A2-4F2EBAE1DC90}</a:tableStyleId>
              </a:tblPr>
              <a:tblGrid>
                <a:gridCol w="857414">
                  <a:extLst>
                    <a:ext uri="{9D8B030D-6E8A-4147-A177-3AD203B41FA5}">
                      <a16:colId xmlns:a16="http://schemas.microsoft.com/office/drawing/2014/main" val="2990795038"/>
                    </a:ext>
                  </a:extLst>
                </a:gridCol>
                <a:gridCol w="601696">
                  <a:extLst>
                    <a:ext uri="{9D8B030D-6E8A-4147-A177-3AD203B41FA5}">
                      <a16:colId xmlns:a16="http://schemas.microsoft.com/office/drawing/2014/main" val="1934625317"/>
                    </a:ext>
                  </a:extLst>
                </a:gridCol>
              </a:tblGrid>
              <a:tr h="246268">
                <a:tc>
                  <a:txBody>
                    <a:bodyPr/>
                    <a:lstStyle/>
                    <a:p>
                      <a:pPr algn="l" fontAlgn="b"/>
                      <a:r>
                        <a:rPr lang="en-US" sz="1400" b="1" u="none" strike="noStrike" dirty="0">
                          <a:effectLst/>
                        </a:rPr>
                        <a:t>State</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tc>
                  <a:txBody>
                    <a:bodyPr/>
                    <a:lstStyle/>
                    <a:p>
                      <a:pPr algn="l" fontAlgn="b"/>
                      <a:r>
                        <a:rPr lang="en-US" sz="1400" b="1" u="none" strike="noStrike" dirty="0">
                          <a:effectLst/>
                        </a:rPr>
                        <a:t>Data Points</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extLst>
                  <a:ext uri="{0D108BD9-81ED-4DB2-BD59-A6C34878D82A}">
                    <a16:rowId xmlns:a16="http://schemas.microsoft.com/office/drawing/2014/main" val="3652714653"/>
                  </a:ext>
                </a:extLst>
              </a:tr>
              <a:tr h="129641">
                <a:tc>
                  <a:txBody>
                    <a:bodyPr/>
                    <a:lstStyle/>
                    <a:p>
                      <a:pPr algn="l" fontAlgn="b"/>
                      <a:r>
                        <a:rPr lang="en-US" sz="1400" b="1" u="none" strike="noStrike">
                          <a:effectLst/>
                        </a:rPr>
                        <a:t>AK</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400995249"/>
                  </a:ext>
                </a:extLst>
              </a:tr>
              <a:tr h="129641">
                <a:tc>
                  <a:txBody>
                    <a:bodyPr/>
                    <a:lstStyle/>
                    <a:p>
                      <a:pPr algn="l" fontAlgn="b"/>
                      <a:r>
                        <a:rPr lang="en-US" sz="1400" b="1" u="none" strike="noStrike">
                          <a:effectLst/>
                        </a:rPr>
                        <a:t>AL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706001164"/>
                  </a:ext>
                </a:extLst>
              </a:tr>
              <a:tr h="129641">
                <a:tc>
                  <a:txBody>
                    <a:bodyPr/>
                    <a:lstStyle/>
                    <a:p>
                      <a:pPr algn="l" fontAlgn="b"/>
                      <a:r>
                        <a:rPr lang="en-US" sz="1400" b="1" u="none" strike="noStrike">
                          <a:effectLst/>
                        </a:rPr>
                        <a:t>AR</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246787533"/>
                  </a:ext>
                </a:extLst>
              </a:tr>
              <a:tr h="129641">
                <a:tc>
                  <a:txBody>
                    <a:bodyPr/>
                    <a:lstStyle/>
                    <a:p>
                      <a:pPr algn="l" fontAlgn="b"/>
                      <a:r>
                        <a:rPr lang="en-US" sz="1400" b="1" u="none" strike="noStrike">
                          <a:effectLst/>
                        </a:rPr>
                        <a:t>AZ</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111653058"/>
                  </a:ext>
                </a:extLst>
              </a:tr>
              <a:tr h="129641">
                <a:tc>
                  <a:txBody>
                    <a:bodyPr/>
                    <a:lstStyle/>
                    <a:p>
                      <a:pPr algn="l" fontAlgn="b"/>
                      <a:r>
                        <a:rPr lang="en-US" sz="1400" b="1" u="none" strike="noStrike">
                          <a:effectLst/>
                        </a:rPr>
                        <a:t>CA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183021137"/>
                  </a:ext>
                </a:extLst>
              </a:tr>
              <a:tr h="129641">
                <a:tc>
                  <a:txBody>
                    <a:bodyPr/>
                    <a:lstStyle/>
                    <a:p>
                      <a:pPr algn="l" fontAlgn="b"/>
                      <a:r>
                        <a:rPr lang="en-US" sz="1400" b="1" u="none" strike="noStrike">
                          <a:effectLst/>
                        </a:rPr>
                        <a:t>CO</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23701453"/>
                  </a:ext>
                </a:extLst>
              </a:tr>
              <a:tr h="129641">
                <a:tc>
                  <a:txBody>
                    <a:bodyPr/>
                    <a:lstStyle/>
                    <a:p>
                      <a:pPr algn="l" fontAlgn="b"/>
                      <a:r>
                        <a:rPr lang="en-US" sz="1400" b="1" u="none" strike="noStrike">
                          <a:effectLst/>
                        </a:rPr>
                        <a:t>CT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17123248"/>
                  </a:ext>
                </a:extLst>
              </a:tr>
              <a:tr h="129641">
                <a:tc>
                  <a:txBody>
                    <a:bodyPr/>
                    <a:lstStyle/>
                    <a:p>
                      <a:pPr algn="l" fontAlgn="b"/>
                      <a:r>
                        <a:rPr lang="en-US" sz="1400" b="1" u="none" strike="noStrike">
                          <a:effectLst/>
                        </a:rPr>
                        <a:t>DC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754097540"/>
                  </a:ext>
                </a:extLst>
              </a:tr>
              <a:tr h="129641">
                <a:tc>
                  <a:txBody>
                    <a:bodyPr/>
                    <a:lstStyle/>
                    <a:p>
                      <a:pPr algn="l" fontAlgn="b"/>
                      <a:r>
                        <a:rPr lang="en-US" sz="1400" b="1" u="none" strike="noStrike">
                          <a:effectLst/>
                        </a:rPr>
                        <a:t>DE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98403142"/>
                  </a:ext>
                </a:extLst>
              </a:tr>
              <a:tr h="129641">
                <a:tc>
                  <a:txBody>
                    <a:bodyPr/>
                    <a:lstStyle/>
                    <a:p>
                      <a:pPr algn="l" fontAlgn="b"/>
                      <a:r>
                        <a:rPr lang="en-US" sz="1400" b="1" u="none" strike="noStrike">
                          <a:effectLst/>
                        </a:rPr>
                        <a:t>FL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297</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334423626"/>
                  </a:ext>
                </a:extLst>
              </a:tr>
              <a:tr h="129641">
                <a:tc>
                  <a:txBody>
                    <a:bodyPr/>
                    <a:lstStyle/>
                    <a:p>
                      <a:pPr algn="l" fontAlgn="b"/>
                      <a:r>
                        <a:rPr lang="en-US" sz="1400" b="1" u="none" strike="noStrike">
                          <a:effectLst/>
                        </a:rPr>
                        <a:t>GA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041442721"/>
                  </a:ext>
                </a:extLst>
              </a:tr>
              <a:tr h="129641">
                <a:tc>
                  <a:txBody>
                    <a:bodyPr/>
                    <a:lstStyle/>
                    <a:p>
                      <a:pPr algn="l" fontAlgn="b"/>
                      <a:r>
                        <a:rPr lang="en-US" sz="1400" b="1" u="none" strike="noStrike">
                          <a:effectLst/>
                        </a:rPr>
                        <a:t>HI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673628232"/>
                  </a:ext>
                </a:extLst>
              </a:tr>
              <a:tr h="129641">
                <a:tc>
                  <a:txBody>
                    <a:bodyPr/>
                    <a:lstStyle/>
                    <a:p>
                      <a:pPr algn="l" fontAlgn="b"/>
                      <a:r>
                        <a:rPr lang="en-US" sz="1400" b="1" u="none" strike="noStrike">
                          <a:effectLst/>
                        </a:rPr>
                        <a:t>IA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758923220"/>
                  </a:ext>
                </a:extLst>
              </a:tr>
              <a:tr h="129641">
                <a:tc>
                  <a:txBody>
                    <a:bodyPr/>
                    <a:lstStyle/>
                    <a:p>
                      <a:pPr algn="l" fontAlgn="b"/>
                      <a:r>
                        <a:rPr lang="en-US" sz="1400" b="1" u="none" strike="noStrike">
                          <a:effectLst/>
                        </a:rPr>
                        <a:t>ID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37049391"/>
                  </a:ext>
                </a:extLst>
              </a:tr>
              <a:tr h="129641">
                <a:tc>
                  <a:txBody>
                    <a:bodyPr/>
                    <a:lstStyle/>
                    <a:p>
                      <a:pPr algn="l" fontAlgn="b"/>
                      <a:r>
                        <a:rPr lang="en-US" sz="1400" b="1" u="none" strike="noStrike">
                          <a:effectLst/>
                        </a:rPr>
                        <a:t>IL</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038721685"/>
                  </a:ext>
                </a:extLst>
              </a:tr>
              <a:tr h="129641">
                <a:tc>
                  <a:txBody>
                    <a:bodyPr/>
                    <a:lstStyle/>
                    <a:p>
                      <a:pPr algn="l" fontAlgn="b"/>
                      <a:r>
                        <a:rPr lang="en-US" sz="1400" b="1" u="none" strike="noStrike">
                          <a:effectLst/>
                        </a:rPr>
                        <a:t>IN</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268</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469590940"/>
                  </a:ext>
                </a:extLst>
              </a:tr>
              <a:tr h="129641">
                <a:tc>
                  <a:txBody>
                    <a:bodyPr/>
                    <a:lstStyle/>
                    <a:p>
                      <a:pPr algn="l" fontAlgn="b"/>
                      <a:r>
                        <a:rPr lang="en-US" sz="1400" b="1" u="none" strike="noStrike">
                          <a:effectLst/>
                        </a:rPr>
                        <a:t>KS</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010526025"/>
                  </a:ext>
                </a:extLst>
              </a:tr>
              <a:tr h="129641">
                <a:tc>
                  <a:txBody>
                    <a:bodyPr/>
                    <a:lstStyle/>
                    <a:p>
                      <a:pPr algn="l" fontAlgn="b"/>
                      <a:r>
                        <a:rPr lang="en-US" sz="1400" b="1" u="none" strike="noStrike">
                          <a:effectLst/>
                        </a:rPr>
                        <a:t>KY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547235856"/>
                  </a:ext>
                </a:extLst>
              </a:tr>
              <a:tr h="129641">
                <a:tc>
                  <a:txBody>
                    <a:bodyPr/>
                    <a:lstStyle/>
                    <a:p>
                      <a:pPr algn="l" fontAlgn="b"/>
                      <a:r>
                        <a:rPr lang="en-US" sz="1400" b="1" u="none" strike="noStrike">
                          <a:effectLst/>
                        </a:rPr>
                        <a:t>LA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884675607"/>
                  </a:ext>
                </a:extLst>
              </a:tr>
              <a:tr h="129641">
                <a:tc>
                  <a:txBody>
                    <a:bodyPr/>
                    <a:lstStyle/>
                    <a:p>
                      <a:pPr algn="l" fontAlgn="b"/>
                      <a:r>
                        <a:rPr lang="en-US" sz="1400" b="1" u="none" strike="noStrike">
                          <a:effectLst/>
                        </a:rPr>
                        <a:t>MA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304</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22804147"/>
                  </a:ext>
                </a:extLst>
              </a:tr>
              <a:tr h="129641">
                <a:tc>
                  <a:txBody>
                    <a:bodyPr/>
                    <a:lstStyle/>
                    <a:p>
                      <a:pPr algn="l" fontAlgn="b"/>
                      <a:r>
                        <a:rPr lang="en-US" sz="1400" b="1" u="none" strike="noStrike" dirty="0">
                          <a:effectLst/>
                        </a:rPr>
                        <a:t>MD</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94508061"/>
                  </a:ext>
                </a:extLst>
              </a:tr>
              <a:tr h="129641">
                <a:tc>
                  <a:txBody>
                    <a:bodyPr/>
                    <a:lstStyle/>
                    <a:p>
                      <a:pPr algn="l" fontAlgn="b"/>
                      <a:r>
                        <a:rPr lang="en-US" sz="1400" b="1" u="none" strike="noStrike">
                          <a:effectLst/>
                        </a:rPr>
                        <a:t>ME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95066912"/>
                  </a:ext>
                </a:extLst>
              </a:tr>
              <a:tr h="129641">
                <a:tc>
                  <a:txBody>
                    <a:bodyPr/>
                    <a:lstStyle/>
                    <a:p>
                      <a:pPr algn="l" fontAlgn="b"/>
                      <a:r>
                        <a:rPr lang="en-US" sz="1400" b="1" u="none" strike="noStrike" dirty="0">
                          <a:effectLst/>
                        </a:rPr>
                        <a:t>MI</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265</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47730696"/>
                  </a:ext>
                </a:extLst>
              </a:tr>
              <a:tr h="129641">
                <a:tc>
                  <a:txBody>
                    <a:bodyPr/>
                    <a:lstStyle/>
                    <a:p>
                      <a:pPr algn="l" fontAlgn="b"/>
                      <a:r>
                        <a:rPr lang="en-US" sz="1400" b="1" i="0" u="none" strike="noStrike" dirty="0">
                          <a:solidFill>
                            <a:srgbClr val="000000"/>
                          </a:solidFill>
                          <a:effectLst/>
                          <a:latin typeface="Calibri" panose="020F0502020204030204" pitchFamily="34" charset="0"/>
                        </a:rPr>
                        <a:t>MN</a:t>
                      </a:r>
                    </a:p>
                  </a:txBody>
                  <a:tcPr marL="4120" marR="4120" marT="4120" marB="0" anchor="b"/>
                </a:tc>
                <a:tc>
                  <a:txBody>
                    <a:bodyPr/>
                    <a:lstStyle/>
                    <a:p>
                      <a:pPr algn="l" fontAlgn="b"/>
                      <a:r>
                        <a:rPr lang="en-US" sz="1400" b="1" i="0" u="none" strike="noStrike" dirty="0">
                          <a:solidFill>
                            <a:srgbClr val="000000"/>
                          </a:solidFill>
                          <a:effectLst/>
                          <a:latin typeface="Calibri" panose="020F0502020204030204" pitchFamily="34" charset="0"/>
                        </a:rPr>
                        <a:t>260</a:t>
                      </a:r>
                    </a:p>
                  </a:txBody>
                  <a:tcPr marL="4120" marR="4120" marT="4120" marB="0" anchor="b"/>
                </a:tc>
                <a:extLst>
                  <a:ext uri="{0D108BD9-81ED-4DB2-BD59-A6C34878D82A}">
                    <a16:rowId xmlns:a16="http://schemas.microsoft.com/office/drawing/2014/main" val="370184032"/>
                  </a:ext>
                </a:extLst>
              </a:tr>
              <a:tr h="129641">
                <a:tc>
                  <a:txBody>
                    <a:bodyPr/>
                    <a:lstStyle/>
                    <a:p>
                      <a:pPr algn="l" fontAlgn="b"/>
                      <a:r>
                        <a:rPr lang="en-US" sz="1400" b="1" i="0" u="none" strike="noStrike" dirty="0">
                          <a:solidFill>
                            <a:srgbClr val="000000"/>
                          </a:solidFill>
                          <a:effectLst/>
                          <a:latin typeface="Calibri" panose="020F0502020204030204" pitchFamily="34" charset="0"/>
                        </a:rPr>
                        <a:t>MO</a:t>
                      </a:r>
                    </a:p>
                  </a:txBody>
                  <a:tcPr marL="4120" marR="4120" marT="4120" marB="0" anchor="b"/>
                </a:tc>
                <a:tc>
                  <a:txBody>
                    <a:bodyPr/>
                    <a:lstStyle/>
                    <a:p>
                      <a:pPr algn="l" fontAlgn="b"/>
                      <a:r>
                        <a:rPr lang="en-US" sz="1400" b="1" i="0" u="none" strike="noStrike" dirty="0">
                          <a:solidFill>
                            <a:srgbClr val="000000"/>
                          </a:solidFill>
                          <a:effectLst/>
                          <a:latin typeface="Calibri" panose="020F0502020204030204" pitchFamily="34" charset="0"/>
                        </a:rPr>
                        <a:t>259</a:t>
                      </a:r>
                    </a:p>
                  </a:txBody>
                  <a:tcPr marL="4120" marR="4120" marT="4120" marB="0" anchor="b"/>
                </a:tc>
                <a:extLst>
                  <a:ext uri="{0D108BD9-81ED-4DB2-BD59-A6C34878D82A}">
                    <a16:rowId xmlns:a16="http://schemas.microsoft.com/office/drawing/2014/main" val="987615987"/>
                  </a:ext>
                </a:extLst>
              </a:tr>
            </a:tbl>
          </a:graphicData>
        </a:graphic>
      </p:graphicFrame>
      <p:graphicFrame>
        <p:nvGraphicFramePr>
          <p:cNvPr id="3" name="Table 2">
            <a:extLst>
              <a:ext uri="{FF2B5EF4-FFF2-40B4-BE49-F238E27FC236}">
                <a16:creationId xmlns:a16="http://schemas.microsoft.com/office/drawing/2014/main" id="{B23830D5-484E-470C-9A04-EFF81A9318E5}"/>
              </a:ext>
            </a:extLst>
          </p:cNvPr>
          <p:cNvGraphicFramePr>
            <a:graphicFrameLocks noGrp="1"/>
          </p:cNvGraphicFramePr>
          <p:nvPr>
            <p:extLst>
              <p:ext uri="{D42A27DB-BD31-4B8C-83A1-F6EECF244321}">
                <p14:modId xmlns:p14="http://schemas.microsoft.com/office/powerpoint/2010/main" val="1332358308"/>
              </p:ext>
            </p:extLst>
          </p:nvPr>
        </p:nvGraphicFramePr>
        <p:xfrm>
          <a:off x="2019892" y="204433"/>
          <a:ext cx="1459109" cy="6085320"/>
        </p:xfrm>
        <a:graphic>
          <a:graphicData uri="http://schemas.openxmlformats.org/drawingml/2006/table">
            <a:tbl>
              <a:tblPr>
                <a:tableStyleId>{FABFCF23-3B69-468F-B69F-88F6DE6A72F2}</a:tableStyleId>
              </a:tblPr>
              <a:tblGrid>
                <a:gridCol w="857414">
                  <a:extLst>
                    <a:ext uri="{9D8B030D-6E8A-4147-A177-3AD203B41FA5}">
                      <a16:colId xmlns:a16="http://schemas.microsoft.com/office/drawing/2014/main" val="4036596656"/>
                    </a:ext>
                  </a:extLst>
                </a:gridCol>
                <a:gridCol w="601695">
                  <a:extLst>
                    <a:ext uri="{9D8B030D-6E8A-4147-A177-3AD203B41FA5}">
                      <a16:colId xmlns:a16="http://schemas.microsoft.com/office/drawing/2014/main" val="2267739186"/>
                    </a:ext>
                  </a:extLst>
                </a:gridCol>
              </a:tblGrid>
              <a:tr h="246268">
                <a:tc>
                  <a:txBody>
                    <a:bodyPr/>
                    <a:lstStyle/>
                    <a:p>
                      <a:pPr algn="l" fontAlgn="b"/>
                      <a:r>
                        <a:rPr lang="en-US" sz="1400" b="1" u="none" strike="noStrike" dirty="0">
                          <a:effectLst/>
                        </a:rPr>
                        <a:t>State</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tc>
                  <a:txBody>
                    <a:bodyPr/>
                    <a:lstStyle/>
                    <a:p>
                      <a:pPr algn="l" fontAlgn="b"/>
                      <a:r>
                        <a:rPr lang="en-US" sz="1400" b="1" u="none" strike="noStrike" dirty="0">
                          <a:effectLst/>
                        </a:rPr>
                        <a:t>Data Points</a:t>
                      </a:r>
                      <a:endParaRPr lang="en-US" sz="1400" b="1" i="0" u="none" strike="noStrike" dirty="0">
                        <a:solidFill>
                          <a:srgbClr val="000000"/>
                        </a:solidFill>
                        <a:effectLst/>
                        <a:latin typeface="Calibri" panose="020F0502020204030204" pitchFamily="34" charset="0"/>
                      </a:endParaRPr>
                    </a:p>
                  </a:txBody>
                  <a:tcPr marL="4120" marR="4120" marT="4120" marB="0" anchor="b">
                    <a:solidFill>
                      <a:srgbClr val="00B0F0"/>
                    </a:solidFill>
                  </a:tcPr>
                </a:tc>
                <a:extLst>
                  <a:ext uri="{0D108BD9-81ED-4DB2-BD59-A6C34878D82A}">
                    <a16:rowId xmlns:a16="http://schemas.microsoft.com/office/drawing/2014/main" val="1107558528"/>
                  </a:ext>
                </a:extLst>
              </a:tr>
              <a:tr h="129642">
                <a:tc>
                  <a:txBody>
                    <a:bodyPr/>
                    <a:lstStyle/>
                    <a:p>
                      <a:pPr algn="l" fontAlgn="b"/>
                      <a:r>
                        <a:rPr lang="en-US" sz="1400" b="1" u="none" strike="noStrike" dirty="0">
                          <a:effectLst/>
                        </a:rPr>
                        <a:t>MS</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001807069"/>
                  </a:ext>
                </a:extLst>
              </a:tr>
              <a:tr h="129642">
                <a:tc>
                  <a:txBody>
                    <a:bodyPr/>
                    <a:lstStyle/>
                    <a:p>
                      <a:pPr algn="l" fontAlgn="b"/>
                      <a:r>
                        <a:rPr lang="en-US" sz="1400" b="1" u="none" strike="noStrike">
                          <a:effectLst/>
                        </a:rPr>
                        <a:t>MT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65338179"/>
                  </a:ext>
                </a:extLst>
              </a:tr>
              <a:tr h="129642">
                <a:tc>
                  <a:txBody>
                    <a:bodyPr/>
                    <a:lstStyle/>
                    <a:p>
                      <a:pPr algn="l" fontAlgn="b"/>
                      <a:r>
                        <a:rPr lang="en-US" sz="1400" b="1" u="none" strike="noStrike">
                          <a:effectLst/>
                        </a:rPr>
                        <a:t>NC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817895970"/>
                  </a:ext>
                </a:extLst>
              </a:tr>
              <a:tr h="129642">
                <a:tc>
                  <a:txBody>
                    <a:bodyPr/>
                    <a:lstStyle/>
                    <a:p>
                      <a:pPr algn="l" fontAlgn="b"/>
                      <a:r>
                        <a:rPr lang="en-US" sz="1400" b="1" u="none" strike="noStrike">
                          <a:effectLst/>
                        </a:rPr>
                        <a:t>ND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211979200"/>
                  </a:ext>
                </a:extLst>
              </a:tr>
              <a:tr h="129642">
                <a:tc>
                  <a:txBody>
                    <a:bodyPr/>
                    <a:lstStyle/>
                    <a:p>
                      <a:pPr algn="l" fontAlgn="b"/>
                      <a:r>
                        <a:rPr lang="en-US" sz="1400" b="1" u="none" strike="noStrike">
                          <a:effectLst/>
                        </a:rPr>
                        <a:t>NE</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280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60794817"/>
                  </a:ext>
                </a:extLst>
              </a:tr>
              <a:tr h="129642">
                <a:tc>
                  <a:txBody>
                    <a:bodyPr/>
                    <a:lstStyle/>
                    <a:p>
                      <a:pPr algn="l" fontAlgn="b"/>
                      <a:r>
                        <a:rPr lang="en-US" sz="1400" b="1" u="none" strike="noStrike">
                          <a:effectLst/>
                        </a:rPr>
                        <a:t>NH</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47454193"/>
                  </a:ext>
                </a:extLst>
              </a:tr>
              <a:tr h="129642">
                <a:tc>
                  <a:txBody>
                    <a:bodyPr/>
                    <a:lstStyle/>
                    <a:p>
                      <a:pPr algn="l" fontAlgn="b"/>
                      <a:r>
                        <a:rPr lang="en-US" sz="1400" b="1" u="none" strike="noStrike" dirty="0">
                          <a:effectLst/>
                        </a:rPr>
                        <a:t>NJ</a:t>
                      </a:r>
                      <a:endParaRPr lang="en-US" sz="1400" b="1" i="0" u="none" strike="noStrike" dirty="0">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285</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980572899"/>
                  </a:ext>
                </a:extLst>
              </a:tr>
              <a:tr h="129642">
                <a:tc>
                  <a:txBody>
                    <a:bodyPr/>
                    <a:lstStyle/>
                    <a:p>
                      <a:pPr algn="l" fontAlgn="b"/>
                      <a:r>
                        <a:rPr lang="en-US" sz="1400" b="1" u="none" strike="noStrike">
                          <a:effectLst/>
                        </a:rPr>
                        <a:t>NM</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320013892"/>
                  </a:ext>
                </a:extLst>
              </a:tr>
              <a:tr h="129642">
                <a:tc>
                  <a:txBody>
                    <a:bodyPr/>
                    <a:lstStyle/>
                    <a:p>
                      <a:pPr algn="l" fontAlgn="b"/>
                      <a:r>
                        <a:rPr lang="en-US" sz="1400" b="1" u="none" strike="noStrike">
                          <a:effectLst/>
                        </a:rPr>
                        <a:t>NV</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538026247"/>
                  </a:ext>
                </a:extLst>
              </a:tr>
              <a:tr h="129642">
                <a:tc>
                  <a:txBody>
                    <a:bodyPr/>
                    <a:lstStyle/>
                    <a:p>
                      <a:pPr algn="l" fontAlgn="b"/>
                      <a:r>
                        <a:rPr lang="en-US" sz="1400" b="1" u="none" strike="noStrike">
                          <a:effectLst/>
                        </a:rPr>
                        <a:t>NY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734082121"/>
                  </a:ext>
                </a:extLst>
              </a:tr>
              <a:tr h="129642">
                <a:tc>
                  <a:txBody>
                    <a:bodyPr/>
                    <a:lstStyle/>
                    <a:p>
                      <a:pPr algn="l" fontAlgn="b"/>
                      <a:r>
                        <a:rPr lang="en-US" sz="1400" b="1" u="none" strike="noStrike">
                          <a:effectLst/>
                        </a:rPr>
                        <a:t>OH</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724209558"/>
                  </a:ext>
                </a:extLst>
              </a:tr>
              <a:tr h="129642">
                <a:tc>
                  <a:txBody>
                    <a:bodyPr/>
                    <a:lstStyle/>
                    <a:p>
                      <a:pPr algn="l" fontAlgn="b"/>
                      <a:r>
                        <a:rPr lang="en-US" sz="1400" b="1" u="none" strike="noStrike">
                          <a:effectLst/>
                        </a:rPr>
                        <a:t>OK</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0199413"/>
                  </a:ext>
                </a:extLst>
              </a:tr>
              <a:tr h="129642">
                <a:tc>
                  <a:txBody>
                    <a:bodyPr/>
                    <a:lstStyle/>
                    <a:p>
                      <a:pPr algn="l" fontAlgn="b"/>
                      <a:r>
                        <a:rPr lang="en-US" sz="1400" b="1" u="none" strike="noStrike">
                          <a:effectLst/>
                        </a:rPr>
                        <a:t>OR</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38557761"/>
                  </a:ext>
                </a:extLst>
              </a:tr>
              <a:tr h="129642">
                <a:tc>
                  <a:txBody>
                    <a:bodyPr/>
                    <a:lstStyle/>
                    <a:p>
                      <a:pPr algn="l" fontAlgn="b"/>
                      <a:r>
                        <a:rPr lang="en-US" sz="1400" b="1" u="none" strike="noStrike">
                          <a:effectLst/>
                        </a:rPr>
                        <a:t>PA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1159586905"/>
                  </a:ext>
                </a:extLst>
              </a:tr>
              <a:tr h="129642">
                <a:tc>
                  <a:txBody>
                    <a:bodyPr/>
                    <a:lstStyle/>
                    <a:p>
                      <a:pPr algn="l" fontAlgn="b"/>
                      <a:r>
                        <a:rPr lang="en-US" sz="1400" b="1" u="none" strike="noStrike">
                          <a:effectLst/>
                        </a:rPr>
                        <a:t>RI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265</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264526060"/>
                  </a:ext>
                </a:extLst>
              </a:tr>
              <a:tr h="129642">
                <a:tc>
                  <a:txBody>
                    <a:bodyPr/>
                    <a:lstStyle/>
                    <a:p>
                      <a:pPr algn="l" fontAlgn="b"/>
                      <a:r>
                        <a:rPr lang="en-US" sz="1400" b="1" u="none" strike="noStrike">
                          <a:effectLst/>
                        </a:rPr>
                        <a:t>SC</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318983062"/>
                  </a:ext>
                </a:extLst>
              </a:tr>
              <a:tr h="129642">
                <a:tc>
                  <a:txBody>
                    <a:bodyPr/>
                    <a:lstStyle/>
                    <a:p>
                      <a:pPr algn="l" fontAlgn="b"/>
                      <a:r>
                        <a:rPr lang="en-US" sz="1400" b="1" u="none" strike="noStrike">
                          <a:effectLst/>
                        </a:rPr>
                        <a:t>SD</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048020703"/>
                  </a:ext>
                </a:extLst>
              </a:tr>
              <a:tr h="129642">
                <a:tc>
                  <a:txBody>
                    <a:bodyPr/>
                    <a:lstStyle/>
                    <a:p>
                      <a:pPr algn="l" fontAlgn="b"/>
                      <a:r>
                        <a:rPr lang="en-US" sz="1400" b="1" u="none" strike="noStrike">
                          <a:effectLst/>
                        </a:rPr>
                        <a:t>TN</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261</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4166817507"/>
                  </a:ext>
                </a:extLst>
              </a:tr>
              <a:tr h="129642">
                <a:tc>
                  <a:txBody>
                    <a:bodyPr/>
                    <a:lstStyle/>
                    <a:p>
                      <a:pPr algn="l" fontAlgn="b"/>
                      <a:r>
                        <a:rPr lang="en-US" sz="1400" b="1" u="none" strike="noStrike">
                          <a:effectLst/>
                        </a:rPr>
                        <a:t>TX</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262</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6109874"/>
                  </a:ext>
                </a:extLst>
              </a:tr>
              <a:tr h="129642">
                <a:tc>
                  <a:txBody>
                    <a:bodyPr/>
                    <a:lstStyle/>
                    <a:p>
                      <a:pPr algn="l" fontAlgn="b"/>
                      <a:r>
                        <a:rPr lang="en-US" sz="1400" b="1" u="none" strike="noStrike">
                          <a:effectLst/>
                        </a:rPr>
                        <a:t>UT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259</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970168440"/>
                  </a:ext>
                </a:extLst>
              </a:tr>
              <a:tr h="129642">
                <a:tc>
                  <a:txBody>
                    <a:bodyPr/>
                    <a:lstStyle/>
                    <a:p>
                      <a:pPr algn="l" fontAlgn="b"/>
                      <a:r>
                        <a:rPr lang="en-US" sz="1400" b="1" u="none" strike="noStrike">
                          <a:effectLst/>
                        </a:rPr>
                        <a:t>VA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268</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371946658"/>
                  </a:ext>
                </a:extLst>
              </a:tr>
              <a:tr h="129642">
                <a:tc>
                  <a:txBody>
                    <a:bodyPr/>
                    <a:lstStyle/>
                    <a:p>
                      <a:pPr algn="l" fontAlgn="b"/>
                      <a:r>
                        <a:rPr lang="en-US" sz="1400" b="1" u="none" strike="noStrike">
                          <a:effectLst/>
                        </a:rPr>
                        <a:t>VT</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263</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90514409"/>
                  </a:ext>
                </a:extLst>
              </a:tr>
              <a:tr h="129642">
                <a:tc>
                  <a:txBody>
                    <a:bodyPr/>
                    <a:lstStyle/>
                    <a:p>
                      <a:pPr algn="l" fontAlgn="b"/>
                      <a:r>
                        <a:rPr lang="en-US" sz="1400" b="1" u="none" strike="noStrike">
                          <a:effectLst/>
                        </a:rPr>
                        <a:t>WA</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304</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969629314"/>
                  </a:ext>
                </a:extLst>
              </a:tr>
              <a:tr h="129642">
                <a:tc>
                  <a:txBody>
                    <a:bodyPr/>
                    <a:lstStyle/>
                    <a:p>
                      <a:pPr algn="l" fontAlgn="b"/>
                      <a:r>
                        <a:rPr lang="en-US" sz="1400" b="1" u="none" strike="noStrike">
                          <a:effectLst/>
                        </a:rPr>
                        <a:t>WI</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263</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619355851"/>
                  </a:ext>
                </a:extLst>
              </a:tr>
              <a:tr h="129642">
                <a:tc>
                  <a:txBody>
                    <a:bodyPr/>
                    <a:lstStyle/>
                    <a:p>
                      <a:pPr algn="l" fontAlgn="b"/>
                      <a:r>
                        <a:rPr lang="en-US" sz="1400" b="1" u="none" strike="noStrike">
                          <a:effectLst/>
                        </a:rPr>
                        <a:t>WV</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a:effectLst/>
                        </a:rPr>
                        <a:t>260</a:t>
                      </a:r>
                      <a:endParaRPr lang="en-US" sz="1400" b="1" i="0" u="none" strike="noStrike">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2127143448"/>
                  </a:ext>
                </a:extLst>
              </a:tr>
              <a:tr h="129642">
                <a:tc>
                  <a:txBody>
                    <a:bodyPr/>
                    <a:lstStyle/>
                    <a:p>
                      <a:pPr algn="l" fontAlgn="b"/>
                      <a:r>
                        <a:rPr lang="en-US" sz="1400" b="1" u="none" strike="noStrike">
                          <a:effectLst/>
                        </a:rPr>
                        <a:t>WY</a:t>
                      </a:r>
                      <a:endParaRPr lang="en-US" sz="1400" b="1" i="0" u="none" strike="noStrike">
                        <a:solidFill>
                          <a:srgbClr val="000000"/>
                        </a:solidFill>
                        <a:effectLst/>
                        <a:latin typeface="Calibri" panose="020F0502020204030204" pitchFamily="34" charset="0"/>
                      </a:endParaRPr>
                    </a:p>
                  </a:txBody>
                  <a:tcPr marL="4120" marR="4120" marT="4120" marB="0" anchor="b"/>
                </a:tc>
                <a:tc>
                  <a:txBody>
                    <a:bodyPr/>
                    <a:lstStyle/>
                    <a:p>
                      <a:pPr algn="l" fontAlgn="b"/>
                      <a:r>
                        <a:rPr lang="en-US" sz="1400" b="1" u="none" strike="noStrike" dirty="0">
                          <a:effectLst/>
                        </a:rPr>
                        <a:t>259</a:t>
                      </a:r>
                      <a:endParaRPr lang="en-US" sz="1400" b="1" i="0" u="none" strike="noStrike" dirty="0">
                        <a:solidFill>
                          <a:srgbClr val="000000"/>
                        </a:solidFill>
                        <a:effectLst/>
                        <a:latin typeface="Calibri" panose="020F0502020204030204" pitchFamily="34" charset="0"/>
                      </a:endParaRPr>
                    </a:p>
                  </a:txBody>
                  <a:tcPr marL="4120" marR="4120" marT="4120" marB="0" anchor="b"/>
                </a:tc>
                <a:extLst>
                  <a:ext uri="{0D108BD9-81ED-4DB2-BD59-A6C34878D82A}">
                    <a16:rowId xmlns:a16="http://schemas.microsoft.com/office/drawing/2014/main" val="3508867584"/>
                  </a:ext>
                </a:extLst>
              </a:tr>
            </a:tbl>
          </a:graphicData>
        </a:graphic>
      </p:graphicFrame>
      <p:sp>
        <p:nvSpPr>
          <p:cNvPr id="4" name="TextBox 3">
            <a:extLst>
              <a:ext uri="{FF2B5EF4-FFF2-40B4-BE49-F238E27FC236}">
                <a16:creationId xmlns:a16="http://schemas.microsoft.com/office/drawing/2014/main" id="{86D7069C-7A40-4B31-93C1-9C3A8BF045F2}"/>
              </a:ext>
            </a:extLst>
          </p:cNvPr>
          <p:cNvSpPr txBox="1"/>
          <p:nvPr/>
        </p:nvSpPr>
        <p:spPr>
          <a:xfrm>
            <a:off x="3837133" y="63911"/>
            <a:ext cx="8354867"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Most data was </a:t>
            </a:r>
            <a:r>
              <a:rPr lang="en-US" u="sng" dirty="0">
                <a:latin typeface="Segoe UI Light" panose="020B0502040204020203" pitchFamily="34" charset="0"/>
                <a:cs typeface="Segoe UI Light" panose="020B0502040204020203" pitchFamily="34" charset="0"/>
              </a:rPr>
              <a:t>not</a:t>
            </a:r>
            <a:r>
              <a:rPr lang="en-US" dirty="0">
                <a:latin typeface="Segoe UI Light" panose="020B0502040204020203" pitchFamily="34" charset="0"/>
                <a:cs typeface="Segoe UI Light" panose="020B0502040204020203" pitchFamily="34" charset="0"/>
              </a:rPr>
              <a:t> consistently collected/reported across all states until April 2020</a:t>
            </a:r>
          </a:p>
        </p:txBody>
      </p:sp>
      <p:sp>
        <p:nvSpPr>
          <p:cNvPr id="6" name="Rectangle 5">
            <a:extLst>
              <a:ext uri="{FF2B5EF4-FFF2-40B4-BE49-F238E27FC236}">
                <a16:creationId xmlns:a16="http://schemas.microsoft.com/office/drawing/2014/main" id="{3A2B640F-C28E-46BA-AD61-17E5DEEA5D45}"/>
              </a:ext>
            </a:extLst>
          </p:cNvPr>
          <p:cNvSpPr/>
          <p:nvPr/>
        </p:nvSpPr>
        <p:spPr>
          <a:xfrm>
            <a:off x="4185280" y="761669"/>
            <a:ext cx="6096000" cy="5693866"/>
          </a:xfrm>
          <a:prstGeom prst="rect">
            <a:avLst/>
          </a:prstGeom>
        </p:spPr>
        <p:txBody>
          <a:bodyPr>
            <a:spAutoFit/>
          </a:bodyPr>
          <a:lstStyle/>
          <a:p>
            <a:r>
              <a:rPr lang="en-US" sz="1400" b="1" dirty="0">
                <a:latin typeface="Lucida Console" panose="020B0609040504020204" pitchFamily="49" charset="0"/>
              </a:rPr>
              <a:t>Top 6 States by Deaths</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MA  25884027  287041539    </a:t>
            </a:r>
            <a:r>
              <a:rPr lang="en-US" sz="1400" b="1" dirty="0">
                <a:latin typeface="Lucida Console" panose="020B0609040504020204" pitchFamily="49" charset="0"/>
              </a:rPr>
              <a:t>1766411</a:t>
            </a:r>
            <a:r>
              <a:rPr lang="en-US" sz="1400" dirty="0">
                <a:latin typeface="Lucida Console" panose="020B0609040504020204" pitchFamily="49" charset="0"/>
              </a:rPr>
              <a:t>  8.271624</a:t>
            </a:r>
          </a:p>
          <a:p>
            <a:r>
              <a:rPr lang="en-US" sz="1400" dirty="0">
                <a:latin typeface="Lucida Console" panose="020B0609040504020204" pitchFamily="49" charset="0"/>
              </a:rPr>
              <a:t>  FL  91227715  651783814    </a:t>
            </a:r>
            <a:r>
              <a:rPr lang="en-US" sz="1400" b="1" dirty="0">
                <a:latin typeface="Lucida Console" panose="020B0609040504020204" pitchFamily="49" charset="0"/>
              </a:rPr>
              <a:t>1851698</a:t>
            </a:r>
            <a:r>
              <a:rPr lang="en-US" sz="1400" dirty="0">
                <a:latin typeface="Lucida Console" panose="020B0609040504020204" pitchFamily="49" charset="0"/>
              </a:rPr>
              <a:t> 12.278102</a:t>
            </a:r>
          </a:p>
          <a:p>
            <a:r>
              <a:rPr lang="en-US" sz="1400" dirty="0">
                <a:latin typeface="Lucida Console" panose="020B0609040504020204" pitchFamily="49" charset="0"/>
              </a:rPr>
              <a:t>  TX  95873309  758699360    </a:t>
            </a:r>
            <a:r>
              <a:rPr lang="en-US" sz="1400" b="1" dirty="0">
                <a:latin typeface="Lucida Console" panose="020B0609040504020204" pitchFamily="49" charset="0"/>
              </a:rPr>
              <a:t>1872876</a:t>
            </a:r>
            <a:r>
              <a:rPr lang="en-US" sz="1400" dirty="0">
                <a:latin typeface="Lucida Console" panose="020B0609040504020204" pitchFamily="49" charset="0"/>
              </a:rPr>
              <a:t> 11.218860</a:t>
            </a:r>
          </a:p>
          <a:p>
            <a:r>
              <a:rPr lang="en-US" sz="1400" dirty="0">
                <a:latin typeface="Lucida Console" panose="020B0609040504020204" pitchFamily="49" charset="0"/>
              </a:rPr>
              <a:t>  CA 107472315 1825143684    </a:t>
            </a:r>
            <a:r>
              <a:rPr lang="en-US" sz="1400" b="1" dirty="0">
                <a:latin typeface="Lucida Console" panose="020B0609040504020204" pitchFamily="49" charset="0"/>
              </a:rPr>
              <a:t>2173495</a:t>
            </a:r>
            <a:r>
              <a:rPr lang="en-US" sz="1400" dirty="0">
                <a:latin typeface="Lucida Console" panose="020B0609040504020204" pitchFamily="49" charset="0"/>
              </a:rPr>
              <a:t>  5.560976</a:t>
            </a:r>
          </a:p>
          <a:p>
            <a:r>
              <a:rPr lang="en-US" sz="1400" dirty="0">
                <a:latin typeface="Lucida Console" panose="020B0609040504020204" pitchFamily="49" charset="0"/>
              </a:rPr>
              <a:t>  NJ  41063857  469188028    </a:t>
            </a:r>
            <a:r>
              <a:rPr lang="en-US" sz="1400" b="1" dirty="0">
                <a:latin typeface="Lucida Console" panose="020B0609040504020204" pitchFamily="49" charset="0"/>
              </a:rPr>
              <a:t>3202329</a:t>
            </a:r>
            <a:r>
              <a:rPr lang="en-US" sz="1400" dirty="0">
                <a:latin typeface="Lucida Console" panose="020B0609040504020204" pitchFamily="49" charset="0"/>
              </a:rPr>
              <a:t>  8.047762</a:t>
            </a:r>
          </a:p>
          <a:p>
            <a:r>
              <a:rPr lang="en-US" sz="1400" dirty="0">
                <a:latin typeface="Lucida Console" panose="020B0609040504020204" pitchFamily="49" charset="0"/>
              </a:rPr>
              <a:t>  NY  93795107 1428861538    </a:t>
            </a:r>
            <a:r>
              <a:rPr lang="en-US" sz="1400" b="1" dirty="0">
                <a:latin typeface="Lucida Console" panose="020B0609040504020204" pitchFamily="49" charset="0"/>
              </a:rPr>
              <a:t>5390549</a:t>
            </a:r>
            <a:r>
              <a:rPr lang="en-US" sz="1400" dirty="0">
                <a:latin typeface="Lucida Console" panose="020B0609040504020204" pitchFamily="49" charset="0"/>
              </a:rPr>
              <a:t>  6.159964</a:t>
            </a:r>
          </a:p>
          <a:p>
            <a:pPr marL="228600" indent="-228600">
              <a:buAutoNum type="arabicPlain" startAt="35"/>
            </a:pPr>
            <a:endParaRPr lang="en-US" sz="1400" dirty="0">
              <a:latin typeface="Lucida Console" panose="020B0609040504020204" pitchFamily="49" charset="0"/>
            </a:endParaRPr>
          </a:p>
          <a:p>
            <a:r>
              <a:rPr lang="en-US" sz="1400" b="1" dirty="0">
                <a:latin typeface="Lucida Console" panose="020B0609040504020204" pitchFamily="49" charset="0"/>
              </a:rPr>
              <a:t>Top 6 States by Total Positive Cases</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GA  </a:t>
            </a:r>
            <a:r>
              <a:rPr lang="en-US" sz="1400" b="1" dirty="0">
                <a:latin typeface="Lucida Console" panose="020B0609040504020204" pitchFamily="49" charset="0"/>
              </a:rPr>
              <a:t>41819872</a:t>
            </a:r>
            <a:r>
              <a:rPr lang="en-US" sz="1400" dirty="0">
                <a:latin typeface="Lucida Console" panose="020B0609040504020204" pitchFamily="49" charset="0"/>
              </a:rPr>
              <a:t>  345114394     986675 10.808004</a:t>
            </a:r>
          </a:p>
          <a:p>
            <a:r>
              <a:rPr lang="en-US" sz="1400" dirty="0">
                <a:latin typeface="Lucida Console" panose="020B0609040504020204" pitchFamily="49" charset="0"/>
              </a:rPr>
              <a:t>   IL  </a:t>
            </a:r>
            <a:r>
              <a:rPr lang="en-US" sz="1400" b="1" dirty="0">
                <a:latin typeface="Lucida Console" panose="020B0609040504020204" pitchFamily="49" charset="0"/>
              </a:rPr>
              <a:t>48244938</a:t>
            </a:r>
            <a:r>
              <a:rPr lang="en-US" sz="1400" dirty="0">
                <a:latin typeface="Lucida Console" panose="020B0609040504020204" pitchFamily="49" charset="0"/>
              </a:rPr>
              <a:t>  707154162    1595178  6.386682</a:t>
            </a:r>
          </a:p>
          <a:p>
            <a:r>
              <a:rPr lang="en-US" sz="1400" dirty="0">
                <a:latin typeface="Lucida Console" panose="020B0609040504020204" pitchFamily="49" charset="0"/>
              </a:rPr>
              <a:t>   FL  </a:t>
            </a:r>
            <a:r>
              <a:rPr lang="en-US" sz="1400" b="1" dirty="0">
                <a:latin typeface="Lucida Console" panose="020B0609040504020204" pitchFamily="49" charset="0"/>
              </a:rPr>
              <a:t>91227715</a:t>
            </a:r>
            <a:r>
              <a:rPr lang="en-US" sz="1400" dirty="0">
                <a:latin typeface="Lucida Console" panose="020B0609040504020204" pitchFamily="49" charset="0"/>
              </a:rPr>
              <a:t>  651783814    1851698 12.278102</a:t>
            </a:r>
          </a:p>
          <a:p>
            <a:r>
              <a:rPr lang="en-US" sz="1400" dirty="0">
                <a:latin typeface="Lucida Console" panose="020B0609040504020204" pitchFamily="49" charset="0"/>
              </a:rPr>
              <a:t>   NY  </a:t>
            </a:r>
            <a:r>
              <a:rPr lang="en-US" sz="1400" b="1" dirty="0">
                <a:latin typeface="Lucida Console" panose="020B0609040504020204" pitchFamily="49" charset="0"/>
              </a:rPr>
              <a:t>93795107</a:t>
            </a:r>
            <a:r>
              <a:rPr lang="en-US" sz="1400" dirty="0">
                <a:latin typeface="Lucida Console" panose="020B0609040504020204" pitchFamily="49" charset="0"/>
              </a:rPr>
              <a:t> 1428861538    5390549  6.159964</a:t>
            </a:r>
          </a:p>
          <a:p>
            <a:r>
              <a:rPr lang="en-US" sz="1400" dirty="0">
                <a:latin typeface="Lucida Console" panose="020B0609040504020204" pitchFamily="49" charset="0"/>
              </a:rPr>
              <a:t>   TX  </a:t>
            </a:r>
            <a:r>
              <a:rPr lang="en-US" sz="1400" b="1" dirty="0">
                <a:latin typeface="Lucida Console" panose="020B0609040504020204" pitchFamily="49" charset="0"/>
              </a:rPr>
              <a:t>95873309</a:t>
            </a:r>
            <a:r>
              <a:rPr lang="en-US" sz="1400" dirty="0">
                <a:latin typeface="Lucida Console" panose="020B0609040504020204" pitchFamily="49" charset="0"/>
              </a:rPr>
              <a:t>  758699360    1872876 11.218860</a:t>
            </a:r>
          </a:p>
          <a:p>
            <a:r>
              <a:rPr lang="en-US" sz="1400" dirty="0">
                <a:latin typeface="Lucida Console" panose="020B0609040504020204" pitchFamily="49" charset="0"/>
              </a:rPr>
              <a:t>   CA </a:t>
            </a:r>
            <a:r>
              <a:rPr lang="en-US" sz="1400" b="1" dirty="0">
                <a:latin typeface="Lucida Console" panose="020B0609040504020204" pitchFamily="49" charset="0"/>
              </a:rPr>
              <a:t>107472315</a:t>
            </a:r>
            <a:r>
              <a:rPr lang="en-US" sz="1400" dirty="0">
                <a:latin typeface="Lucida Console" panose="020B0609040504020204" pitchFamily="49" charset="0"/>
              </a:rPr>
              <a:t> 1825143684    2173495  5.560976</a:t>
            </a:r>
          </a:p>
          <a:p>
            <a:pPr marL="228600" indent="-228600">
              <a:buAutoNum type="arabicPlain" startAt="5"/>
            </a:pPr>
            <a:endParaRPr lang="en-US" sz="1400" dirty="0">
              <a:latin typeface="Lucida Console" panose="020B0609040504020204" pitchFamily="49" charset="0"/>
            </a:endParaRPr>
          </a:p>
          <a:p>
            <a:r>
              <a:rPr lang="en-US" sz="1400" b="1" dirty="0">
                <a:latin typeface="Lucida Console" panose="020B0609040504020204" pitchFamily="49" charset="0"/>
              </a:rPr>
              <a:t>Top 6 States by Positive Rate</a:t>
            </a:r>
          </a:p>
          <a:p>
            <a:r>
              <a:rPr lang="en-US" sz="1400" dirty="0">
                <a:latin typeface="Lucida Console" panose="020B0609040504020204" pitchFamily="49" charset="0"/>
              </a:rPr>
              <a:t>state </a:t>
            </a:r>
            <a:r>
              <a:rPr lang="en-US" sz="1400" dirty="0" err="1">
                <a:latin typeface="Lucida Console" panose="020B0609040504020204" pitchFamily="49" charset="0"/>
              </a:rPr>
              <a:t>totalPos</a:t>
            </a:r>
            <a:r>
              <a:rPr lang="en-US" sz="1400" dirty="0">
                <a:latin typeface="Lucida Console" panose="020B0609040504020204" pitchFamily="49" charset="0"/>
              </a:rPr>
              <a:t>  </a:t>
            </a:r>
            <a:r>
              <a:rPr lang="en-US" sz="1400" dirty="0" err="1">
                <a:latin typeface="Lucida Console" panose="020B0609040504020204" pitchFamily="49" charset="0"/>
              </a:rPr>
              <a:t>totalNeg</a:t>
            </a:r>
            <a:r>
              <a:rPr lang="en-US" sz="1400" dirty="0">
                <a:latin typeface="Lucida Console" panose="020B0609040504020204" pitchFamily="49" charset="0"/>
              </a:rPr>
              <a:t> </a:t>
            </a:r>
            <a:r>
              <a:rPr lang="en-US" sz="1400" dirty="0" err="1">
                <a:latin typeface="Lucida Console" panose="020B0609040504020204" pitchFamily="49" charset="0"/>
              </a:rPr>
              <a:t>totalDeath</a:t>
            </a:r>
            <a:r>
              <a:rPr lang="en-US" sz="1400" dirty="0">
                <a:latin typeface="Lucida Console" panose="020B0609040504020204" pitchFamily="49" charset="0"/>
              </a:rPr>
              <a:t>  </a:t>
            </a:r>
            <a:r>
              <a:rPr lang="en-US" sz="1400" dirty="0" err="1">
                <a:latin typeface="Lucida Console" panose="020B0609040504020204" pitchFamily="49" charset="0"/>
              </a:rPr>
              <a:t>posRate</a:t>
            </a:r>
            <a:endParaRPr lang="en-US" sz="1400" dirty="0">
              <a:latin typeface="Lucida Console" panose="020B0609040504020204" pitchFamily="49" charset="0"/>
            </a:endParaRPr>
          </a:p>
          <a:p>
            <a:r>
              <a:rPr lang="en-US" sz="1400" dirty="0">
                <a:latin typeface="Lucida Console" panose="020B0609040504020204" pitchFamily="49" charset="0"/>
              </a:rPr>
              <a:t>   FL 91227715 651783814    1851698 </a:t>
            </a:r>
            <a:r>
              <a:rPr lang="en-US" sz="1400" b="1" dirty="0">
                <a:latin typeface="Lucida Console" panose="020B0609040504020204" pitchFamily="49" charset="0"/>
              </a:rPr>
              <a:t>12.27810</a:t>
            </a:r>
          </a:p>
          <a:p>
            <a:r>
              <a:rPr lang="en-US" sz="1400" dirty="0">
                <a:latin typeface="Lucida Console" panose="020B0609040504020204" pitchFamily="49" charset="0"/>
              </a:rPr>
              <a:t>   MS 13281633  90808654     402253 </a:t>
            </a:r>
            <a:r>
              <a:rPr lang="en-US" sz="1400" b="1" dirty="0">
                <a:latin typeface="Lucida Console" panose="020B0609040504020204" pitchFamily="49" charset="0"/>
              </a:rPr>
              <a:t>12.75972</a:t>
            </a:r>
          </a:p>
          <a:p>
            <a:r>
              <a:rPr lang="en-US" sz="1400" dirty="0">
                <a:latin typeface="Lucida Console" panose="020B0609040504020204" pitchFamily="49" charset="0"/>
              </a:rPr>
              <a:t>   AL 20310952 137608330     359044 </a:t>
            </a:r>
            <a:r>
              <a:rPr lang="en-US" sz="1400" b="1" dirty="0">
                <a:latin typeface="Lucida Console" panose="020B0609040504020204" pitchFamily="49" charset="0"/>
              </a:rPr>
              <a:t>12.86160</a:t>
            </a:r>
          </a:p>
          <a:p>
            <a:r>
              <a:rPr lang="en-US" sz="1400" dirty="0">
                <a:latin typeface="Lucida Console" panose="020B0609040504020204" pitchFamily="49" charset="0"/>
              </a:rPr>
              <a:t>   SD  3612740  24272122      38761 </a:t>
            </a:r>
            <a:r>
              <a:rPr lang="en-US" sz="1400" b="1" dirty="0">
                <a:latin typeface="Lucida Console" panose="020B0609040504020204" pitchFamily="49" charset="0"/>
              </a:rPr>
              <a:t>12.95592</a:t>
            </a:r>
          </a:p>
          <a:p>
            <a:r>
              <a:rPr lang="en-US" sz="1400" dirty="0">
                <a:latin typeface="Lucida Console" panose="020B0609040504020204" pitchFamily="49" charset="0"/>
              </a:rPr>
              <a:t>   ID  5654861  36870035      61212 </a:t>
            </a:r>
            <a:r>
              <a:rPr lang="en-US" sz="1400" b="1" dirty="0">
                <a:latin typeface="Lucida Console" panose="020B0609040504020204" pitchFamily="49" charset="0"/>
              </a:rPr>
              <a:t>13.29777</a:t>
            </a:r>
          </a:p>
          <a:p>
            <a:r>
              <a:rPr lang="en-US" sz="1400" dirty="0">
                <a:latin typeface="Lucida Console" panose="020B0609040504020204" pitchFamily="49" charset="0"/>
              </a:rPr>
              <a:t>   AZ 30670893 171360801     744989 </a:t>
            </a:r>
            <a:r>
              <a:rPr lang="en-US" sz="1400" b="1" dirty="0">
                <a:latin typeface="Lucida Console" panose="020B0609040504020204" pitchFamily="49" charset="0"/>
              </a:rPr>
              <a:t>15.18123</a:t>
            </a:r>
          </a:p>
        </p:txBody>
      </p:sp>
    </p:spTree>
    <p:extLst>
      <p:ext uri="{BB962C8B-B14F-4D97-AF65-F5344CB8AC3E}">
        <p14:creationId xmlns:p14="http://schemas.microsoft.com/office/powerpoint/2010/main" val="339953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91C69-3CCF-45DF-852B-24F4C2FA1792}"/>
              </a:ext>
            </a:extLst>
          </p:cNvPr>
          <p:cNvSpPr txBox="1"/>
          <p:nvPr/>
        </p:nvSpPr>
        <p:spPr>
          <a:xfrm>
            <a:off x="551543" y="3198167"/>
            <a:ext cx="4391517"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Initial Data Exploration</a:t>
            </a:r>
          </a:p>
        </p:txBody>
      </p:sp>
    </p:spTree>
    <p:extLst>
      <p:ext uri="{BB962C8B-B14F-4D97-AF65-F5344CB8AC3E}">
        <p14:creationId xmlns:p14="http://schemas.microsoft.com/office/powerpoint/2010/main" val="28061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7CCA8989-4529-4304-8A70-6C9F87EB8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6475"/>
            <a:ext cx="8391525" cy="4581525"/>
          </a:xfrm>
          <a:prstGeom prst="rect">
            <a:avLst/>
          </a:prstGeom>
        </p:spPr>
      </p:pic>
      <p:sp>
        <p:nvSpPr>
          <p:cNvPr id="4" name="Rectangle: Rounded Corners 3">
            <a:extLst>
              <a:ext uri="{FF2B5EF4-FFF2-40B4-BE49-F238E27FC236}">
                <a16:creationId xmlns:a16="http://schemas.microsoft.com/office/drawing/2014/main" id="{DFC91D05-69FD-46D6-A38B-7BBDF78871CE}"/>
              </a:ext>
            </a:extLst>
          </p:cNvPr>
          <p:cNvSpPr/>
          <p:nvPr/>
        </p:nvSpPr>
        <p:spPr>
          <a:xfrm>
            <a:off x="841830" y="3164114"/>
            <a:ext cx="972456" cy="29609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578A41-55A2-488D-99B1-BE8E0A1234FF}"/>
              </a:ext>
            </a:extLst>
          </p:cNvPr>
          <p:cNvSpPr/>
          <p:nvPr/>
        </p:nvSpPr>
        <p:spPr>
          <a:xfrm>
            <a:off x="494094" y="732971"/>
            <a:ext cx="3418180" cy="369332"/>
          </a:xfrm>
          <a:prstGeom prst="rect">
            <a:avLst/>
          </a:prstGeom>
        </p:spPr>
        <p:txBody>
          <a:bodyPr wrap="none">
            <a:spAutoFit/>
          </a:bodyPr>
          <a:lstStyle/>
          <a:p>
            <a:r>
              <a:rPr lang="en-US" dirty="0"/>
              <a:t>Filter out data before </a:t>
            </a:r>
            <a:r>
              <a:rPr lang="en-US" b="1" dirty="0">
                <a:solidFill>
                  <a:srgbClr val="C00000"/>
                </a:solidFill>
              </a:rPr>
              <a:t>April 1, 2020</a:t>
            </a:r>
          </a:p>
        </p:txBody>
      </p:sp>
      <p:pic>
        <p:nvPicPr>
          <p:cNvPr id="6" name="Picture 5" descr="Chart, line chart&#10;&#10;Description automatically generated">
            <a:extLst>
              <a:ext uri="{FF2B5EF4-FFF2-40B4-BE49-F238E27FC236}">
                <a16:creationId xmlns:a16="http://schemas.microsoft.com/office/drawing/2014/main" id="{CB2C7DA1-9509-47BC-81DD-DC7F31AA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7029" y="3716820"/>
            <a:ext cx="4034971" cy="2220428"/>
          </a:xfrm>
          <a:prstGeom prst="rect">
            <a:avLst/>
          </a:prstGeom>
          <a:ln>
            <a:solidFill>
              <a:srgbClr val="C00000"/>
            </a:solidFill>
          </a:ln>
        </p:spPr>
      </p:pic>
      <p:pic>
        <p:nvPicPr>
          <p:cNvPr id="8" name="Picture 7" descr="Chart&#10;&#10;Description automatically generated">
            <a:extLst>
              <a:ext uri="{FF2B5EF4-FFF2-40B4-BE49-F238E27FC236}">
                <a16:creationId xmlns:a16="http://schemas.microsoft.com/office/drawing/2014/main" id="{87120000-0871-4DE9-81AB-3A038F67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0686" y="1"/>
            <a:ext cx="4891314" cy="3164092"/>
          </a:xfrm>
          <a:prstGeom prst="rect">
            <a:avLst/>
          </a:prstGeom>
          <a:solidFill>
            <a:srgbClr val="C00000"/>
          </a:solidFill>
          <a:ln>
            <a:solidFill>
              <a:srgbClr val="C00000"/>
            </a:solidFill>
          </a:ln>
        </p:spPr>
      </p:pic>
      <p:sp>
        <p:nvSpPr>
          <p:cNvPr id="9" name="Rectangle 8">
            <a:extLst>
              <a:ext uri="{FF2B5EF4-FFF2-40B4-BE49-F238E27FC236}">
                <a16:creationId xmlns:a16="http://schemas.microsoft.com/office/drawing/2014/main" id="{1A534596-8D56-41DA-9DA3-D553A6035B53}"/>
              </a:ext>
            </a:extLst>
          </p:cNvPr>
          <p:cNvSpPr/>
          <p:nvPr/>
        </p:nvSpPr>
        <p:spPr>
          <a:xfrm>
            <a:off x="494094" y="149179"/>
            <a:ext cx="2456378" cy="461665"/>
          </a:xfrm>
          <a:prstGeom prst="rect">
            <a:avLst/>
          </a:prstGeom>
        </p:spPr>
        <p:txBody>
          <a:bodyPr wrap="none">
            <a:spAutoFit/>
          </a:bodyPr>
          <a:lstStyle/>
          <a:p>
            <a:r>
              <a:rPr lang="en-US" sz="2400" dirty="0"/>
              <a:t>Daily Death for US</a:t>
            </a:r>
          </a:p>
        </p:txBody>
      </p:sp>
    </p:spTree>
    <p:extLst>
      <p:ext uri="{BB962C8B-B14F-4D97-AF65-F5344CB8AC3E}">
        <p14:creationId xmlns:p14="http://schemas.microsoft.com/office/powerpoint/2010/main" val="316947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6151A985-9ED8-4CA5-9D3F-DDFDDFD67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5050"/>
            <a:ext cx="8315325" cy="4552950"/>
          </a:xfrm>
          <a:prstGeom prst="rect">
            <a:avLst/>
          </a:prstGeom>
        </p:spPr>
      </p:pic>
      <p:sp>
        <p:nvSpPr>
          <p:cNvPr id="4" name="Rectangle: Rounded Corners 3">
            <a:extLst>
              <a:ext uri="{FF2B5EF4-FFF2-40B4-BE49-F238E27FC236}">
                <a16:creationId xmlns:a16="http://schemas.microsoft.com/office/drawing/2014/main" id="{7A7D01A5-94FD-4704-AB1A-547A17F5FA5D}"/>
              </a:ext>
            </a:extLst>
          </p:cNvPr>
          <p:cNvSpPr/>
          <p:nvPr/>
        </p:nvSpPr>
        <p:spPr>
          <a:xfrm>
            <a:off x="688748" y="4810125"/>
            <a:ext cx="1117601" cy="137885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B48A8F-07D7-4C5E-A174-50337BC61435}"/>
              </a:ext>
            </a:extLst>
          </p:cNvPr>
          <p:cNvSpPr/>
          <p:nvPr/>
        </p:nvSpPr>
        <p:spPr>
          <a:xfrm>
            <a:off x="494094" y="669018"/>
            <a:ext cx="3418180" cy="369332"/>
          </a:xfrm>
          <a:prstGeom prst="rect">
            <a:avLst/>
          </a:prstGeom>
        </p:spPr>
        <p:txBody>
          <a:bodyPr wrap="none">
            <a:spAutoFit/>
          </a:bodyPr>
          <a:lstStyle/>
          <a:p>
            <a:r>
              <a:rPr lang="en-US" dirty="0"/>
              <a:t>Filter out data before </a:t>
            </a:r>
            <a:r>
              <a:rPr lang="en-US" b="1" dirty="0">
                <a:solidFill>
                  <a:srgbClr val="C00000"/>
                </a:solidFill>
              </a:rPr>
              <a:t>April 1, 2020</a:t>
            </a:r>
          </a:p>
        </p:txBody>
      </p:sp>
      <p:sp>
        <p:nvSpPr>
          <p:cNvPr id="6" name="Rectangle 5">
            <a:extLst>
              <a:ext uri="{FF2B5EF4-FFF2-40B4-BE49-F238E27FC236}">
                <a16:creationId xmlns:a16="http://schemas.microsoft.com/office/drawing/2014/main" id="{766F9269-E26D-40EF-BC94-2D159608A788}"/>
              </a:ext>
            </a:extLst>
          </p:cNvPr>
          <p:cNvSpPr/>
          <p:nvPr/>
        </p:nvSpPr>
        <p:spPr>
          <a:xfrm>
            <a:off x="494094" y="149179"/>
            <a:ext cx="2459584" cy="461665"/>
          </a:xfrm>
          <a:prstGeom prst="rect">
            <a:avLst/>
          </a:prstGeom>
        </p:spPr>
        <p:txBody>
          <a:bodyPr wrap="none">
            <a:spAutoFit/>
          </a:bodyPr>
          <a:lstStyle/>
          <a:p>
            <a:r>
              <a:rPr lang="en-US" sz="2400" dirty="0"/>
              <a:t>Daily Death for CA</a:t>
            </a:r>
          </a:p>
        </p:txBody>
      </p:sp>
      <p:pic>
        <p:nvPicPr>
          <p:cNvPr id="7" name="Picture 6" descr="Chart, histogram&#10;&#10;Description automatically generated">
            <a:extLst>
              <a:ext uri="{FF2B5EF4-FFF2-40B4-BE49-F238E27FC236}">
                <a16:creationId xmlns:a16="http://schemas.microsoft.com/office/drawing/2014/main" id="{3E97217A-D9E9-42C9-8337-3E78EF62B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886" y="3585092"/>
            <a:ext cx="4180114" cy="2242394"/>
          </a:xfrm>
          <a:prstGeom prst="rect">
            <a:avLst/>
          </a:prstGeom>
          <a:ln>
            <a:solidFill>
              <a:srgbClr val="C00000"/>
            </a:solidFill>
          </a:ln>
        </p:spPr>
      </p:pic>
      <p:pic>
        <p:nvPicPr>
          <p:cNvPr id="9" name="Picture 8" descr="Chart, histogram&#10;&#10;Description automatically generated">
            <a:extLst>
              <a:ext uri="{FF2B5EF4-FFF2-40B4-BE49-F238E27FC236}">
                <a16:creationId xmlns:a16="http://schemas.microsoft.com/office/drawing/2014/main" id="{C0FEE670-0DE0-4A22-8E17-6C96ABCED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5543" y="0"/>
            <a:ext cx="5036457" cy="3298956"/>
          </a:xfrm>
          <a:prstGeom prst="rect">
            <a:avLst/>
          </a:prstGeom>
          <a:ln>
            <a:solidFill>
              <a:srgbClr val="C00000"/>
            </a:solidFill>
          </a:ln>
        </p:spPr>
      </p:pic>
    </p:spTree>
    <p:extLst>
      <p:ext uri="{BB962C8B-B14F-4D97-AF65-F5344CB8AC3E}">
        <p14:creationId xmlns:p14="http://schemas.microsoft.com/office/powerpoint/2010/main" val="25881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C06AB498-7005-4F1C-8415-710A1E223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7425"/>
            <a:ext cx="8353425" cy="4600575"/>
          </a:xfrm>
          <a:prstGeom prst="rect">
            <a:avLst/>
          </a:prstGeom>
        </p:spPr>
      </p:pic>
      <p:sp>
        <p:nvSpPr>
          <p:cNvPr id="4" name="Rectangle: Rounded Corners 3">
            <a:extLst>
              <a:ext uri="{FF2B5EF4-FFF2-40B4-BE49-F238E27FC236}">
                <a16:creationId xmlns:a16="http://schemas.microsoft.com/office/drawing/2014/main" id="{35E38650-7AA9-4867-9A39-F5B57D68E44D}"/>
              </a:ext>
            </a:extLst>
          </p:cNvPr>
          <p:cNvSpPr/>
          <p:nvPr/>
        </p:nvSpPr>
        <p:spPr>
          <a:xfrm>
            <a:off x="707798" y="2685143"/>
            <a:ext cx="1518567" cy="27867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442685-2514-4B47-B3C9-EAFF317E0C7C}"/>
              </a:ext>
            </a:extLst>
          </p:cNvPr>
          <p:cNvSpPr/>
          <p:nvPr/>
        </p:nvSpPr>
        <p:spPr>
          <a:xfrm>
            <a:off x="539529" y="571463"/>
            <a:ext cx="3385029" cy="369332"/>
          </a:xfrm>
          <a:prstGeom prst="rect">
            <a:avLst/>
          </a:prstGeom>
        </p:spPr>
        <p:txBody>
          <a:bodyPr wrap="none">
            <a:spAutoFit/>
          </a:bodyPr>
          <a:lstStyle/>
          <a:p>
            <a:r>
              <a:rPr lang="en-US" dirty="0"/>
              <a:t>Filter out data before </a:t>
            </a:r>
            <a:r>
              <a:rPr lang="en-US" b="1" dirty="0">
                <a:solidFill>
                  <a:srgbClr val="C00000"/>
                </a:solidFill>
              </a:rPr>
              <a:t>May 1, 2020</a:t>
            </a:r>
          </a:p>
        </p:txBody>
      </p:sp>
      <p:sp>
        <p:nvSpPr>
          <p:cNvPr id="6" name="Rectangle 5">
            <a:extLst>
              <a:ext uri="{FF2B5EF4-FFF2-40B4-BE49-F238E27FC236}">
                <a16:creationId xmlns:a16="http://schemas.microsoft.com/office/drawing/2014/main" id="{8E153C42-822A-4EC8-A0E0-A21ACD07613E}"/>
              </a:ext>
            </a:extLst>
          </p:cNvPr>
          <p:cNvSpPr/>
          <p:nvPr/>
        </p:nvSpPr>
        <p:spPr>
          <a:xfrm>
            <a:off x="539529" y="109798"/>
            <a:ext cx="4297523" cy="461665"/>
          </a:xfrm>
          <a:prstGeom prst="rect">
            <a:avLst/>
          </a:prstGeom>
        </p:spPr>
        <p:txBody>
          <a:bodyPr wrap="none">
            <a:spAutoFit/>
          </a:bodyPr>
          <a:lstStyle/>
          <a:p>
            <a:r>
              <a:rPr lang="en-US" sz="2400" dirty="0"/>
              <a:t>Daily Positivity Percentage for US</a:t>
            </a:r>
          </a:p>
        </p:txBody>
      </p:sp>
      <p:pic>
        <p:nvPicPr>
          <p:cNvPr id="7" name="Picture 6" descr="Chart, histogram&#10;&#10;Description automatically generated">
            <a:extLst>
              <a:ext uri="{FF2B5EF4-FFF2-40B4-BE49-F238E27FC236}">
                <a16:creationId xmlns:a16="http://schemas.microsoft.com/office/drawing/2014/main" id="{1B175ACF-8D07-412F-8114-BED06283E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900" y="3429000"/>
            <a:ext cx="4231100" cy="2351994"/>
          </a:xfrm>
          <a:prstGeom prst="rect">
            <a:avLst/>
          </a:prstGeom>
          <a:ln>
            <a:solidFill>
              <a:srgbClr val="C00000"/>
            </a:solidFill>
          </a:ln>
        </p:spPr>
      </p:pic>
      <p:pic>
        <p:nvPicPr>
          <p:cNvPr id="9" name="Picture 8" descr="Chart&#10;&#10;Description automatically generated">
            <a:extLst>
              <a:ext uri="{FF2B5EF4-FFF2-40B4-BE49-F238E27FC236}">
                <a16:creationId xmlns:a16="http://schemas.microsoft.com/office/drawing/2014/main" id="{6B582DC3-1C0C-47BF-8CED-D304AA5EB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951" y="0"/>
            <a:ext cx="4792372" cy="3120959"/>
          </a:xfrm>
          <a:prstGeom prst="rect">
            <a:avLst/>
          </a:prstGeom>
          <a:ln>
            <a:solidFill>
              <a:srgbClr val="C00000"/>
            </a:solidFill>
          </a:ln>
        </p:spPr>
      </p:pic>
    </p:spTree>
    <p:extLst>
      <p:ext uri="{BB962C8B-B14F-4D97-AF65-F5344CB8AC3E}">
        <p14:creationId xmlns:p14="http://schemas.microsoft.com/office/powerpoint/2010/main" val="115531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801</Words>
  <Application>Microsoft Office PowerPoint</Application>
  <PresentationFormat>Widescreen</PresentationFormat>
  <Paragraphs>185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Lucida Console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Otsap, Jeremy</dc:creator>
  <cp:lastModifiedBy>Otsap, Jeremy</cp:lastModifiedBy>
  <cp:revision>23</cp:revision>
  <dcterms:created xsi:type="dcterms:W3CDTF">2020-11-21T23:05:23Z</dcterms:created>
  <dcterms:modified xsi:type="dcterms:W3CDTF">2020-11-22T08:38:15Z</dcterms:modified>
</cp:coreProperties>
</file>