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1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B27B32E-933F-403D-BD68-E9C9B08C6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Telco_Cluster_Analysis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5A9E426-688D-4B5A-A027-6015B708C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4/8/2020 1:22:48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hone-Internet">
            <a:extLst>
              <a:ext uri="{FF2B5EF4-FFF2-40B4-BE49-F238E27FC236}">
                <a16:creationId xmlns:a16="http://schemas.microsoft.com/office/drawing/2014/main" id="{19315C49-DC22-4EB6-8490-0F441821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190500"/>
            <a:ext cx="10982325" cy="647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7134F-B093-454C-B3EF-7D71AC55F0D2}"/>
              </a:ext>
            </a:extLst>
          </p:cNvPr>
          <p:cNvSpPr txBox="1"/>
          <p:nvPr/>
        </p:nvSpPr>
        <p:spPr>
          <a:xfrm>
            <a:off x="2733040" y="1910080"/>
            <a:ext cx="192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Month Charge</a:t>
            </a:r>
          </a:p>
          <a:p>
            <a:r>
              <a:rPr lang="en-US" dirty="0"/>
              <a:t>$42.2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073D3-0F76-4649-87AD-3E721C032DF8}"/>
              </a:ext>
            </a:extLst>
          </p:cNvPr>
          <p:cNvSpPr txBox="1"/>
          <p:nvPr/>
        </p:nvSpPr>
        <p:spPr>
          <a:xfrm>
            <a:off x="5134934" y="2682240"/>
            <a:ext cx="192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Month Charge</a:t>
            </a:r>
          </a:p>
          <a:p>
            <a:r>
              <a:rPr lang="en-US" dirty="0"/>
              <a:t>$61.8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8991-8226-4F5F-B329-E7B4F9001E17}"/>
              </a:ext>
            </a:extLst>
          </p:cNvPr>
          <p:cNvSpPr txBox="1"/>
          <p:nvPr/>
        </p:nvSpPr>
        <p:spPr>
          <a:xfrm>
            <a:off x="7536831" y="1617394"/>
            <a:ext cx="192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Month Charge</a:t>
            </a:r>
          </a:p>
          <a:p>
            <a:r>
              <a:rPr lang="en-US" dirty="0"/>
              <a:t>$91.2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8E505-9B7E-4125-B1A3-49E76222EE65}"/>
              </a:ext>
            </a:extLst>
          </p:cNvPr>
          <p:cNvSpPr txBox="1"/>
          <p:nvPr/>
        </p:nvSpPr>
        <p:spPr>
          <a:xfrm>
            <a:off x="9243711" y="3212514"/>
            <a:ext cx="192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Month Charge</a:t>
            </a:r>
          </a:p>
          <a:p>
            <a:r>
              <a:rPr lang="en-US" dirty="0"/>
              <a:t>$21.1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2D433-66F3-49C1-89F9-885F02A44FCF}"/>
              </a:ext>
            </a:extLst>
          </p:cNvPr>
          <p:cNvSpPr txBox="1"/>
          <p:nvPr/>
        </p:nvSpPr>
        <p:spPr>
          <a:xfrm>
            <a:off x="508000" y="6055360"/>
            <a:ext cx="107797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distinction of Internet Only users, Phone Only users and </a:t>
            </a:r>
            <a:r>
              <a:rPr lang="en-US" dirty="0" err="1"/>
              <a:t>Phone+Internet</a:t>
            </a:r>
            <a:r>
              <a:rPr lang="en-US" dirty="0"/>
              <a:t> Bundle user group is apparent, even with days of clustering analysis from Machine Learning : The existing customer segmentation is still valid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MonthCharge">
            <a:extLst>
              <a:ext uri="{FF2B5EF4-FFF2-40B4-BE49-F238E27FC236}">
                <a16:creationId xmlns:a16="http://schemas.microsoft.com/office/drawing/2014/main" id="{3DD6382B-241D-4745-844C-4D1F9583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51" y="0"/>
            <a:ext cx="626649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8576D-03DE-42F5-8928-C86E32BBD764}"/>
              </a:ext>
            </a:extLst>
          </p:cNvPr>
          <p:cNvSpPr txBox="1"/>
          <p:nvPr/>
        </p:nvSpPr>
        <p:spPr>
          <a:xfrm>
            <a:off x="508000" y="6055360"/>
            <a:ext cx="107797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customer segment is aligned with monthly charges from bundled service subscription – Cluster 3(Fiber + Phone) shows highest average charge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eniorCitizen">
            <a:extLst>
              <a:ext uri="{FF2B5EF4-FFF2-40B4-BE49-F238E27FC236}">
                <a16:creationId xmlns:a16="http://schemas.microsoft.com/office/drawing/2014/main" id="{20BF5783-B1F6-4CC6-ACA6-B413CC98C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99" y="0"/>
            <a:ext cx="62148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DAA09A-8B63-4D29-80CD-1DFF2B0BF6B1}"/>
              </a:ext>
            </a:extLst>
          </p:cNvPr>
          <p:cNvSpPr txBox="1"/>
          <p:nvPr/>
        </p:nvSpPr>
        <p:spPr>
          <a:xfrm>
            <a:off x="8351519" y="1656080"/>
            <a:ext cx="313435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bit of surprise – The percentage of ‘Senior Citizen’ is the lowest with ‘Phone Only’ group, and the highest with ‘Fiber Phone’ group. </a:t>
            </a:r>
          </a:p>
          <a:p>
            <a:endParaRPr lang="en-US" dirty="0"/>
          </a:p>
          <a:p>
            <a:r>
              <a:rPr lang="en-US" dirty="0" err="1"/>
              <a:t>Granpa</a:t>
            </a:r>
            <a:r>
              <a:rPr lang="en-US" dirty="0"/>
              <a:t> also loves fast internet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avoritePayment">
            <a:extLst>
              <a:ext uri="{FF2B5EF4-FFF2-40B4-BE49-F238E27FC236}">
                <a16:creationId xmlns:a16="http://schemas.microsoft.com/office/drawing/2014/main" id="{E22CD878-6568-4F00-B069-201EC40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49" y="0"/>
            <a:ext cx="67327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CE2C15-440C-4FF8-A2DE-083B4EF23A09}"/>
              </a:ext>
            </a:extLst>
          </p:cNvPr>
          <p:cNvSpPr txBox="1"/>
          <p:nvPr/>
        </p:nvSpPr>
        <p:spPr>
          <a:xfrm>
            <a:off x="8351519" y="1656080"/>
            <a:ext cx="313435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Electronic check is the favored payment method of the Cluster 3(Fiber – Phone)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ender-Doesn&amp;apos;tMatter">
            <a:extLst>
              <a:ext uri="{FF2B5EF4-FFF2-40B4-BE49-F238E27FC236}">
                <a16:creationId xmlns:a16="http://schemas.microsoft.com/office/drawing/2014/main" id="{AEEF51C2-4135-4803-B4BE-21E8CBCE5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06" y="0"/>
            <a:ext cx="63007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408AE-4CCE-4D54-AC09-6C0A36307185}"/>
              </a:ext>
            </a:extLst>
          </p:cNvPr>
          <p:cNvSpPr txBox="1"/>
          <p:nvPr/>
        </p:nvSpPr>
        <p:spPr>
          <a:xfrm>
            <a:off x="8351519" y="1656080"/>
            <a:ext cx="313435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Gender of customers didn’t show any significant difference among these clusters(segments)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5DDBD-8A5C-4FDA-98FB-4480FD175B22}"/>
              </a:ext>
            </a:extLst>
          </p:cNvPr>
          <p:cNvSpPr txBox="1"/>
          <p:nvPr/>
        </p:nvSpPr>
        <p:spPr>
          <a:xfrm>
            <a:off x="7925203" y="5842000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We confirm with statistical significance</a:t>
            </a:r>
            <a:br>
              <a:rPr lang="en-US" dirty="0"/>
            </a:br>
            <a:r>
              <a:rPr lang="en-US" dirty="0"/>
              <a:t>- P value 0.72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Telco_Cluster_Analysis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Telco_Cluster_Analysis</dc:title>
  <dc:creator/>
  <cp:lastModifiedBy>Shawn Jung</cp:lastModifiedBy>
  <cp:revision>6</cp:revision>
  <dcterms:created xsi:type="dcterms:W3CDTF">2020-04-08T20:22:48Z</dcterms:created>
  <dcterms:modified xsi:type="dcterms:W3CDTF">2020-04-08T20:31:32Z</dcterms:modified>
</cp:coreProperties>
</file>