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10" r:id="rId3"/>
    <p:sldId id="312" r:id="rId4"/>
    <p:sldId id="314" r:id="rId5"/>
    <p:sldId id="313" r:id="rId6"/>
    <p:sldId id="324" r:id="rId7"/>
    <p:sldId id="311" r:id="rId8"/>
    <p:sldId id="315" r:id="rId9"/>
    <p:sldId id="320" r:id="rId10"/>
    <p:sldId id="316" r:id="rId11"/>
    <p:sldId id="322" r:id="rId12"/>
    <p:sldId id="321" r:id="rId13"/>
    <p:sldId id="323" r:id="rId14"/>
    <p:sldId id="325" r:id="rId15"/>
    <p:sldId id="319" r:id="rId16"/>
    <p:sldId id="32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>
        <p:scale>
          <a:sx n="60" d="100"/>
          <a:sy n="60" d="100"/>
        </p:scale>
        <p:origin x="312" y="3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47376012305031E-2"/>
          <c:y val="2.2546417808885E-2"/>
          <c:w val="0.95150722947952671"/>
          <c:h val="0.7917415184213084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Find our key demographic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Bikes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Profit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Demographic Targeting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Locations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Effective Operation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7B0B0154-D9B4-4CD2-8D3F-6911E9DC2698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F2C0E49C-4373-4CE6-ABDF-E29D9EF1DC7C}" type="sibTrans" cxnId="{3B4B2750-8F75-46FE-A79F-F77AC8A5B178}">
      <dgm:prSet/>
      <dgm:spPr/>
      <dgm:t>
        <a:bodyPr/>
        <a:lstStyle/>
        <a:p>
          <a:endParaRPr lang="en-US"/>
        </a:p>
      </dgm:t>
    </dgm:pt>
    <dgm:pt modelId="{059B005A-117C-495E-86B8-1C73265EF34A}" type="parTrans" cxnId="{3B4B2750-8F75-46FE-A79F-F77AC8A5B178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2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DEEA735-3BC5-4930-B77B-4BF38B96420A}" type="presOf" srcId="{7B0B0154-D9B4-4CD2-8D3F-6911E9DC2698}" destId="{67FFE978-6FBE-4424-80BE-B9E4B4DD0695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3B4B2750-8F75-46FE-A79F-F77AC8A5B178}" srcId="{F6D27D1B-CDCB-481F-B8FA-AB31B2A119DE}" destId="{7B0B0154-D9B4-4CD2-8D3F-6911E9DC2698}" srcOrd="1" destOrd="0" parTransId="{059B005A-117C-495E-86B8-1C73265EF34A}" sibTransId="{F2C0E49C-4373-4CE6-ABDF-E29D9EF1DC7C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D4568AA4-4733-482F-9FD8-B3DA01846BBA}" type="presOf" srcId="{7B0B0154-D9B4-4CD2-8D3F-6911E9DC2698}" destId="{E83793B4-2C5C-4D90-82FA-E5EE4745664D}" srcOrd="0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2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2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 our key demographic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Location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Bikes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Maintenance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Locations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Demographic Targeting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Effective Operation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Profit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5.55112E-17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8CEE1DAA-F1F7-4455-A3E6-920C0988A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76200"/>
          <a:ext cx="8829676" cy="49530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55663" y="4800600"/>
            <a:ext cx="8229600" cy="1219200"/>
          </a:xfrm>
        </p:spPr>
        <p:txBody>
          <a:bodyPr/>
          <a:lstStyle/>
          <a:p>
            <a:r>
              <a:rPr lang="it-IT" dirty="0"/>
              <a:t>Business analysis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37DE256-5555-4D58-BA2D-216C90D9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63" y="3429000"/>
            <a:ext cx="4324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28600"/>
            <a:ext cx="9144001" cy="1371600"/>
          </a:xfrm>
        </p:spPr>
        <p:txBody>
          <a:bodyPr/>
          <a:lstStyle/>
          <a:p>
            <a:r>
              <a:rPr lang="en-US" dirty="0"/>
              <a:t>Marketing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B687-4EE4-4ADB-ACD9-4D965F035997}"/>
              </a:ext>
            </a:extLst>
          </p:cNvPr>
          <p:cNvSpPr txBox="1"/>
          <p:nvPr/>
        </p:nvSpPr>
        <p:spPr>
          <a:xfrm>
            <a:off x="1827212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Subscribers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Weekends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Leisure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8am – 9pm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Weekdays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Twin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peak: 8am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peak: 5-6pm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11505-380B-4918-8FEF-87034D02A532}"/>
              </a:ext>
            </a:extLst>
          </p:cNvPr>
          <p:cNvSpPr txBox="1"/>
          <p:nvPr/>
        </p:nvSpPr>
        <p:spPr>
          <a:xfrm>
            <a:off x="6094411" y="1600199"/>
            <a:ext cx="365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Seasonal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 of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Effective marketing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429000"/>
            <a:ext cx="8692399" cy="2819400"/>
          </a:xfrm>
        </p:spPr>
        <p:txBody>
          <a:bodyPr/>
          <a:lstStyle/>
          <a:p>
            <a:r>
              <a:rPr lang="en-US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8690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Wear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75F5-E984-4A9C-BA2C-E1448E77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2" y="1905000"/>
            <a:ext cx="8953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9144001" cy="762000"/>
          </a:xfrm>
        </p:spPr>
        <p:txBody>
          <a:bodyPr/>
          <a:lstStyle/>
          <a:p>
            <a:r>
              <a:rPr lang="en-US" dirty="0"/>
              <a:t>Bicycle Maintenance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7EFD3-FAF7-420E-9533-D99CF2BB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19" y="1676400"/>
            <a:ext cx="7172325" cy="482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5B34F-B590-4559-84BC-382B706277C7}"/>
              </a:ext>
            </a:extLst>
          </p:cNvPr>
          <p:cNvSpPr txBox="1"/>
          <p:nvPr/>
        </p:nvSpPr>
        <p:spPr>
          <a:xfrm>
            <a:off x="1065212" y="16764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Pin-point accuracy we can determine the bike with largest wear.</a:t>
            </a:r>
          </a:p>
          <a:p>
            <a:endParaRPr lang="en-US" dirty="0"/>
          </a:p>
          <a:p>
            <a:r>
              <a:rPr lang="en-US" dirty="0"/>
              <a:t>Determine trip duration associated to it.</a:t>
            </a:r>
          </a:p>
          <a:p>
            <a:endParaRPr lang="en-US" dirty="0"/>
          </a:p>
          <a:p>
            <a:r>
              <a:rPr lang="en-US" dirty="0"/>
              <a:t>Actively monitor and maintenance as needed.</a:t>
            </a:r>
          </a:p>
        </p:txBody>
      </p:sp>
    </p:spTree>
    <p:extLst>
      <p:ext uri="{BB962C8B-B14F-4D97-AF65-F5344CB8AC3E}">
        <p14:creationId xmlns:p14="http://schemas.microsoft.com/office/powerpoint/2010/main" val="29876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429000"/>
            <a:ext cx="8692399" cy="2819400"/>
          </a:xfrm>
        </p:spPr>
        <p:txBody>
          <a:bodyPr/>
          <a:lstStyle/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2234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0734" y="533400"/>
            <a:ext cx="3596607" cy="1143000"/>
          </a:xfrm>
        </p:spPr>
        <p:txBody>
          <a:bodyPr/>
          <a:lstStyle/>
          <a:p>
            <a:pPr algn="ctr"/>
            <a:r>
              <a:rPr lang="en-US" dirty="0"/>
              <a:t>Customer Understanding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3002F8E-AB3B-436E-8465-D7E62CFA720C}"/>
              </a:ext>
            </a:extLst>
          </p:cNvPr>
          <p:cNvSpPr txBox="1">
            <a:spLocks/>
          </p:cNvSpPr>
          <p:nvPr/>
        </p:nvSpPr>
        <p:spPr>
          <a:xfrm>
            <a:off x="7008812" y="533400"/>
            <a:ext cx="359660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Operations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4D1D3-2F38-438A-B24C-EBF07F3A7085}"/>
              </a:ext>
            </a:extLst>
          </p:cNvPr>
          <p:cNvSpPr txBox="1"/>
          <p:nvPr/>
        </p:nvSpPr>
        <p:spPr>
          <a:xfrm>
            <a:off x="1244098" y="2057400"/>
            <a:ext cx="365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Subscribers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Weekends vs Weekdays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EE08C-7A3C-4AC1-B4CD-A627B2C6C4D7}"/>
              </a:ext>
            </a:extLst>
          </p:cNvPr>
          <p:cNvSpPr txBox="1"/>
          <p:nvPr/>
        </p:nvSpPr>
        <p:spPr>
          <a:xfrm>
            <a:off x="7287127" y="20574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Duration of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Frequency of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Precise Bike Status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37DE256-5555-4D58-BA2D-216C90D9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2" y="1905000"/>
            <a:ext cx="9139276" cy="2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Analysis – Q1 2013 to Q1 2014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Approach</a:t>
            </a:r>
          </a:p>
          <a:p>
            <a:r>
              <a:rPr lang="en-US" dirty="0"/>
              <a:t>Strategic – and Intelligent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0F922-77A9-410A-A5A9-9B105470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720216"/>
            <a:ext cx="4591050" cy="32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Plan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940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429000"/>
            <a:ext cx="8692399" cy="28194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Paradigm – </a:t>
            </a:r>
            <a:br>
              <a:rPr lang="en-US" dirty="0"/>
            </a:br>
            <a:r>
              <a:rPr lang="en-US" dirty="0"/>
              <a:t>Subscriptions vs Customer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E7FB8-1575-433E-990B-651EB1DC9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Goes without saying Customers mean business.</a:t>
            </a:r>
          </a:p>
          <a:p>
            <a:r>
              <a:rPr lang="en-US" dirty="0"/>
              <a:t>But this is short term thinking.</a:t>
            </a:r>
          </a:p>
          <a:p>
            <a:r>
              <a:rPr lang="en-US" dirty="0"/>
              <a:t>Customer analysis has shown ‘subscriber’ users are much more likely and key consumer.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AA973-15A2-4C55-9AB6-A9FEE77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719943"/>
            <a:ext cx="2895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BC6CB-1FF1-47E6-A606-B49F1DC1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77" y="685800"/>
            <a:ext cx="4179450" cy="2930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6D0EFF-E5DF-4387-A55C-6861DEA8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478" y="3774710"/>
            <a:ext cx="4193070" cy="293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0497E-91D5-40A1-AE17-185232B2F66E}"/>
              </a:ext>
            </a:extLst>
          </p:cNvPr>
          <p:cNvSpPr txBox="1"/>
          <p:nvPr/>
        </p:nvSpPr>
        <p:spPr>
          <a:xfrm>
            <a:off x="2322745" y="2251216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Starting Location and Stop Locations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the number of riders at each location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Break it down by zip codes - precision</a:t>
            </a:r>
          </a:p>
        </p:txBody>
      </p:sp>
    </p:spTree>
    <p:extLst>
      <p:ext uri="{BB962C8B-B14F-4D97-AF65-F5344CB8AC3E}">
        <p14:creationId xmlns:p14="http://schemas.microsoft.com/office/powerpoint/2010/main" val="3961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/>
              <a:t>Change in Demographics - Daily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07547"/>
              </p:ext>
            </p:extLst>
          </p:nvPr>
        </p:nvGraphicFramePr>
        <p:xfrm>
          <a:off x="1836738" y="1371600"/>
          <a:ext cx="882967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FA83D2-F00D-4C57-AAB7-B64578287CC5}"/>
              </a:ext>
            </a:extLst>
          </p:cNvPr>
          <p:cNvSpPr txBox="1"/>
          <p:nvPr/>
        </p:nvSpPr>
        <p:spPr>
          <a:xfrm>
            <a:off x="1836738" y="6434239"/>
            <a:ext cx="88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Sporadic – gender based analysis is time wasted 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DYNAMICS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70" y="1893961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Typical WORK DAY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3881" y="1893961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TYPICAL WEEKEND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65535-744E-421E-8910-DE762E9D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0" y="2797322"/>
            <a:ext cx="5607732" cy="2672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5E52D-B490-407A-82D7-717985E7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10" y="2797322"/>
            <a:ext cx="5494095" cy="26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DYNAMICS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07" y="1893961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Summer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42221" y="1893961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 Winter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77F73-96F9-464A-99B7-8ECF7884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59"/>
          <a:stretch/>
        </p:blipFill>
        <p:spPr>
          <a:xfrm>
            <a:off x="6499344" y="2773493"/>
            <a:ext cx="5102307" cy="2857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3A3FE-0E2D-46E9-AFCE-30DCA33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8" y="2760139"/>
            <a:ext cx="4943871" cy="28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66</TotalTime>
  <Words>195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PowerPoint Presentation</vt:lpstr>
      <vt:lpstr>Business Analysis – Q1 2013 to Q1 2014</vt:lpstr>
      <vt:lpstr>Base Plan</vt:lpstr>
      <vt:lpstr>DATA</vt:lpstr>
      <vt:lpstr>Business Paradigm –  Subscriptions vs Customer</vt:lpstr>
      <vt:lpstr>Location</vt:lpstr>
      <vt:lpstr>Change in Demographics - Daily</vt:lpstr>
      <vt:lpstr>WORK DYNAMICS</vt:lpstr>
      <vt:lpstr>SEASONAL DYNAMICS</vt:lpstr>
      <vt:lpstr>Marketing Analysis</vt:lpstr>
      <vt:lpstr>OPERATION</vt:lpstr>
      <vt:lpstr>Bicycle Wear</vt:lpstr>
      <vt:lpstr>Bicycle Maintenance</vt:lpstr>
      <vt:lpstr>PROFIT</vt:lpstr>
      <vt:lpstr>Customer Understanding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15</cp:revision>
  <dcterms:created xsi:type="dcterms:W3CDTF">2019-03-20T23:39:37Z</dcterms:created>
  <dcterms:modified xsi:type="dcterms:W3CDTF">2019-03-21T00:46:12Z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