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Share Tech Mono"/>
      <p:regular r:id="rId15"/>
    </p:embeddedFont>
    <p:embeddedFont>
      <p:font typeface="Exo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hareTechMono-regular.fntdata"/><Relationship Id="rId14" Type="http://schemas.openxmlformats.org/officeDocument/2006/relationships/slide" Target="slides/slide10.xml"/><Relationship Id="rId17" Type="http://schemas.openxmlformats.org/officeDocument/2006/relationships/font" Target="fonts/Exo-bold.fntdata"/><Relationship Id="rId16" Type="http://schemas.openxmlformats.org/officeDocument/2006/relationships/font" Target="fonts/Exo-regular.fntdata"/><Relationship Id="rId5" Type="http://schemas.openxmlformats.org/officeDocument/2006/relationships/slide" Target="slides/slide1.xml"/><Relationship Id="rId19" Type="http://schemas.openxmlformats.org/officeDocument/2006/relationships/font" Target="fonts/Exo-boldItalic.fntdata"/><Relationship Id="rId6" Type="http://schemas.openxmlformats.org/officeDocument/2006/relationships/slide" Target="slides/slide2.xml"/><Relationship Id="rId18" Type="http://schemas.openxmlformats.org/officeDocument/2006/relationships/font" Target="fonts/Ex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1"/>
            <a:ext cx="9144000" cy="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213284" y="2420863"/>
            <a:ext cx="66990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Exo"/>
              <a:buNone/>
              <a:defRPr b="0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525" y="403200"/>
            <a:ext cx="1800300" cy="6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/>
          <p:nvPr/>
        </p:nvSpPr>
        <p:spPr>
          <a:xfrm>
            <a:off x="239486" y="4873139"/>
            <a:ext cx="8664900" cy="4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50520" y="3277417"/>
            <a:ext cx="6716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Exo"/>
              <a:buNone/>
              <a:defRPr b="0" i="0" sz="1800" u="none" cap="none" strike="noStrike">
                <a:solidFill>
                  <a:srgbClr val="989FA7"/>
                </a:solidFill>
                <a:latin typeface="Exo"/>
                <a:ea typeface="Exo"/>
                <a:cs typeface="Exo"/>
                <a:sym typeface="Exo"/>
              </a:defRPr>
            </a:lvl1pPr>
            <a:lvl2pPr indent="0" lvl="1" marL="342900" marR="0" rtl="0" algn="ctr">
              <a:spcBef>
                <a:spcPts val="1600"/>
              </a:spcBef>
              <a:spcAft>
                <a:spcPts val="0"/>
              </a:spcAft>
              <a:buClr>
                <a:srgbClr val="A6CED3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9595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9595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ctr">
              <a:spcBef>
                <a:spcPts val="1600"/>
              </a:spcBef>
              <a:spcAft>
                <a:spcPts val="0"/>
              </a:spcAft>
              <a:buClr>
                <a:srgbClr val="A6CED3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9595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9595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ctr">
              <a:spcBef>
                <a:spcPts val="1600"/>
              </a:spcBef>
              <a:spcAft>
                <a:spcPts val="0"/>
              </a:spcAft>
              <a:buClr>
                <a:srgbClr val="A6CED3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9595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9595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ctr">
              <a:spcBef>
                <a:spcPts val="1600"/>
              </a:spcBef>
              <a:spcAft>
                <a:spcPts val="0"/>
              </a:spcAft>
              <a:buClr>
                <a:srgbClr val="A6CED3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9595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9595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 sz="1300">
                <a:solidFill>
                  <a:srgbClr val="8B8B8B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spcBef>
                <a:spcPts val="0"/>
              </a:spcBef>
              <a:buNone/>
              <a:defRPr sz="1300">
                <a:solidFill>
                  <a:srgbClr val="8B8B8B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>
              <a:spcBef>
                <a:spcPts val="0"/>
              </a:spcBef>
              <a:buNone/>
              <a:defRPr sz="1300">
                <a:solidFill>
                  <a:srgbClr val="8B8B8B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>
              <a:spcBef>
                <a:spcPts val="0"/>
              </a:spcBef>
              <a:buNone/>
              <a:defRPr sz="1300">
                <a:solidFill>
                  <a:srgbClr val="8B8B8B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>
              <a:spcBef>
                <a:spcPts val="0"/>
              </a:spcBef>
              <a:buNone/>
              <a:defRPr sz="1300">
                <a:solidFill>
                  <a:srgbClr val="8B8B8B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>
              <a:spcBef>
                <a:spcPts val="0"/>
              </a:spcBef>
              <a:buNone/>
              <a:defRPr sz="1300">
                <a:solidFill>
                  <a:srgbClr val="8B8B8B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>
              <a:spcBef>
                <a:spcPts val="0"/>
              </a:spcBef>
              <a:buNone/>
              <a:defRPr sz="1300">
                <a:solidFill>
                  <a:srgbClr val="8B8B8B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>
              <a:spcBef>
                <a:spcPts val="0"/>
              </a:spcBef>
              <a:buNone/>
              <a:defRPr sz="1300">
                <a:solidFill>
                  <a:srgbClr val="8B8B8B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>
              <a:spcBef>
                <a:spcPts val="0"/>
              </a:spcBef>
              <a:buNone/>
              <a:defRPr sz="1300">
                <a:solidFill>
                  <a:srgbClr val="8B8B8B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">
  <p:cSld name="Picture above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235946" y="172244"/>
            <a:ext cx="7896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243" y="4476537"/>
            <a:ext cx="361200" cy="3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239486" y="4873139"/>
            <a:ext cx="8664900" cy="4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26786" y="693251"/>
            <a:ext cx="7044000" cy="4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 sz="1300">
                <a:solidFill>
                  <a:srgbClr val="8B8B8B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spcBef>
                <a:spcPts val="0"/>
              </a:spcBef>
              <a:buNone/>
              <a:defRPr sz="1300">
                <a:solidFill>
                  <a:srgbClr val="8B8B8B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>
              <a:spcBef>
                <a:spcPts val="0"/>
              </a:spcBef>
              <a:buNone/>
              <a:defRPr sz="1300">
                <a:solidFill>
                  <a:srgbClr val="8B8B8B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>
              <a:spcBef>
                <a:spcPts val="0"/>
              </a:spcBef>
              <a:buNone/>
              <a:defRPr sz="1300">
                <a:solidFill>
                  <a:srgbClr val="8B8B8B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>
              <a:spcBef>
                <a:spcPts val="0"/>
              </a:spcBef>
              <a:buNone/>
              <a:defRPr sz="1300">
                <a:solidFill>
                  <a:srgbClr val="8B8B8B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>
              <a:spcBef>
                <a:spcPts val="0"/>
              </a:spcBef>
              <a:buNone/>
              <a:defRPr sz="1300">
                <a:solidFill>
                  <a:srgbClr val="8B8B8B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>
              <a:spcBef>
                <a:spcPts val="0"/>
              </a:spcBef>
              <a:buNone/>
              <a:defRPr sz="1300">
                <a:solidFill>
                  <a:srgbClr val="8B8B8B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>
              <a:spcBef>
                <a:spcPts val="0"/>
              </a:spcBef>
              <a:buNone/>
              <a:defRPr sz="1300">
                <a:solidFill>
                  <a:srgbClr val="8B8B8B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>
              <a:spcBef>
                <a:spcPts val="0"/>
              </a:spcBef>
              <a:buNone/>
              <a:defRPr sz="1300">
                <a:solidFill>
                  <a:srgbClr val="8B8B8B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879025" y="1617635"/>
            <a:ext cx="66990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OQaml</a:t>
            </a:r>
            <a:br>
              <a:rPr b="1" lang="en" sz="4800"/>
            </a:br>
            <a:r>
              <a:rPr b="1" lang="en" sz="2400"/>
              <a:t>A OCaml-based QASM</a:t>
            </a:r>
            <a:endParaRPr b="1" sz="2400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870170" y="2850092"/>
            <a:ext cx="67167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200"/>
              </a:spcBef>
              <a:spcAft>
                <a:spcPts val="1600"/>
              </a:spcAft>
              <a:buNone/>
            </a:pPr>
            <a:r>
              <a:rPr lang="en" sz="1400"/>
              <a:t>Johannes Otterbach</a:t>
            </a:r>
            <a:endParaRPr sz="1400"/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235946" y="172244"/>
            <a:ext cx="78966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35946" y="172244"/>
            <a:ext cx="78966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</a:t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uring Machine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75" y="939725"/>
            <a:ext cx="187677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2932950" y="957050"/>
            <a:ext cx="50481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Alan Turing (1936)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Led to the definition of </a:t>
            </a:r>
            <a:r>
              <a:rPr i="1" lang="en">
                <a:solidFill>
                  <a:srgbClr val="FFFFFF"/>
                </a:solidFill>
              </a:rPr>
              <a:t>Computability</a:t>
            </a:r>
            <a:br>
              <a:rPr i="1" lang="en">
                <a:solidFill>
                  <a:srgbClr val="FFFFFF"/>
                </a:solidFill>
              </a:rPr>
            </a:br>
            <a:endParaRPr i="1"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A program is representable by 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 finite set of states 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 set of transitions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 set of instructions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an initial state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425" y="2606600"/>
            <a:ext cx="3060700" cy="19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2004300" y="4603400"/>
            <a:ext cx="6905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https://www.researchgate.net/publication/228920087_Evolutionary_neural_networks_applied_in_first_person_shooters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35946" y="172244"/>
            <a:ext cx="78966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Representations</a:t>
            </a:r>
            <a:endParaRPr/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533500" y="1014200"/>
            <a:ext cx="7038900" cy="3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Encode information in bits 0, 1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Boolean Logic: Operations on bits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NOT : bit -&gt; bit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OR : bit -&gt; bit -&gt; bit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AND : bit -&gt; bit -&gt; bit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XOR : bit -&gt; bit -&gt; bit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… 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Universal gate sets: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NOT and AND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NOT and OR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AND or XOR</a:t>
            </a:r>
            <a:endParaRPr>
              <a:solidFill>
                <a:srgbClr val="FFFFFF"/>
              </a:solidFill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Turing Machine 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975" y="2737475"/>
            <a:ext cx="2937775" cy="20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35946" y="172244"/>
            <a:ext cx="78966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to Quantum</a:t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331925" y="931250"/>
            <a:ext cx="78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Classical we can have only one state at a time: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Quantum Mechanics: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500" y="1924800"/>
            <a:ext cx="1446525" cy="3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400" y="2508625"/>
            <a:ext cx="2230900" cy="22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1712" y="2508625"/>
            <a:ext cx="2148663" cy="22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372600" y="2944900"/>
            <a:ext cx="9579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Real values</a:t>
            </a:r>
            <a:endParaRPr sz="1000">
              <a:solidFill>
                <a:srgbClr val="F3F3F3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4728900" y="2944900"/>
            <a:ext cx="1102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Complex</a:t>
            </a:r>
            <a:r>
              <a:rPr lang="en" sz="1000">
                <a:solidFill>
                  <a:srgbClr val="F3F3F3"/>
                </a:solidFill>
              </a:rPr>
              <a:t> values</a:t>
            </a:r>
            <a:endParaRPr sz="1000">
              <a:solidFill>
                <a:srgbClr val="F3F3F3"/>
              </a:solidFill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5225" y="1300900"/>
            <a:ext cx="1319800" cy="2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35946" y="172244"/>
            <a:ext cx="78966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Transformation</a:t>
            </a:r>
            <a:endParaRPr/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369625" y="931250"/>
            <a:ext cx="72777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QM states connected by gates</a:t>
            </a: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Computational basis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Series of gates is a circuit</a:t>
            </a: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“Time” flows from right to left</a:t>
            </a: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297" y="1303225"/>
            <a:ext cx="1488000" cy="2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6451" y="2568850"/>
            <a:ext cx="3235575" cy="3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7025" y="1919274"/>
            <a:ext cx="5869956" cy="3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35946" y="172244"/>
            <a:ext cx="78966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OQaml</a:t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235950" y="1257600"/>
            <a:ext cx="38799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OCaml based implementation of Quil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Statically typed, functional programming language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Let’s you program with “mathematical” notation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500" y="822825"/>
            <a:ext cx="4263151" cy="40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35946" y="172244"/>
            <a:ext cx="78966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small circuits</a:t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511550" y="948025"/>
            <a:ext cx="72003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Structural similarity between CIRCUIT and GATE</a:t>
            </a: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OQaml: Circuits are Gates!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Example: 1 Qubit gates</a:t>
            </a: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OQaml:</a:t>
            </a: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let pg idx = Q.CIRCUIT [Q.PHASE (pi4); Q.RZ(pi4, idx); Q.RY (0.0, idx); Q.RZ (pi4, idx)];;</a:t>
            </a:r>
            <a:endParaRPr sz="100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047" y="1397650"/>
            <a:ext cx="1488000" cy="2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051" y="1915700"/>
            <a:ext cx="3235575" cy="3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4050" y="3419425"/>
            <a:ext cx="85052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9775" y="2988275"/>
            <a:ext cx="2545597" cy="2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0550" y="3419425"/>
            <a:ext cx="209515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35946" y="172244"/>
            <a:ext cx="78966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35946" y="172244"/>
            <a:ext cx="78966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</a:t>
            </a:r>
            <a:endParaRPr/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568350" y="1097525"/>
            <a:ext cx="72318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2 Qubit gate</a:t>
            </a: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OQaml: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</a:t>
            </a:r>
            <a:r>
              <a:rPr lang="en" sz="10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let swap i j = Q.CIRCUIT [Q.CNOT (i,j); Q.CNOT (j,i); Q.CNOT (i,j)];;</a:t>
            </a:r>
            <a:br>
              <a:rPr lang="en" sz="10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</a:br>
            <a:br>
              <a:rPr lang="en" sz="10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</a:br>
            <a:endParaRPr sz="100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Assert we are correct: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</a:t>
            </a:r>
            <a:r>
              <a:rPr lang="en" sz="10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let tqvm = Q.apply (Q.X 0) (Q.init_qvm 2);;</a:t>
            </a:r>
            <a:br>
              <a:rPr lang="en" sz="10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</a:br>
            <a:r>
              <a:rPr lang="en" sz="10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	Q.apply (swap 0 1) tqvm = Q.apply (Q.SWAP (0,1)) tqvm;;</a:t>
            </a:r>
            <a:endParaRPr sz="100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138" y="1468313"/>
            <a:ext cx="5828223" cy="2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