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9552-D6C8-42B1-A609-B77DBBB29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E60E7-DB44-4D34-885E-FAE10CD00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880B-450D-45BE-BAC6-3386A217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71B6-DD0D-45BF-B03E-14AB220F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4E44-B32B-438A-9D08-20CE5F8A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6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B71A-3C95-4824-A252-289EBDBC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31AE5-C7AC-425D-8270-F05E06E5F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D1FE-EF99-405E-9745-55C2F916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7D80-F405-43F4-9953-180AF194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134B-BAFB-4518-8A9D-5AF123C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963CC-A6B4-40CA-A570-6571E7A5F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75FDB-1D8B-4C9C-828D-E3FCDABCA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C842-3ADF-478C-8362-4134772D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04B6-84AE-4F26-A055-821668F5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4535A-A053-4A38-91DE-F45BBA59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F0C9-08CC-409A-A4C2-40590056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5DCE-8900-4E37-9B9B-E1D4B423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F4B0-4409-4351-9487-36BCE896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5DB9-70C3-4DE5-B843-1AB6BAD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C679-5FC3-4692-81E1-5395D962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BEA7-B5CD-4994-81E4-FBB6EFE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895F6-132A-4DA0-BD91-4D553186A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9E5A-80FC-4CFA-9DA9-B916120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D0AC-FDB0-45ED-8474-12C453BB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F020-5678-4B39-A30B-6FED0F4B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6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6596-D4EC-4A5C-8675-FEE765B3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3624-35B9-4277-8A42-3021B4D9B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EC00B-9B85-417D-B19B-FE097AD4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9C5C1-777F-4F0E-9CFD-B940016D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8737-E1BB-45BA-9BFF-3E3BDECD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BC9AB-1A85-487A-A4F1-E6B2F54F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880B-7152-4601-BE09-13539EAF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6473E-D5E2-44E2-9B8E-B2636F06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E47D9-3BE6-4530-BC2E-BB00ECD7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AB17A-067C-49F8-9C43-48AA72A9E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B8EC7-7DE2-42E2-9031-F5C4926AA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AA954-1939-4889-A63C-D8AB495A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67942-1B40-4E2A-B6BC-E9F9C43B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5E98E-92CA-4734-96DA-0DCE0003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6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DE01-FE6D-4892-833F-58EF9E7F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1E145-FAFF-408E-870C-6BCD4A08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B96D2-43A8-42AE-8642-0EA1A107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1FD3A-DC72-4B37-80AE-28AC21E0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FC5BF-D67F-4370-BF94-EE034CA6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9DAF8-FEC0-4203-9361-D8D01BFD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AF8D4-2D1E-4417-9653-EFB82736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29EF-77E8-4727-9C39-4F6FE8CC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4A9D-B622-4F01-BDE4-D26CEE3E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81DCB-1BF3-4366-AE14-F6DD87371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F4EE-B00D-4905-9FE7-4BFB37EA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AD86-B5C0-431D-826A-75E2D30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6E06A-37D2-4CE2-AAF1-83A0693A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55D4-6264-4DAD-8F23-7874B848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9739F-FD3E-46F4-9682-AA00031A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2247D-C23E-4254-8F4A-7010C763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B21DF-E9A7-47D4-BCC1-9DBA5C0D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77437-4D78-4A21-9992-238C473E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886C-9DA3-4D42-BFBD-2C4ED108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36377-BD40-4A36-8FFB-1414F8C4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DB4B5-D4B6-4D5F-93FA-30240D5E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74F0-4528-4B01-BF2E-33C032840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5FF5-9529-46D0-A808-9236012B9BD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8844-4C53-4FD7-BAD7-4F36F0E80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600D-4E35-4648-9BEA-FDBEC629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A13B-6BFA-44C4-BEF0-B41EFC97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>
            <a:extLst>
              <a:ext uri="{FF2B5EF4-FFF2-40B4-BE49-F238E27FC236}">
                <a16:creationId xmlns:a16="http://schemas.microsoft.com/office/drawing/2014/main" id="{94AC6E77-4233-47D1-9BD7-1A9DBE20796D}"/>
              </a:ext>
            </a:extLst>
          </p:cNvPr>
          <p:cNvGrpSpPr/>
          <p:nvPr/>
        </p:nvGrpSpPr>
        <p:grpSpPr>
          <a:xfrm>
            <a:off x="8842867" y="3158210"/>
            <a:ext cx="1738214" cy="1867114"/>
            <a:chOff x="1601158" y="3087927"/>
            <a:chExt cx="2317619" cy="2489485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B575DAB4-B956-40EA-B9D3-0FB4F3A3343A}"/>
                </a:ext>
              </a:extLst>
            </p:cNvPr>
            <p:cNvSpPr/>
            <p:nvPr/>
          </p:nvSpPr>
          <p:spPr>
            <a:xfrm rot="10800000">
              <a:off x="2742709" y="3087927"/>
              <a:ext cx="1176068" cy="1176068"/>
            </a:xfrm>
            <a:prstGeom prst="arc">
              <a:avLst>
                <a:gd name="adj1" fmla="val 10895"/>
                <a:gd name="adj2" fmla="val 1596983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" name="Straight Connector 82">
              <a:extLst>
                <a:ext uri="{FF2B5EF4-FFF2-40B4-BE49-F238E27FC236}">
                  <a16:creationId xmlns:a16="http://schemas.microsoft.com/office/drawing/2014/main" id="{8177ABDC-4EE8-42E3-A445-1E79D3151024}"/>
                </a:ext>
              </a:extLst>
            </p:cNvPr>
            <p:cNvCxnSpPr>
              <a:cxnSpLocks/>
            </p:cNvCxnSpPr>
            <p:nvPr/>
          </p:nvCxnSpPr>
          <p:spPr>
            <a:xfrm>
              <a:off x="1601158" y="3656199"/>
              <a:ext cx="114155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3">
              <a:extLst>
                <a:ext uri="{FF2B5EF4-FFF2-40B4-BE49-F238E27FC236}">
                  <a16:creationId xmlns:a16="http://schemas.microsoft.com/office/drawing/2014/main" id="{FA859E0C-A442-4874-A97A-0723819F1A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77062" y="4243473"/>
              <a:ext cx="0" cy="1333939"/>
            </a:xfrm>
            <a:prstGeom prst="line">
              <a:avLst/>
            </a:prstGeom>
            <a:ln w="381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80">
              <a:extLst>
                <a:ext uri="{FF2B5EF4-FFF2-40B4-BE49-F238E27FC236}">
                  <a16:creationId xmlns:a16="http://schemas.microsoft.com/office/drawing/2014/main" id="{1CB6448B-9603-4F34-8E9A-A9190F21F4B0}"/>
                </a:ext>
              </a:extLst>
            </p:cNvPr>
            <p:cNvSpPr/>
            <p:nvPr/>
          </p:nvSpPr>
          <p:spPr>
            <a:xfrm>
              <a:off x="2890432" y="3235650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F97241B6-A108-495D-91AF-B2E58C400A48}"/>
              </a:ext>
            </a:extLst>
          </p:cNvPr>
          <p:cNvSpPr txBox="1">
            <a:spLocks/>
          </p:cNvSpPr>
          <p:nvPr/>
        </p:nvSpPr>
        <p:spPr>
          <a:xfrm>
            <a:off x="615982" y="249860"/>
            <a:ext cx="10515600" cy="6527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DOORS Next Generation Migration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8CCE12-3776-4346-8282-E842B6A746EC}"/>
              </a:ext>
            </a:extLst>
          </p:cNvPr>
          <p:cNvGrpSpPr/>
          <p:nvPr/>
        </p:nvGrpSpPr>
        <p:grpSpPr>
          <a:xfrm>
            <a:off x="7304514" y="2172545"/>
            <a:ext cx="1726799" cy="1867114"/>
            <a:chOff x="8540226" y="1753726"/>
            <a:chExt cx="2302399" cy="2489485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7D08CC1B-F9C5-44D3-BEDD-4B35C59526ED}"/>
                </a:ext>
              </a:extLst>
            </p:cNvPr>
            <p:cNvSpPr/>
            <p:nvPr/>
          </p:nvSpPr>
          <p:spPr>
            <a:xfrm>
              <a:off x="9666557" y="3067143"/>
              <a:ext cx="1176068" cy="1176068"/>
            </a:xfrm>
            <a:prstGeom prst="arc">
              <a:avLst>
                <a:gd name="adj1" fmla="val 15956854"/>
                <a:gd name="adj2" fmla="val 10795556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D97DE1-98DF-48C7-A798-ECCC22A92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0226" y="3655937"/>
              <a:ext cx="1143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8E0EB5-4A48-486E-B59C-7261962EF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8272" y="1753726"/>
              <a:ext cx="0" cy="1333939"/>
            </a:xfrm>
            <a:prstGeom prst="line">
              <a:avLst/>
            </a:prstGeom>
            <a:ln w="3810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C7060E-07CB-46B4-9066-862DC63A41B3}"/>
                </a:ext>
              </a:extLst>
            </p:cNvPr>
            <p:cNvSpPr/>
            <p:nvPr/>
          </p:nvSpPr>
          <p:spPr>
            <a:xfrm>
              <a:off x="9814281" y="3214866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E1A3A-F25A-47E6-9388-3E913580E7EF}"/>
              </a:ext>
            </a:extLst>
          </p:cNvPr>
          <p:cNvGrpSpPr/>
          <p:nvPr/>
        </p:nvGrpSpPr>
        <p:grpSpPr>
          <a:xfrm>
            <a:off x="5566300" y="3173196"/>
            <a:ext cx="1738214" cy="1867114"/>
            <a:chOff x="6222608" y="3087927"/>
            <a:chExt cx="2317619" cy="248948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5D35181B-69A5-44BD-B546-3FD8B14901AB}"/>
                </a:ext>
              </a:extLst>
            </p:cNvPr>
            <p:cNvSpPr/>
            <p:nvPr/>
          </p:nvSpPr>
          <p:spPr>
            <a:xfrm rot="10800000">
              <a:off x="7364159" y="3087927"/>
              <a:ext cx="1176068" cy="1176068"/>
            </a:xfrm>
            <a:prstGeom prst="arc">
              <a:avLst>
                <a:gd name="adj1" fmla="val 10895"/>
                <a:gd name="adj2" fmla="val 15969831"/>
              </a:avLst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323989-2BA9-45B1-8067-344F836FA551}"/>
                </a:ext>
              </a:extLst>
            </p:cNvPr>
            <p:cNvCxnSpPr>
              <a:cxnSpLocks/>
            </p:cNvCxnSpPr>
            <p:nvPr/>
          </p:nvCxnSpPr>
          <p:spPr>
            <a:xfrm>
              <a:off x="6222608" y="3656199"/>
              <a:ext cx="1141550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75E6B6-6340-498A-BAB8-3BD3F0556D6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998512" y="4243473"/>
              <a:ext cx="0" cy="1333939"/>
            </a:xfrm>
            <a:prstGeom prst="line">
              <a:avLst/>
            </a:prstGeom>
            <a:ln w="381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FCA615-9133-49B6-BFED-8292CB72BD06}"/>
                </a:ext>
              </a:extLst>
            </p:cNvPr>
            <p:cNvSpPr/>
            <p:nvPr/>
          </p:nvSpPr>
          <p:spPr>
            <a:xfrm>
              <a:off x="7511883" y="3235650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F9FA4-9F80-4B55-A55C-225CB80928BA}"/>
              </a:ext>
            </a:extLst>
          </p:cNvPr>
          <p:cNvGrpSpPr/>
          <p:nvPr/>
        </p:nvGrpSpPr>
        <p:grpSpPr>
          <a:xfrm>
            <a:off x="3828785" y="2172545"/>
            <a:ext cx="1726799" cy="1867114"/>
            <a:chOff x="3905920" y="1753726"/>
            <a:chExt cx="2302399" cy="2489485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C2BD4AF6-5862-49EB-9BF9-EC62BCF071E1}"/>
                </a:ext>
              </a:extLst>
            </p:cNvPr>
            <p:cNvSpPr/>
            <p:nvPr/>
          </p:nvSpPr>
          <p:spPr>
            <a:xfrm>
              <a:off x="5032251" y="3067143"/>
              <a:ext cx="1176068" cy="1176068"/>
            </a:xfrm>
            <a:prstGeom prst="arc">
              <a:avLst>
                <a:gd name="adj1" fmla="val 15956854"/>
                <a:gd name="adj2" fmla="val 10795556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05D62C-C8A0-45C0-A0BC-80118337F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5920" y="3655937"/>
              <a:ext cx="1143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5F4533-0EBE-4EA9-990F-3F7EDD518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3966" y="1753726"/>
              <a:ext cx="0" cy="1333939"/>
            </a:xfrm>
            <a:prstGeom prst="line">
              <a:avLst/>
            </a:prstGeom>
            <a:ln w="381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DB323F5-E717-4041-8DB3-72E931799EFD}"/>
                </a:ext>
              </a:extLst>
            </p:cNvPr>
            <p:cNvSpPr/>
            <p:nvPr/>
          </p:nvSpPr>
          <p:spPr>
            <a:xfrm>
              <a:off x="5179975" y="3214866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6222A4-F969-4072-9426-BE18AA22D8D1}"/>
              </a:ext>
            </a:extLst>
          </p:cNvPr>
          <p:cNvGrpSpPr/>
          <p:nvPr/>
        </p:nvGrpSpPr>
        <p:grpSpPr>
          <a:xfrm>
            <a:off x="2100212" y="3173196"/>
            <a:ext cx="1738214" cy="1867114"/>
            <a:chOff x="1601158" y="3087927"/>
            <a:chExt cx="2317619" cy="2489485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A52C070-EF0F-4DC0-BFAB-3266C9567A35}"/>
                </a:ext>
              </a:extLst>
            </p:cNvPr>
            <p:cNvSpPr/>
            <p:nvPr/>
          </p:nvSpPr>
          <p:spPr>
            <a:xfrm rot="10800000">
              <a:off x="2742709" y="3087927"/>
              <a:ext cx="1176068" cy="1176068"/>
            </a:xfrm>
            <a:prstGeom prst="arc">
              <a:avLst>
                <a:gd name="adj1" fmla="val 10895"/>
                <a:gd name="adj2" fmla="val 15969831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D56DD6-8F00-43E6-8420-20A383506706}"/>
                </a:ext>
              </a:extLst>
            </p:cNvPr>
            <p:cNvCxnSpPr>
              <a:cxnSpLocks/>
            </p:cNvCxnSpPr>
            <p:nvPr/>
          </p:nvCxnSpPr>
          <p:spPr>
            <a:xfrm>
              <a:off x="1601158" y="3656199"/>
              <a:ext cx="114155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4544A3-C29F-4424-82A1-6314BE03494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77062" y="4243473"/>
              <a:ext cx="0" cy="1333939"/>
            </a:xfrm>
            <a:prstGeom prst="line">
              <a:avLst/>
            </a:prstGeom>
            <a:ln w="381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E7C75F7-B077-4920-BEBE-8EEF81052808}"/>
                </a:ext>
              </a:extLst>
            </p:cNvPr>
            <p:cNvSpPr/>
            <p:nvPr/>
          </p:nvSpPr>
          <p:spPr>
            <a:xfrm>
              <a:off x="2890432" y="3235650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E58884-4242-476B-9AF6-28A61F73764E}"/>
              </a:ext>
            </a:extLst>
          </p:cNvPr>
          <p:cNvGrpSpPr/>
          <p:nvPr/>
        </p:nvGrpSpPr>
        <p:grpSpPr>
          <a:xfrm>
            <a:off x="899343" y="2172545"/>
            <a:ext cx="1200308" cy="1867114"/>
            <a:chOff x="0" y="1753726"/>
            <a:chExt cx="1600410" cy="248948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0094F45-4DEE-4488-8E12-B789E2986AC0}"/>
                </a:ext>
              </a:extLst>
            </p:cNvPr>
            <p:cNvSpPr/>
            <p:nvPr/>
          </p:nvSpPr>
          <p:spPr>
            <a:xfrm>
              <a:off x="424342" y="3067143"/>
              <a:ext cx="1176068" cy="1176068"/>
            </a:xfrm>
            <a:prstGeom prst="arc">
              <a:avLst>
                <a:gd name="adj1" fmla="val 15956854"/>
                <a:gd name="adj2" fmla="val 1089104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489699-3585-4613-9A8D-754ADE536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3655937"/>
              <a:ext cx="43863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C3FB97-5F0B-44EF-8091-CCE8F1862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057" y="1753726"/>
              <a:ext cx="0" cy="1333939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75CD12-680F-41EA-8D13-68242874ED8D}"/>
                </a:ext>
              </a:extLst>
            </p:cNvPr>
            <p:cNvSpPr/>
            <p:nvPr/>
          </p:nvSpPr>
          <p:spPr>
            <a:xfrm>
              <a:off x="572066" y="3214866"/>
              <a:ext cx="880621" cy="880621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54403C-ECDF-4030-A5C8-B78140BBD06C}"/>
              </a:ext>
            </a:extLst>
          </p:cNvPr>
          <p:cNvGrpSpPr/>
          <p:nvPr/>
        </p:nvGrpSpPr>
        <p:grpSpPr>
          <a:xfrm>
            <a:off x="1761892" y="2170295"/>
            <a:ext cx="1879291" cy="1037501"/>
            <a:chOff x="1075388" y="1776888"/>
            <a:chExt cx="2505721" cy="1383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411FCE-C053-43DE-B76B-F7738EC078BE}"/>
                </a:ext>
              </a:extLst>
            </p:cNvPr>
            <p:cNvSpPr txBox="1"/>
            <p:nvPr/>
          </p:nvSpPr>
          <p:spPr>
            <a:xfrm>
              <a:off x="1075389" y="1776888"/>
              <a:ext cx="185563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noProof="1"/>
                <a:t>State of the art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10CFBA-64A3-4C04-90EA-12A4D80BE57E}"/>
                </a:ext>
              </a:extLst>
            </p:cNvPr>
            <p:cNvCxnSpPr/>
            <p:nvPr/>
          </p:nvCxnSpPr>
          <p:spPr>
            <a:xfrm>
              <a:off x="1136650" y="2158920"/>
              <a:ext cx="14033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80AE24-B1AC-4C7C-8285-917A759A8D43}"/>
                </a:ext>
              </a:extLst>
            </p:cNvPr>
            <p:cNvSpPr/>
            <p:nvPr/>
          </p:nvSpPr>
          <p:spPr>
            <a:xfrm>
              <a:off x="1075388" y="2190726"/>
              <a:ext cx="2505721" cy="969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noProof="1"/>
                <a:t>Doors Next generation Enviroment</a:t>
              </a:r>
            </a:p>
            <a:p>
              <a:r>
                <a:rPr lang="en-US" sz="825" noProof="1"/>
                <a:t>Migration Approaches </a:t>
              </a:r>
            </a:p>
            <a:p>
              <a:r>
                <a:rPr lang="en-US" sz="825" noProof="1"/>
                <a:t>Specification landscape and DXL scripts </a:t>
              </a:r>
            </a:p>
            <a:p>
              <a:endParaRPr lang="en-US" sz="825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3876BA-774A-46C9-8021-77AA191EDC4C}"/>
              </a:ext>
            </a:extLst>
          </p:cNvPr>
          <p:cNvGrpSpPr/>
          <p:nvPr/>
        </p:nvGrpSpPr>
        <p:grpSpPr>
          <a:xfrm>
            <a:off x="3509298" y="4152853"/>
            <a:ext cx="3110408" cy="910543"/>
            <a:chOff x="1075387" y="1776888"/>
            <a:chExt cx="4147208" cy="121405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AE54E-324A-44D4-959D-FCD2BA8A0A3D}"/>
                </a:ext>
              </a:extLst>
            </p:cNvPr>
            <p:cNvSpPr txBox="1"/>
            <p:nvPr/>
          </p:nvSpPr>
          <p:spPr>
            <a:xfrm>
              <a:off x="1075388" y="1776888"/>
              <a:ext cx="369027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noProof="1"/>
                <a:t>Analysis &amp; Strategy Definition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35D5B3-3C4A-4903-94EC-8FF788932492}"/>
                </a:ext>
              </a:extLst>
            </p:cNvPr>
            <p:cNvCxnSpPr/>
            <p:nvPr/>
          </p:nvCxnSpPr>
          <p:spPr>
            <a:xfrm>
              <a:off x="1136650" y="2158920"/>
              <a:ext cx="1403350" cy="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8EC8678-E48A-43F5-A11F-A443837C74E1}"/>
                </a:ext>
              </a:extLst>
            </p:cNvPr>
            <p:cNvSpPr/>
            <p:nvPr/>
          </p:nvSpPr>
          <p:spPr>
            <a:xfrm>
              <a:off x="1075387" y="2190726"/>
              <a:ext cx="4147208" cy="800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25" noProof="1"/>
                <a:t>Risks Identification &amp; Process Improvements Preparation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25" noProof="1"/>
                <a:t>Pilot Specifications Selection and Basic migration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25" noProof="1"/>
                <a:t>Definition of source and target data model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25" noProof="1"/>
                <a:t>Migration Strategy Proposal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A906A8F-3D0A-4E59-8615-CBEB1FF3EBB4}"/>
              </a:ext>
            </a:extLst>
          </p:cNvPr>
          <p:cNvGrpSpPr/>
          <p:nvPr/>
        </p:nvGrpSpPr>
        <p:grpSpPr>
          <a:xfrm>
            <a:off x="5178551" y="2138483"/>
            <a:ext cx="2867810" cy="1418375"/>
            <a:chOff x="1075388" y="1776888"/>
            <a:chExt cx="3823746" cy="18911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5F2160-2A7F-4113-840E-D0E0DFB017A6}"/>
                </a:ext>
              </a:extLst>
            </p:cNvPr>
            <p:cNvSpPr txBox="1"/>
            <p:nvPr/>
          </p:nvSpPr>
          <p:spPr>
            <a:xfrm>
              <a:off x="1075389" y="1776888"/>
              <a:ext cx="382374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noProof="1"/>
                <a:t>Iterative Migration Model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21ACAB3-A64C-4DD6-8DF1-C1A78B99BCB5}"/>
                </a:ext>
              </a:extLst>
            </p:cNvPr>
            <p:cNvCxnSpPr/>
            <p:nvPr/>
          </p:nvCxnSpPr>
          <p:spPr>
            <a:xfrm>
              <a:off x="1136650" y="2158920"/>
              <a:ext cx="1403350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D4DF0DC-ECA5-4F70-9449-F67CD3D6C3AF}"/>
                </a:ext>
              </a:extLst>
            </p:cNvPr>
            <p:cNvSpPr/>
            <p:nvPr/>
          </p:nvSpPr>
          <p:spPr>
            <a:xfrm>
              <a:off x="1075388" y="2190726"/>
              <a:ext cx="3690267" cy="1477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25" noProof="1"/>
                <a:t>Source data model into target data Transformation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25" noProof="1"/>
                <a:t>Iterative procedure is repeated until the migration strategy and target data model are mature enough to start the migration.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25" noProof="1"/>
                <a:t>Toling Implementation &amp; Adaptation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825" noProof="1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825" noProof="1"/>
            </a:p>
            <a:p>
              <a:r>
                <a:rPr lang="en-US" sz="825" noProof="1"/>
                <a:t>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A87E43-9739-44EB-9C2D-035BF24B9D4A}"/>
              </a:ext>
            </a:extLst>
          </p:cNvPr>
          <p:cNvGrpSpPr/>
          <p:nvPr/>
        </p:nvGrpSpPr>
        <p:grpSpPr>
          <a:xfrm>
            <a:off x="7042314" y="4168243"/>
            <a:ext cx="2491013" cy="656628"/>
            <a:chOff x="1075389" y="1776888"/>
            <a:chExt cx="3321350" cy="87550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A940D3-79DC-4DD4-8E2D-96AB894DDDCD}"/>
                </a:ext>
              </a:extLst>
            </p:cNvPr>
            <p:cNvSpPr txBox="1"/>
            <p:nvPr/>
          </p:nvSpPr>
          <p:spPr>
            <a:xfrm>
              <a:off x="1075389" y="1776888"/>
              <a:ext cx="332135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noProof="1"/>
                <a:t>Automated Migration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0B5DD0E-6C3B-4D79-9D44-E6EA17E589D2}"/>
                </a:ext>
              </a:extLst>
            </p:cNvPr>
            <p:cNvCxnSpPr/>
            <p:nvPr/>
          </p:nvCxnSpPr>
          <p:spPr>
            <a:xfrm>
              <a:off x="1136650" y="2158920"/>
              <a:ext cx="1403350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DCB797-0DD7-4B6E-A83B-8DED06290885}"/>
                </a:ext>
              </a:extLst>
            </p:cNvPr>
            <p:cNvSpPr/>
            <p:nvPr/>
          </p:nvSpPr>
          <p:spPr>
            <a:xfrm>
              <a:off x="1075389" y="2190726"/>
              <a:ext cx="23890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noProof="1"/>
                <a:t>Migrate a pilot Project from DOORS to DNG Development Server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2C372E-853C-4234-924E-B2F0271878AE}"/>
              </a:ext>
            </a:extLst>
          </p:cNvPr>
          <p:cNvGrpSpPr/>
          <p:nvPr/>
        </p:nvGrpSpPr>
        <p:grpSpPr>
          <a:xfrm>
            <a:off x="8651217" y="2170295"/>
            <a:ext cx="2829994" cy="910543"/>
            <a:chOff x="1075388" y="1776888"/>
            <a:chExt cx="3773325" cy="12140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3D8E83-DB1F-479D-AB6B-7D85EA85A3AD}"/>
                </a:ext>
              </a:extLst>
            </p:cNvPr>
            <p:cNvSpPr txBox="1"/>
            <p:nvPr/>
          </p:nvSpPr>
          <p:spPr>
            <a:xfrm>
              <a:off x="1075389" y="1776888"/>
              <a:ext cx="299887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noProof="1"/>
                <a:t>Metrics Configuration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7D4728-2B00-4386-9371-A038C2344A81}"/>
                </a:ext>
              </a:extLst>
            </p:cNvPr>
            <p:cNvCxnSpPr/>
            <p:nvPr/>
          </p:nvCxnSpPr>
          <p:spPr>
            <a:xfrm>
              <a:off x="1136650" y="2158920"/>
              <a:ext cx="140335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E8C68AF-374D-4C4C-90D5-2613FFC2198A}"/>
                </a:ext>
              </a:extLst>
            </p:cNvPr>
            <p:cNvSpPr/>
            <p:nvPr/>
          </p:nvSpPr>
          <p:spPr>
            <a:xfrm>
              <a:off x="1075388" y="2190726"/>
              <a:ext cx="3773325" cy="800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25" noProof="1"/>
                <a:t>Configure DNG to generate Metrics Reports and Traceability Matrix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25" noProof="1"/>
                <a:t>Implement required extensions with Req Admin tools</a:t>
              </a:r>
            </a:p>
            <a:p>
              <a:endParaRPr lang="en-US" sz="825" noProof="1"/>
            </a:p>
          </p:txBody>
        </p:sp>
      </p:grpSp>
      <p:pic>
        <p:nvPicPr>
          <p:cNvPr id="60" name="Graphic 59" descr="Head with gears">
            <a:extLst>
              <a:ext uri="{FF2B5EF4-FFF2-40B4-BE49-F238E27FC236}">
                <a16:creationId xmlns:a16="http://schemas.microsoft.com/office/drawing/2014/main" id="{26D6EED6-5827-4D3B-9F23-3FDA5E55B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618" y="3370439"/>
            <a:ext cx="487565" cy="487565"/>
          </a:xfrm>
          <a:prstGeom prst="rect">
            <a:avLst/>
          </a:prstGeom>
        </p:spPr>
      </p:pic>
      <p:pic>
        <p:nvPicPr>
          <p:cNvPr id="61" name="Graphic 60" descr="Gears">
            <a:extLst>
              <a:ext uri="{FF2B5EF4-FFF2-40B4-BE49-F238E27FC236}">
                <a16:creationId xmlns:a16="http://schemas.microsoft.com/office/drawing/2014/main" id="{8721C9C5-C348-475A-913C-07852115F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7293" y="3367290"/>
            <a:ext cx="487565" cy="487565"/>
          </a:xfrm>
          <a:prstGeom prst="rect">
            <a:avLst/>
          </a:prstGeom>
        </p:spPr>
      </p:pic>
      <p:sp>
        <p:nvSpPr>
          <p:cNvPr id="62" name="Rectangle 2">
            <a:extLst>
              <a:ext uri="{FF2B5EF4-FFF2-40B4-BE49-F238E27FC236}">
                <a16:creationId xmlns:a16="http://schemas.microsoft.com/office/drawing/2014/main" id="{BBE32E5F-453A-4C1B-95FE-92F72F143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657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828D1A20-881C-458A-9804-D8FA5557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657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7EBB5CEB-7211-4E70-9B5F-7E45AF7B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657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5A5CCFF7-FB66-44A5-9C2F-3B25DBDAB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657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146E51E1-C3FB-4DB7-9669-C1333CEE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657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7" name="Group 106">
            <a:extLst>
              <a:ext uri="{FF2B5EF4-FFF2-40B4-BE49-F238E27FC236}">
                <a16:creationId xmlns:a16="http://schemas.microsoft.com/office/drawing/2014/main" id="{D55CDFEA-9FF2-498D-8B69-4E49DF4A1604}"/>
              </a:ext>
            </a:extLst>
          </p:cNvPr>
          <p:cNvGrpSpPr/>
          <p:nvPr/>
        </p:nvGrpSpPr>
        <p:grpSpPr>
          <a:xfrm>
            <a:off x="10235704" y="4055247"/>
            <a:ext cx="2491013" cy="656628"/>
            <a:chOff x="1075389" y="1776888"/>
            <a:chExt cx="3321350" cy="875503"/>
          </a:xfrm>
        </p:grpSpPr>
        <p:sp>
          <p:nvSpPr>
            <p:cNvPr id="68" name="TextBox 107">
              <a:extLst>
                <a:ext uri="{FF2B5EF4-FFF2-40B4-BE49-F238E27FC236}">
                  <a16:creationId xmlns:a16="http://schemas.microsoft.com/office/drawing/2014/main" id="{6DF30338-D31B-41B6-BF9E-A184E2F7363E}"/>
                </a:ext>
              </a:extLst>
            </p:cNvPr>
            <p:cNvSpPr txBox="1"/>
            <p:nvPr/>
          </p:nvSpPr>
          <p:spPr>
            <a:xfrm>
              <a:off x="1075389" y="1776888"/>
              <a:ext cx="332135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noProof="1"/>
                <a:t>Production Migration</a:t>
              </a:r>
            </a:p>
          </p:txBody>
        </p:sp>
        <p:cxnSp>
          <p:nvCxnSpPr>
            <p:cNvPr id="69" name="Straight Connector 108">
              <a:extLst>
                <a:ext uri="{FF2B5EF4-FFF2-40B4-BE49-F238E27FC236}">
                  <a16:creationId xmlns:a16="http://schemas.microsoft.com/office/drawing/2014/main" id="{569EA2BF-E0FB-477D-962F-04CA5E1A982D}"/>
                </a:ext>
              </a:extLst>
            </p:cNvPr>
            <p:cNvCxnSpPr/>
            <p:nvPr/>
          </p:nvCxnSpPr>
          <p:spPr>
            <a:xfrm>
              <a:off x="1136650" y="2158920"/>
              <a:ext cx="1403350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5BAD69-B928-4CB0-8BA8-99D9234D1E64}"/>
                </a:ext>
              </a:extLst>
            </p:cNvPr>
            <p:cNvSpPr/>
            <p:nvPr/>
          </p:nvSpPr>
          <p:spPr>
            <a:xfrm>
              <a:off x="1075389" y="2190726"/>
              <a:ext cx="23890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noProof="1"/>
                <a:t>Migrate Projects to production DNG server</a:t>
              </a:r>
            </a:p>
          </p:txBody>
        </p:sp>
      </p:grpSp>
      <p:pic>
        <p:nvPicPr>
          <p:cNvPr id="72" name="Picture 8" descr="Product Release Icons - Download Free Vector Icons | Noun Project">
            <a:extLst>
              <a:ext uri="{FF2B5EF4-FFF2-40B4-BE49-F238E27FC236}">
                <a16:creationId xmlns:a16="http://schemas.microsoft.com/office/drawing/2014/main" id="{FC95C52E-4A46-4ADB-B892-AFFCF9B28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85" y="3370439"/>
            <a:ext cx="493369" cy="4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2" descr="Pdca Icons - Download Free Vector Icons | Noun Project">
            <a:extLst>
              <a:ext uri="{FF2B5EF4-FFF2-40B4-BE49-F238E27FC236}">
                <a16:creationId xmlns:a16="http://schemas.microsoft.com/office/drawing/2014/main" id="{B2285605-9E6C-444C-A5ED-94C0F5CC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86" y="3344537"/>
            <a:ext cx="496866" cy="49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8" descr="Metrics - Free business icons">
            <a:extLst>
              <a:ext uri="{FF2B5EF4-FFF2-40B4-BE49-F238E27FC236}">
                <a16:creationId xmlns:a16="http://schemas.microsoft.com/office/drawing/2014/main" id="{31219DF3-111E-4D25-BD4F-33C22482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44" y="3332818"/>
            <a:ext cx="488039" cy="48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0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Ouahmane, Jamal</dc:creator>
  <cp:lastModifiedBy>Ouahmane, Jamal</cp:lastModifiedBy>
  <cp:revision>3</cp:revision>
  <dcterms:created xsi:type="dcterms:W3CDTF">2021-12-28T08:42:30Z</dcterms:created>
  <dcterms:modified xsi:type="dcterms:W3CDTF">2021-12-28T08:48:26Z</dcterms:modified>
</cp:coreProperties>
</file>